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3" r:id="rId3"/>
    <p:sldMasterId id="2147483675" r:id="rId4"/>
    <p:sldMasterId id="2147483687" r:id="rId5"/>
  </p:sldMasterIdLst>
  <p:notesMasterIdLst>
    <p:notesMasterId r:id="rId35"/>
  </p:notesMasterIdLst>
  <p:sldIdLst>
    <p:sldId id="257" r:id="rId6"/>
    <p:sldId id="258" r:id="rId7"/>
    <p:sldId id="307" r:id="rId8"/>
    <p:sldId id="304" r:id="rId9"/>
    <p:sldId id="2147138808" r:id="rId10"/>
    <p:sldId id="2147138825" r:id="rId11"/>
    <p:sldId id="314" r:id="rId12"/>
    <p:sldId id="311" r:id="rId13"/>
    <p:sldId id="317" r:id="rId14"/>
    <p:sldId id="302" r:id="rId15"/>
    <p:sldId id="328" r:id="rId16"/>
    <p:sldId id="2147138821" r:id="rId17"/>
    <p:sldId id="2147138812" r:id="rId18"/>
    <p:sldId id="315" r:id="rId19"/>
    <p:sldId id="2147138818" r:id="rId20"/>
    <p:sldId id="2147138819" r:id="rId21"/>
    <p:sldId id="330" r:id="rId22"/>
    <p:sldId id="297" r:id="rId23"/>
    <p:sldId id="295" r:id="rId24"/>
    <p:sldId id="2147138816" r:id="rId25"/>
    <p:sldId id="293" r:id="rId26"/>
    <p:sldId id="292" r:id="rId27"/>
    <p:sldId id="2147138826" r:id="rId28"/>
    <p:sldId id="260" r:id="rId29"/>
    <p:sldId id="2147138822" r:id="rId30"/>
    <p:sldId id="2147138823" r:id="rId31"/>
    <p:sldId id="305" r:id="rId32"/>
    <p:sldId id="2147138824" r:id="rId33"/>
    <p:sldId id="3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09B61-6411-49B3-B1B5-BE4CB5341206}" v="2" dt="2025-03-28T20:20:42.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3403" autoAdjust="0"/>
  </p:normalViewPr>
  <p:slideViewPr>
    <p:cSldViewPr snapToGrid="0">
      <p:cViewPr varScale="1">
        <p:scale>
          <a:sx n="69" d="100"/>
          <a:sy n="69" d="100"/>
        </p:scale>
        <p:origin x="792" y="38"/>
      </p:cViewPr>
      <p:guideLst/>
    </p:cSldViewPr>
  </p:slideViewPr>
  <p:notesTextViewPr>
    <p:cViewPr>
      <p:scale>
        <a:sx n="3" d="2"/>
        <a:sy n="3" d="2"/>
      </p:scale>
      <p:origin x="0" y="0"/>
    </p:cViewPr>
  </p:notesTextViewPr>
  <p:sorterViewPr>
    <p:cViewPr>
      <p:scale>
        <a:sx n="100" d="100"/>
        <a:sy n="100" d="100"/>
      </p:scale>
      <p:origin x="0" y="-7036"/>
    </p:cViewPr>
  </p:sorter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16508-A873-4A7A-8A56-5F559B393C48}"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24095-22E3-4611-9777-35C68A242ABD}" type="slidenum">
              <a:rPr lang="en-US" smtClean="0"/>
              <a:t>‹#›</a:t>
            </a:fld>
            <a:endParaRPr lang="en-US"/>
          </a:p>
        </p:txBody>
      </p:sp>
    </p:spTree>
    <p:extLst>
      <p:ext uri="{BB962C8B-B14F-4D97-AF65-F5344CB8AC3E}">
        <p14:creationId xmlns:p14="http://schemas.microsoft.com/office/powerpoint/2010/main" val="321411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24095-22E3-4611-9777-35C68A242ABD}" type="slidenum">
              <a:rPr lang="en-US" smtClean="0"/>
              <a:t>4</a:t>
            </a:fld>
            <a:endParaRPr lang="en-US"/>
          </a:p>
        </p:txBody>
      </p:sp>
    </p:spTree>
    <p:extLst>
      <p:ext uri="{BB962C8B-B14F-4D97-AF65-F5344CB8AC3E}">
        <p14:creationId xmlns:p14="http://schemas.microsoft.com/office/powerpoint/2010/main" val="162667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1200" b="1" kern="0" dirty="0">
                <a:solidFill>
                  <a:schemeClr val="tx1"/>
                </a:solidFill>
                <a:latin typeface="Arial"/>
                <a:ea typeface="ＭＳ Ｐゴシック"/>
                <a:cs typeface="Segoe UI"/>
              </a:rPr>
              <a:t>The rare failure mechanism and the location of the circuit switchers as line switches contributed to the failure mode.</a:t>
            </a: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1200" b="1" kern="0" dirty="0">
                <a:solidFill>
                  <a:schemeClr val="tx1"/>
                </a:solidFill>
                <a:latin typeface="Arial"/>
                <a:ea typeface="ＭＳ Ｐゴシック"/>
                <a:cs typeface="Segoe UI"/>
              </a:rPr>
              <a:t>The </a:t>
            </a:r>
            <a:r>
              <a:rPr lang="en-US" sz="1200" b="1" kern="0" dirty="0" err="1">
                <a:solidFill>
                  <a:schemeClr val="tx1"/>
                </a:solidFill>
                <a:latin typeface="Arial"/>
                <a:ea typeface="ＭＳ Ｐゴシック"/>
                <a:cs typeface="Segoe UI"/>
              </a:rPr>
              <a:t>Ferroresonance</a:t>
            </a:r>
            <a:r>
              <a:rPr lang="en-US" sz="1200" b="1" kern="0" dirty="0">
                <a:solidFill>
                  <a:schemeClr val="tx1"/>
                </a:solidFill>
                <a:latin typeface="Arial"/>
                <a:ea typeface="ＭＳ Ｐゴシック"/>
                <a:cs typeface="Segoe UI"/>
              </a:rPr>
              <a:t> condition created no current path to ground or current or voltage disturbance at the remote stations until a piece of equipment failed from overvoltage stress.</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8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800" kern="0" dirty="0">
              <a:solidFill>
                <a:srgbClr val="55555A"/>
              </a:solidFill>
              <a:latin typeface="Arial"/>
              <a:ea typeface="ＭＳ Ｐゴシック"/>
              <a:cs typeface="Segoe UI"/>
            </a:endParaRPr>
          </a:p>
          <a:p>
            <a:pPr marL="0" indent="0">
              <a:buFont typeface="Wingdings 3" charset="2"/>
              <a:buNone/>
            </a:pPr>
            <a:endParaRPr lang="en-US" dirty="0"/>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2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8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1200" b="1" kern="0" dirty="0">
                <a:solidFill>
                  <a:schemeClr val="tx1"/>
                </a:solidFill>
                <a:latin typeface="Arial"/>
                <a:ea typeface="ＭＳ Ｐゴシック"/>
                <a:cs typeface="Segoe UI"/>
              </a:rPr>
              <a:t>Teleprotection and extended single phase condition relaying could remotely trip the line breakers but is not recommended.</a:t>
            </a:r>
          </a:p>
          <a:p>
            <a:pPr marL="0" indent="0" defTabSz="914400" fontAlgn="base">
              <a:spcBef>
                <a:spcPct val="0"/>
              </a:spcBef>
              <a:spcAft>
                <a:spcPts val="1200"/>
              </a:spcAft>
              <a:buClr>
                <a:srgbClr val="55555A"/>
              </a:buClr>
              <a:buSzTx/>
              <a:buNone/>
              <a:defRPr/>
            </a:pPr>
            <a:endParaRPr lang="en-US" sz="800" b="1" kern="0" dirty="0">
              <a:solidFill>
                <a:schemeClr val="tx1"/>
              </a:solidFill>
              <a:latin typeface="Arial"/>
              <a:ea typeface="ＭＳ Ｐゴシック"/>
              <a:cs typeface="Segoe UI"/>
            </a:endParaRPr>
          </a:p>
          <a:p>
            <a:endParaRPr lang="en-US" dirty="0"/>
          </a:p>
          <a:p>
            <a:endParaRPr lang="en-US" dirty="0"/>
          </a:p>
        </p:txBody>
      </p:sp>
      <p:sp>
        <p:nvSpPr>
          <p:cNvPr id="4" name="Slide Number Placeholder 3"/>
          <p:cNvSpPr>
            <a:spLocks noGrp="1"/>
          </p:cNvSpPr>
          <p:nvPr>
            <p:ph type="sldNum" sz="quarter" idx="5"/>
          </p:nvPr>
        </p:nvSpPr>
        <p:spPr/>
        <p:txBody>
          <a:bodyPr/>
          <a:lstStyle/>
          <a:p>
            <a:fld id="{D9824095-22E3-4611-9777-35C68A242ABD}" type="slidenum">
              <a:rPr lang="en-US" smtClean="0"/>
              <a:t>26</a:t>
            </a:fld>
            <a:endParaRPr lang="en-US"/>
          </a:p>
        </p:txBody>
      </p:sp>
    </p:spTree>
    <p:extLst>
      <p:ext uri="{BB962C8B-B14F-4D97-AF65-F5344CB8AC3E}">
        <p14:creationId xmlns:p14="http://schemas.microsoft.com/office/powerpoint/2010/main" val="307655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59NT recently added</a:t>
            </a:r>
          </a:p>
        </p:txBody>
      </p:sp>
      <p:sp>
        <p:nvSpPr>
          <p:cNvPr id="4" name="Slide Number Placeholder 3"/>
          <p:cNvSpPr>
            <a:spLocks noGrp="1"/>
          </p:cNvSpPr>
          <p:nvPr>
            <p:ph type="sldNum" sz="quarter" idx="5"/>
          </p:nvPr>
        </p:nvSpPr>
        <p:spPr/>
        <p:txBody>
          <a:bodyPr/>
          <a:lstStyle/>
          <a:p>
            <a:fld id="{D9824095-22E3-4611-9777-35C68A242ABD}" type="slidenum">
              <a:rPr lang="en-US" smtClean="0"/>
              <a:t>7</a:t>
            </a:fld>
            <a:endParaRPr lang="en-US"/>
          </a:p>
        </p:txBody>
      </p:sp>
    </p:spTree>
    <p:extLst>
      <p:ext uri="{BB962C8B-B14F-4D97-AF65-F5344CB8AC3E}">
        <p14:creationId xmlns:p14="http://schemas.microsoft.com/office/powerpoint/2010/main" val="143771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dog leg in impedance in rebuilt segment.  Mention x/r ratios, loss of resistance</a:t>
            </a:r>
          </a:p>
        </p:txBody>
      </p:sp>
      <p:sp>
        <p:nvSpPr>
          <p:cNvPr id="4" name="Slide Number Placeholder 3"/>
          <p:cNvSpPr>
            <a:spLocks noGrp="1"/>
          </p:cNvSpPr>
          <p:nvPr>
            <p:ph type="sldNum" sz="quarter" idx="5"/>
          </p:nvPr>
        </p:nvSpPr>
        <p:spPr/>
        <p:txBody>
          <a:bodyPr/>
          <a:lstStyle/>
          <a:p>
            <a:fld id="{D9824095-22E3-4611-9777-35C68A242ABD}" type="slidenum">
              <a:rPr lang="en-US" smtClean="0"/>
              <a:t>16</a:t>
            </a:fld>
            <a:endParaRPr lang="en-US"/>
          </a:p>
        </p:txBody>
      </p:sp>
    </p:spTree>
    <p:extLst>
      <p:ext uri="{BB962C8B-B14F-4D97-AF65-F5344CB8AC3E}">
        <p14:creationId xmlns:p14="http://schemas.microsoft.com/office/powerpoint/2010/main" val="406950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24095-22E3-4611-9777-35C68A242ABD}" type="slidenum">
              <a:rPr lang="en-US" smtClean="0"/>
              <a:t>17</a:t>
            </a:fld>
            <a:endParaRPr lang="en-US"/>
          </a:p>
        </p:txBody>
      </p:sp>
    </p:spTree>
    <p:extLst>
      <p:ext uri="{BB962C8B-B14F-4D97-AF65-F5344CB8AC3E}">
        <p14:creationId xmlns:p14="http://schemas.microsoft.com/office/powerpoint/2010/main" val="70307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Excess contact resistance heating explosively pressurized SF6 interrupting bottle.</a:t>
            </a:r>
          </a:p>
        </p:txBody>
      </p:sp>
      <p:sp>
        <p:nvSpPr>
          <p:cNvPr id="4" name="Slide Number Placeholder 3"/>
          <p:cNvSpPr>
            <a:spLocks noGrp="1"/>
          </p:cNvSpPr>
          <p:nvPr>
            <p:ph type="sldNum" sz="quarter" idx="5"/>
          </p:nvPr>
        </p:nvSpPr>
        <p:spPr/>
        <p:txBody>
          <a:bodyPr/>
          <a:lstStyle/>
          <a:p>
            <a:fld id="{D9824095-22E3-4611-9777-35C68A242ABD}" type="slidenum">
              <a:rPr lang="en-US" smtClean="0"/>
              <a:t>18</a:t>
            </a:fld>
            <a:endParaRPr lang="en-US"/>
          </a:p>
        </p:txBody>
      </p:sp>
    </p:spTree>
    <p:extLst>
      <p:ext uri="{BB962C8B-B14F-4D97-AF65-F5344CB8AC3E}">
        <p14:creationId xmlns:p14="http://schemas.microsoft.com/office/powerpoint/2010/main" val="97490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latin typeface="Arial"/>
                <a:ea typeface="ＭＳ Ｐゴシック"/>
                <a:cs typeface="Segoe UI"/>
              </a:rPr>
              <a:t>Was the lack of a connection from the station ground grid to the new takeoff towers’ ground rods the 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latin typeface="Arial"/>
                <a:ea typeface="ＭＳ Ｐゴシック"/>
                <a:cs typeface="Segoe UI"/>
              </a:rPr>
              <a:t>Could these switching events breaking parallel at the station been problematic for some time</a:t>
            </a:r>
            <a:endParaRPr lang="en-US" sz="1200" b="1" kern="0" dirty="0">
              <a:solidFill>
                <a:schemeClr val="tx1"/>
              </a:solidFill>
              <a:latin typeface="Arial"/>
              <a:ea typeface="ＭＳ Ｐゴシック"/>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chemeClr val="tx1"/>
              </a:solidFill>
              <a:latin typeface="Arial"/>
              <a:ea typeface="ＭＳ Ｐゴシック"/>
              <a:cs typeface="Segoe UI"/>
            </a:endParaRPr>
          </a:p>
          <a:p>
            <a:endParaRPr lang="en-US" dirty="0"/>
          </a:p>
        </p:txBody>
      </p:sp>
      <p:sp>
        <p:nvSpPr>
          <p:cNvPr id="4" name="Slide Number Placeholder 3"/>
          <p:cNvSpPr>
            <a:spLocks noGrp="1"/>
          </p:cNvSpPr>
          <p:nvPr>
            <p:ph type="sldNum" sz="quarter" idx="5"/>
          </p:nvPr>
        </p:nvSpPr>
        <p:spPr/>
        <p:txBody>
          <a:bodyPr/>
          <a:lstStyle/>
          <a:p>
            <a:fld id="{D9824095-22E3-4611-9777-35C68A242ABD}" type="slidenum">
              <a:rPr lang="en-US" smtClean="0"/>
              <a:t>19</a:t>
            </a:fld>
            <a:endParaRPr lang="en-US"/>
          </a:p>
        </p:txBody>
      </p:sp>
    </p:spTree>
    <p:extLst>
      <p:ext uri="{BB962C8B-B14F-4D97-AF65-F5344CB8AC3E}">
        <p14:creationId xmlns:p14="http://schemas.microsoft.com/office/powerpoint/2010/main" val="178790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1200" b="1" kern="0" dirty="0">
                    <a:solidFill>
                      <a:schemeClr val="tx1"/>
                    </a:solidFill>
                    <a:latin typeface="Arial"/>
                    <a:ea typeface="ＭＳ Ｐゴシック"/>
                    <a:cs typeface="Segoe UI"/>
                  </a:rPr>
                  <a:t>Resonance is present if the imaginary part of the impedance, Z, becomes zero.</a:t>
                </a: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endParaRPr lang="en-US" sz="300" b="1" kern="0" dirty="0">
                  <a:solidFill>
                    <a:schemeClr val="tx1"/>
                  </a:solidFill>
                  <a:latin typeface="Arial"/>
                  <a:ea typeface="ＭＳ Ｐゴシック"/>
                  <a:cs typeface="Segoe UI"/>
                </a:endParaRP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1200" b="1" kern="0" dirty="0">
                    <a:solidFill>
                      <a:schemeClr val="tx1"/>
                    </a:solidFill>
                    <a:latin typeface="Arial"/>
                    <a:ea typeface="ＭＳ Ｐゴシック"/>
                    <a:cs typeface="Segoe UI"/>
                  </a:rPr>
                  <a:t>Occurs at resonant frequency equal </a:t>
                </a:r>
                <a14:m>
                  <m:oMath xmlns:m="http://schemas.openxmlformats.org/officeDocument/2006/math">
                    <m:r>
                      <a:rPr lang="en-US" sz="1200" b="0" i="1" kern="100" smtClean="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1/</m:t>
                    </m:r>
                    <m:rad>
                      <m:radPr>
                        <m:degHide m:val="on"/>
                        <m:ctrlPr>
                          <a:rPr lang="en-US" sz="1200" i="1" kern="100">
                            <a:solidFill>
                              <a:schemeClr val="tx1"/>
                            </a:solidFill>
                            <a:effectLst/>
                            <a:latin typeface="Cambria Math" panose="02040503050406030204" pitchFamily="18" charset="0"/>
                            <a:ea typeface="Aptos" panose="020B0004020202020204" pitchFamily="34" charset="0"/>
                            <a:cs typeface="Arial" panose="020B0604020202020204" pitchFamily="34" charset="0"/>
                          </a:rPr>
                        </m:ctrlPr>
                      </m:radPr>
                      <m:deg/>
                      <m:e>
                        <m:r>
                          <a:rPr lang="en-US" sz="1200" b="0" i="1" kern="100">
                            <a:solidFill>
                              <a:schemeClr val="tx1"/>
                            </a:solidFill>
                            <a:effectLst/>
                            <a:latin typeface="Cambria Math" panose="02040503050406030204" pitchFamily="18" charset="0"/>
                            <a:ea typeface="Aptos" panose="020B0004020202020204" pitchFamily="34" charset="0"/>
                            <a:cs typeface="Cambria Math" panose="02040503050406030204" pitchFamily="18" charset="0"/>
                          </a:rPr>
                          <m:t>𝐿𝐶</m:t>
                        </m:r>
                      </m:e>
                    </m:rad>
                  </m:oMath>
                </a14:m>
                <a:r>
                  <a:rPr lang="en-US" sz="1200" kern="0" dirty="0">
                    <a:solidFill>
                      <a:schemeClr val="tx1"/>
                    </a:solidFill>
                    <a:latin typeface="Arial"/>
                    <a:ea typeface="ＭＳ Ｐゴシック"/>
                    <a:cs typeface="Segoe UI"/>
                  </a:rPr>
                  <a:t>.</a:t>
                </a: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endParaRPr lang="en-US" sz="300" kern="0" dirty="0">
                  <a:solidFill>
                    <a:schemeClr val="tx1"/>
                  </a:solidFill>
                  <a:latin typeface="Arial"/>
                  <a:ea typeface="ＭＳ Ｐゴシック"/>
                  <a:cs typeface="Segoe UI"/>
                </a:endParaRP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1200" b="1" kern="0" dirty="0">
                    <a:solidFill>
                      <a:schemeClr val="tx1"/>
                    </a:solidFill>
                    <a:latin typeface="Arial"/>
                    <a:ea typeface="ＭＳ Ｐゴシック"/>
                    <a:cs typeface="Segoe UI"/>
                  </a:rPr>
                  <a:t>At resonant frequency, impedance of series circuit is small, and is determined only by the value of resistance, R.</a:t>
                </a:r>
                <a:endParaRPr lang="en-US" sz="1200" kern="0" dirty="0">
                  <a:solidFill>
                    <a:schemeClr val="tx1"/>
                  </a:solidFill>
                  <a:latin typeface="Arial"/>
                  <a:ea typeface="ＭＳ Ｐゴシック"/>
                  <a:cs typeface="Segoe UI"/>
                </a:endParaRPr>
              </a:p>
              <a:p>
                <a:endParaRPr lang="en-US" dirty="0"/>
              </a:p>
            </p:txBody>
          </p:sp>
        </mc:Choice>
        <mc:Fallback xmlns="">
          <p:sp>
            <p:nvSpPr>
              <p:cNvPr id="3" name="Notes Placeholder 2"/>
              <p:cNvSpPr>
                <a:spLocks noGrp="1"/>
              </p:cNvSpPr>
              <p:nvPr>
                <p:ph type="body" idx="1"/>
              </p:nvPr>
            </p:nvSpPr>
            <p:spPr/>
            <p:txBody>
              <a:bodyPr/>
              <a:lstStyle/>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1200" b="1" kern="0" dirty="0">
                    <a:solidFill>
                      <a:schemeClr val="tx1"/>
                    </a:solidFill>
                    <a:latin typeface="Arial"/>
                    <a:ea typeface="ＭＳ Ｐゴシック"/>
                    <a:cs typeface="Segoe UI"/>
                  </a:rPr>
                  <a:t>Resonance is present if the imaginary part of the impedance, Z, becomes zero.</a:t>
                </a: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endParaRPr lang="en-US" sz="300" b="1" kern="0" dirty="0">
                  <a:solidFill>
                    <a:schemeClr val="tx1"/>
                  </a:solidFill>
                  <a:latin typeface="Arial"/>
                  <a:ea typeface="ＭＳ Ｐゴシック"/>
                  <a:cs typeface="Segoe UI"/>
                </a:endParaRP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1200" b="1" kern="0" dirty="0">
                    <a:solidFill>
                      <a:schemeClr val="tx1"/>
                    </a:solidFill>
                    <a:latin typeface="Arial"/>
                    <a:ea typeface="ＭＳ Ｐゴシック"/>
                    <a:cs typeface="Segoe UI"/>
                  </a:rPr>
                  <a:t>Occurs at resonant frequency equal </a:t>
                </a:r>
                <a:r>
                  <a:rPr lang="en-US" sz="1200" b="0" i="0"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a:t>1/</a:t>
                </a:r>
                <a:r>
                  <a:rPr lang="en-US" sz="1200" i="0" kern="100">
                    <a:solidFill>
                      <a:schemeClr val="tx1"/>
                    </a:solidFill>
                    <a:effectLst/>
                    <a:latin typeface="Cambria Math" panose="02040503050406030204" pitchFamily="18" charset="0"/>
                    <a:cs typeface="Arial" panose="020B0604020202020204" pitchFamily="34" charset="0"/>
                  </a:rPr>
                  <a:t>√</a:t>
                </a:r>
                <a:r>
                  <a:rPr lang="en-US" sz="1200" b="0" i="0" kern="100">
                    <a:solidFill>
                      <a:schemeClr val="tx1"/>
                    </a:solidFill>
                    <a:effectLst/>
                    <a:latin typeface="Cambria Math" panose="02040503050406030204" pitchFamily="18" charset="0"/>
                    <a:ea typeface="Aptos" panose="020B0004020202020204" pitchFamily="34" charset="0"/>
                    <a:cs typeface="Cambria Math" panose="02040503050406030204" pitchFamily="18" charset="0"/>
                  </a:rPr>
                  <a:t>𝐿𝐶</a:t>
                </a:r>
                <a:r>
                  <a:rPr lang="en-US" sz="1200" kern="0" dirty="0">
                    <a:solidFill>
                      <a:schemeClr val="tx1"/>
                    </a:solidFill>
                    <a:latin typeface="Arial"/>
                    <a:ea typeface="ＭＳ Ｐゴシック"/>
                    <a:cs typeface="Segoe UI"/>
                  </a:rPr>
                  <a:t>.</a:t>
                </a: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endParaRPr lang="en-US" sz="300" kern="0" dirty="0">
                  <a:solidFill>
                    <a:schemeClr val="tx1"/>
                  </a:solidFill>
                  <a:latin typeface="Arial"/>
                  <a:ea typeface="ＭＳ Ｐゴシック"/>
                  <a:cs typeface="Segoe UI"/>
                </a:endParaRP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1200" b="1" kern="0" dirty="0">
                    <a:solidFill>
                      <a:schemeClr val="tx1"/>
                    </a:solidFill>
                    <a:latin typeface="Arial"/>
                    <a:ea typeface="ＭＳ Ｐゴシック"/>
                    <a:cs typeface="Segoe UI"/>
                  </a:rPr>
                  <a:t>At resonant frequency, impedance of series circuit is small, and is determined only by the value of resistance, R.</a:t>
                </a:r>
                <a:endParaRPr lang="en-US" sz="1200" kern="0" dirty="0">
                  <a:solidFill>
                    <a:schemeClr val="tx1"/>
                  </a:solidFill>
                  <a:latin typeface="Arial"/>
                  <a:ea typeface="ＭＳ Ｐゴシック"/>
                  <a:cs typeface="Segoe UI"/>
                </a:endParaRPr>
              </a:p>
              <a:p>
                <a:endParaRPr lang="en-US" dirty="0"/>
              </a:p>
            </p:txBody>
          </p:sp>
        </mc:Fallback>
      </mc:AlternateContent>
      <p:sp>
        <p:nvSpPr>
          <p:cNvPr id="4" name="Slide Number Placeholder 3"/>
          <p:cNvSpPr>
            <a:spLocks noGrp="1"/>
          </p:cNvSpPr>
          <p:nvPr>
            <p:ph type="sldNum" sz="quarter" idx="5"/>
          </p:nvPr>
        </p:nvSpPr>
        <p:spPr/>
        <p:txBody>
          <a:bodyPr/>
          <a:lstStyle/>
          <a:p>
            <a:fld id="{D9824095-22E3-4611-9777-35C68A242ABD}" type="slidenum">
              <a:rPr lang="en-US" smtClean="0"/>
              <a:t>20</a:t>
            </a:fld>
            <a:endParaRPr lang="en-US"/>
          </a:p>
        </p:txBody>
      </p:sp>
    </p:spTree>
    <p:extLst>
      <p:ext uri="{BB962C8B-B14F-4D97-AF65-F5344CB8AC3E}">
        <p14:creationId xmlns:p14="http://schemas.microsoft.com/office/powerpoint/2010/main" val="285150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Thevenin equivalent circuit from ASPEN short circuit.</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Poles of circuit switcher independently controlled.</a:t>
            </a: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err="1">
                <a:solidFill>
                  <a:schemeClr val="tx1"/>
                </a:solidFill>
                <a:latin typeface="Arial"/>
                <a:ea typeface="ＭＳ Ｐゴシック"/>
                <a:cs typeface="Segoe UI"/>
              </a:rPr>
              <a:t>A&amp;B</a:t>
            </a:r>
            <a:r>
              <a:rPr lang="en-US" sz="2400" b="1" kern="0" dirty="0">
                <a:solidFill>
                  <a:schemeClr val="tx1"/>
                </a:solidFill>
                <a:latin typeface="Arial"/>
                <a:ea typeface="ＭＳ Ｐゴシック"/>
                <a:cs typeface="Segoe UI"/>
              </a:rPr>
              <a:t> poles opened during simulation.</a:t>
            </a:r>
          </a:p>
          <a:p>
            <a:pPr lvl="1" defTabSz="914400" fontAlgn="base">
              <a:spcBef>
                <a:spcPct val="0"/>
              </a:spcBef>
              <a:spcAft>
                <a:spcPts val="1200"/>
              </a:spcAft>
              <a:buClr>
                <a:srgbClr val="55555A"/>
              </a:buClr>
              <a:buSzTx/>
              <a:buFont typeface="Wingdings" panose="05000000000000000000" pitchFamily="2" charset="2"/>
              <a:buChar char="Ø"/>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Lumped shunt LC circuit used on transformer HV terminals representing parameters of:</a:t>
            </a: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err="1">
                <a:solidFill>
                  <a:schemeClr val="tx1"/>
                </a:solidFill>
                <a:latin typeface="Arial"/>
                <a:ea typeface="ＭＳ Ｐゴシック"/>
                <a:cs typeface="Segoe UI"/>
              </a:rPr>
              <a:t>CVTs</a:t>
            </a:r>
            <a:endParaRPr lang="en-US" sz="2400" b="1" kern="0" dirty="0">
              <a:solidFill>
                <a:schemeClr val="tx1"/>
              </a:solidFill>
              <a:latin typeface="Arial"/>
              <a:ea typeface="ＭＳ Ｐゴシック"/>
              <a:cs typeface="Segoe UI"/>
            </a:endParaRP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a:solidFill>
                  <a:schemeClr val="tx1"/>
                </a:solidFill>
                <a:latin typeface="Arial"/>
                <a:ea typeface="ＭＳ Ｐゴシック"/>
                <a:cs typeface="Segoe UI"/>
              </a:rPr>
              <a:t>Surge Arrestors</a:t>
            </a: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a:solidFill>
                  <a:schemeClr val="tx1"/>
                </a:solidFill>
                <a:latin typeface="Arial"/>
                <a:ea typeface="ＭＳ Ｐゴシック"/>
                <a:cs typeface="Segoe UI"/>
              </a:rPr>
              <a:t>Stray Capacitance.</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Constraints:</a:t>
            </a:r>
          </a:p>
          <a:p>
            <a:pPr lvl="1" indent="-342900" defTabSz="914400" fontAlgn="base">
              <a:spcBef>
                <a:spcPct val="0"/>
              </a:spcBef>
              <a:spcAft>
                <a:spcPts val="1200"/>
              </a:spcAft>
              <a:buClr>
                <a:srgbClr val="55555A"/>
              </a:buClr>
              <a:buSzTx/>
              <a:buFont typeface="Wingdings" panose="05000000000000000000" pitchFamily="2" charset="2"/>
              <a:buChar char="Ø"/>
              <a:defRPr/>
            </a:pPr>
            <a:r>
              <a:rPr lang="en-US" sz="2200" b="1" kern="0" dirty="0">
                <a:solidFill>
                  <a:schemeClr val="tx1"/>
                </a:solidFill>
                <a:latin typeface="Arial"/>
                <a:ea typeface="ＭＳ Ｐゴシック"/>
                <a:cs typeface="Segoe UI"/>
              </a:rPr>
              <a:t>Bus voltages at source stations not affected during </a:t>
            </a:r>
            <a:r>
              <a:rPr lang="en-US" sz="2200" b="1" kern="0" dirty="0" err="1">
                <a:solidFill>
                  <a:schemeClr val="tx1"/>
                </a:solidFill>
                <a:latin typeface="Arial"/>
                <a:ea typeface="ＭＳ Ｐゴシック"/>
                <a:cs typeface="Segoe UI"/>
              </a:rPr>
              <a:t>ferroresonance</a:t>
            </a:r>
            <a:r>
              <a:rPr lang="en-US" sz="2200" b="1" kern="0" dirty="0">
                <a:solidFill>
                  <a:schemeClr val="tx1"/>
                </a:solidFill>
                <a:latin typeface="Arial"/>
                <a:ea typeface="ＭＳ Ｐゴシック"/>
                <a:cs typeface="Segoe UI"/>
              </a:rPr>
              <a:t> event.</a:t>
            </a:r>
          </a:p>
          <a:p>
            <a:pPr lvl="1" indent="-342900" defTabSz="914400" fontAlgn="base">
              <a:spcBef>
                <a:spcPct val="0"/>
              </a:spcBef>
              <a:spcAft>
                <a:spcPts val="1200"/>
              </a:spcAft>
              <a:buClr>
                <a:srgbClr val="55555A"/>
              </a:buClr>
              <a:buSzTx/>
              <a:buFont typeface="Wingdings" panose="05000000000000000000" pitchFamily="2" charset="2"/>
              <a:buChar char="Ø"/>
              <a:defRPr/>
            </a:pPr>
            <a:endParaRPr lang="en-US" sz="1100" b="1" kern="0" dirty="0">
              <a:solidFill>
                <a:schemeClr val="tx1"/>
              </a:solidFill>
              <a:latin typeface="Arial"/>
              <a:ea typeface="ＭＳ Ｐゴシック"/>
              <a:cs typeface="Segoe UI"/>
            </a:endParaRPr>
          </a:p>
          <a:p>
            <a:pPr lvl="1" indent="-342900" defTabSz="914400" fontAlgn="base">
              <a:spcBef>
                <a:spcPct val="0"/>
              </a:spcBef>
              <a:spcAft>
                <a:spcPts val="1200"/>
              </a:spcAft>
              <a:buClr>
                <a:srgbClr val="55555A"/>
              </a:buClr>
              <a:buSzTx/>
              <a:buFont typeface="Wingdings" panose="05000000000000000000" pitchFamily="2" charset="2"/>
              <a:buChar char="Ø"/>
              <a:defRPr/>
            </a:pPr>
            <a:r>
              <a:rPr lang="en-US" sz="2200" b="1" kern="0" dirty="0">
                <a:solidFill>
                  <a:schemeClr val="tx1"/>
                </a:solidFill>
                <a:latin typeface="Arial"/>
                <a:ea typeface="ＭＳ Ｐゴシック"/>
                <a:cs typeface="Segoe UI"/>
              </a:rPr>
              <a:t>Crest magnitude of overvoltage at DM transformer HV terminal was 4.5 PU.</a:t>
            </a:r>
          </a:p>
          <a:p>
            <a:pPr lvl="1" indent="-342900" defTabSz="914400" fontAlgn="base">
              <a:spcBef>
                <a:spcPct val="0"/>
              </a:spcBef>
              <a:spcAft>
                <a:spcPts val="1200"/>
              </a:spcAft>
              <a:buClr>
                <a:srgbClr val="55555A"/>
              </a:buClr>
              <a:buSzTx/>
              <a:buFont typeface="Wingdings" panose="05000000000000000000" pitchFamily="2" charset="2"/>
              <a:buChar char="Ø"/>
              <a:defRPr/>
            </a:pPr>
            <a:endParaRPr lang="en-US" sz="1100" b="1" kern="0" dirty="0">
              <a:solidFill>
                <a:schemeClr val="tx1"/>
              </a:solidFill>
              <a:latin typeface="Arial"/>
              <a:ea typeface="ＭＳ Ｐゴシック"/>
              <a:cs typeface="Segoe UI"/>
            </a:endParaRPr>
          </a:p>
          <a:p>
            <a:pPr lvl="1" indent="-342900" defTabSz="914400" fontAlgn="base">
              <a:spcBef>
                <a:spcPct val="0"/>
              </a:spcBef>
              <a:spcAft>
                <a:spcPts val="1200"/>
              </a:spcAft>
              <a:buClr>
                <a:srgbClr val="55555A"/>
              </a:buClr>
              <a:buSzTx/>
              <a:buFont typeface="Wingdings" panose="05000000000000000000" pitchFamily="2" charset="2"/>
              <a:buChar char="Ø"/>
              <a:defRPr/>
            </a:pPr>
            <a:r>
              <a:rPr lang="en-US" sz="2200" b="1" kern="0" dirty="0">
                <a:solidFill>
                  <a:schemeClr val="tx1"/>
                </a:solidFill>
                <a:latin typeface="Arial"/>
                <a:ea typeface="ＭＳ Ｐゴシック"/>
                <a:cs typeface="Segoe UI"/>
              </a:rPr>
              <a:t>Longitudinal voltage difference across the opened interrupter main contacts was 7.0 PU in simulation (</a:t>
            </a:r>
            <a:r>
              <a:rPr lang="en-US" sz="2200" b="1" i="1" kern="0" dirty="0">
                <a:solidFill>
                  <a:schemeClr val="tx1"/>
                </a:solidFill>
                <a:latin typeface="Arial"/>
                <a:ea typeface="ＭＳ Ｐゴシック"/>
                <a:cs typeface="Segoe UI"/>
              </a:rPr>
              <a:t>ensuring dielectric breakdown and arcing discharge across the open contacts).</a:t>
            </a:r>
            <a:endParaRPr lang="en-US" sz="22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a:p>
            <a:endParaRPr lang="en-US" dirty="0"/>
          </a:p>
        </p:txBody>
      </p:sp>
      <p:sp>
        <p:nvSpPr>
          <p:cNvPr id="4" name="Slide Number Placeholder 3"/>
          <p:cNvSpPr>
            <a:spLocks noGrp="1"/>
          </p:cNvSpPr>
          <p:nvPr>
            <p:ph type="sldNum" sz="quarter" idx="5"/>
          </p:nvPr>
        </p:nvSpPr>
        <p:spPr/>
        <p:txBody>
          <a:bodyPr/>
          <a:lstStyle/>
          <a:p>
            <a:fld id="{D9824095-22E3-4611-9777-35C68A242ABD}" type="slidenum">
              <a:rPr lang="en-US" smtClean="0"/>
              <a:t>22</a:t>
            </a:fld>
            <a:endParaRPr lang="en-US"/>
          </a:p>
        </p:txBody>
      </p:sp>
    </p:spTree>
    <p:extLst>
      <p:ext uri="{BB962C8B-B14F-4D97-AF65-F5344CB8AC3E}">
        <p14:creationId xmlns:p14="http://schemas.microsoft.com/office/powerpoint/2010/main" val="150233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995E4-FBCA-AD06-DA30-E2B315260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04C16-64F3-606C-773A-8A6E937AB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AD0A5-47C3-A59B-E299-959A98F5CE1F}"/>
              </a:ext>
            </a:extLst>
          </p:cNvPr>
          <p:cNvSpPr>
            <a:spLocks noGrp="1"/>
          </p:cNvSpPr>
          <p:nvPr>
            <p:ph type="body" idx="1"/>
          </p:nvPr>
        </p:nvSpPr>
        <p:spPr/>
        <p:txBody>
          <a:bodyPr/>
          <a:lstStyle/>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Thevenin equivalent circuit from ASPEN short circuit.</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Poles of circuit switcher independently controlled.</a:t>
            </a: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err="1">
                <a:solidFill>
                  <a:schemeClr val="tx1"/>
                </a:solidFill>
                <a:latin typeface="Arial"/>
                <a:ea typeface="ＭＳ Ｐゴシック"/>
                <a:cs typeface="Segoe UI"/>
              </a:rPr>
              <a:t>A&amp;B</a:t>
            </a:r>
            <a:r>
              <a:rPr lang="en-US" sz="2400" b="1" kern="0" dirty="0">
                <a:solidFill>
                  <a:schemeClr val="tx1"/>
                </a:solidFill>
                <a:latin typeface="Arial"/>
                <a:ea typeface="ＭＳ Ｐゴシック"/>
                <a:cs typeface="Segoe UI"/>
              </a:rPr>
              <a:t> poles opened during simulation.</a:t>
            </a:r>
          </a:p>
          <a:p>
            <a:pPr lvl="1" defTabSz="914400" fontAlgn="base">
              <a:spcBef>
                <a:spcPct val="0"/>
              </a:spcBef>
              <a:spcAft>
                <a:spcPts val="1200"/>
              </a:spcAft>
              <a:buClr>
                <a:srgbClr val="55555A"/>
              </a:buClr>
              <a:buSzTx/>
              <a:buFont typeface="Wingdings" panose="05000000000000000000" pitchFamily="2" charset="2"/>
              <a:buChar char="Ø"/>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Lumped shunt LC circuit used on transformer HV terminals representing parameters of:</a:t>
            </a: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err="1">
                <a:solidFill>
                  <a:schemeClr val="tx1"/>
                </a:solidFill>
                <a:latin typeface="Arial"/>
                <a:ea typeface="ＭＳ Ｐゴシック"/>
                <a:cs typeface="Segoe UI"/>
              </a:rPr>
              <a:t>CVTs</a:t>
            </a:r>
            <a:endParaRPr lang="en-US" sz="2400" b="1" kern="0" dirty="0">
              <a:solidFill>
                <a:schemeClr val="tx1"/>
              </a:solidFill>
              <a:latin typeface="Arial"/>
              <a:ea typeface="ＭＳ Ｐゴシック"/>
              <a:cs typeface="Segoe UI"/>
            </a:endParaRP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a:solidFill>
                  <a:schemeClr val="tx1"/>
                </a:solidFill>
                <a:latin typeface="Arial"/>
                <a:ea typeface="ＭＳ Ｐゴシック"/>
                <a:cs typeface="Segoe UI"/>
              </a:rPr>
              <a:t>Surge Arrestors</a:t>
            </a:r>
          </a:p>
          <a:p>
            <a:pPr lvl="1" defTabSz="914400" fontAlgn="base">
              <a:spcBef>
                <a:spcPct val="0"/>
              </a:spcBef>
              <a:spcAft>
                <a:spcPts val="1200"/>
              </a:spcAft>
              <a:buClr>
                <a:srgbClr val="55555A"/>
              </a:buClr>
              <a:buSzTx/>
              <a:buFont typeface="Wingdings" panose="05000000000000000000" pitchFamily="2" charset="2"/>
              <a:buChar char="Ø"/>
              <a:defRPr/>
            </a:pPr>
            <a:r>
              <a:rPr lang="en-US" sz="2400" b="1" kern="0" dirty="0">
                <a:solidFill>
                  <a:schemeClr val="tx1"/>
                </a:solidFill>
                <a:latin typeface="Arial"/>
                <a:ea typeface="ＭＳ Ｐゴシック"/>
                <a:cs typeface="Segoe UI"/>
              </a:rPr>
              <a:t>Stray Capacitance.</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Constraints:</a:t>
            </a:r>
          </a:p>
          <a:p>
            <a:pPr lvl="1" indent="-342900" defTabSz="914400" fontAlgn="base">
              <a:spcBef>
                <a:spcPct val="0"/>
              </a:spcBef>
              <a:spcAft>
                <a:spcPts val="1200"/>
              </a:spcAft>
              <a:buClr>
                <a:srgbClr val="55555A"/>
              </a:buClr>
              <a:buSzTx/>
              <a:buFont typeface="Wingdings" panose="05000000000000000000" pitchFamily="2" charset="2"/>
              <a:buChar char="Ø"/>
              <a:defRPr/>
            </a:pPr>
            <a:r>
              <a:rPr lang="en-US" sz="2200" b="1" kern="0" dirty="0">
                <a:solidFill>
                  <a:schemeClr val="tx1"/>
                </a:solidFill>
                <a:latin typeface="Arial"/>
                <a:ea typeface="ＭＳ Ｐゴシック"/>
                <a:cs typeface="Segoe UI"/>
              </a:rPr>
              <a:t>Bus voltages at source stations not affected during </a:t>
            </a:r>
            <a:r>
              <a:rPr lang="en-US" sz="2200" b="1" kern="0" dirty="0" err="1">
                <a:solidFill>
                  <a:schemeClr val="tx1"/>
                </a:solidFill>
                <a:latin typeface="Arial"/>
                <a:ea typeface="ＭＳ Ｐゴシック"/>
                <a:cs typeface="Segoe UI"/>
              </a:rPr>
              <a:t>ferroresonance</a:t>
            </a:r>
            <a:r>
              <a:rPr lang="en-US" sz="2200" b="1" kern="0" dirty="0">
                <a:solidFill>
                  <a:schemeClr val="tx1"/>
                </a:solidFill>
                <a:latin typeface="Arial"/>
                <a:ea typeface="ＭＳ Ｐゴシック"/>
                <a:cs typeface="Segoe UI"/>
              </a:rPr>
              <a:t> event.</a:t>
            </a:r>
          </a:p>
          <a:p>
            <a:pPr lvl="1" indent="-342900" defTabSz="914400" fontAlgn="base">
              <a:spcBef>
                <a:spcPct val="0"/>
              </a:spcBef>
              <a:spcAft>
                <a:spcPts val="1200"/>
              </a:spcAft>
              <a:buClr>
                <a:srgbClr val="55555A"/>
              </a:buClr>
              <a:buSzTx/>
              <a:buFont typeface="Wingdings" panose="05000000000000000000" pitchFamily="2" charset="2"/>
              <a:buChar char="Ø"/>
              <a:defRPr/>
            </a:pPr>
            <a:endParaRPr lang="en-US" sz="1100" b="1" kern="0" dirty="0">
              <a:solidFill>
                <a:schemeClr val="tx1"/>
              </a:solidFill>
              <a:latin typeface="Arial"/>
              <a:ea typeface="ＭＳ Ｐゴシック"/>
              <a:cs typeface="Segoe UI"/>
            </a:endParaRPr>
          </a:p>
          <a:p>
            <a:pPr lvl="1" indent="-342900" defTabSz="914400" fontAlgn="base">
              <a:spcBef>
                <a:spcPct val="0"/>
              </a:spcBef>
              <a:spcAft>
                <a:spcPts val="1200"/>
              </a:spcAft>
              <a:buClr>
                <a:srgbClr val="55555A"/>
              </a:buClr>
              <a:buSzTx/>
              <a:buFont typeface="Wingdings" panose="05000000000000000000" pitchFamily="2" charset="2"/>
              <a:buChar char="Ø"/>
              <a:defRPr/>
            </a:pPr>
            <a:r>
              <a:rPr lang="en-US" sz="2200" b="1" kern="0" dirty="0">
                <a:solidFill>
                  <a:schemeClr val="tx1"/>
                </a:solidFill>
                <a:latin typeface="Arial"/>
                <a:ea typeface="ＭＳ Ｐゴシック"/>
                <a:cs typeface="Segoe UI"/>
              </a:rPr>
              <a:t>Crest magnitude of overvoltage at DM transformer HV terminal was 4.5 PU.</a:t>
            </a:r>
          </a:p>
          <a:p>
            <a:pPr lvl="1" indent="-342900" defTabSz="914400" fontAlgn="base">
              <a:spcBef>
                <a:spcPct val="0"/>
              </a:spcBef>
              <a:spcAft>
                <a:spcPts val="1200"/>
              </a:spcAft>
              <a:buClr>
                <a:srgbClr val="55555A"/>
              </a:buClr>
              <a:buSzTx/>
              <a:buFont typeface="Wingdings" panose="05000000000000000000" pitchFamily="2" charset="2"/>
              <a:buChar char="Ø"/>
              <a:defRPr/>
            </a:pPr>
            <a:endParaRPr lang="en-US" sz="1100" b="1" kern="0" dirty="0">
              <a:solidFill>
                <a:schemeClr val="tx1"/>
              </a:solidFill>
              <a:latin typeface="Arial"/>
              <a:ea typeface="ＭＳ Ｐゴシック"/>
              <a:cs typeface="Segoe UI"/>
            </a:endParaRPr>
          </a:p>
          <a:p>
            <a:pPr lvl="1" indent="-342900" defTabSz="914400" fontAlgn="base">
              <a:spcBef>
                <a:spcPct val="0"/>
              </a:spcBef>
              <a:spcAft>
                <a:spcPts val="1200"/>
              </a:spcAft>
              <a:buClr>
                <a:srgbClr val="55555A"/>
              </a:buClr>
              <a:buSzTx/>
              <a:buFont typeface="Wingdings" panose="05000000000000000000" pitchFamily="2" charset="2"/>
              <a:buChar char="Ø"/>
              <a:defRPr/>
            </a:pPr>
            <a:r>
              <a:rPr lang="en-US" sz="2200" b="1" kern="0" dirty="0">
                <a:solidFill>
                  <a:schemeClr val="tx1"/>
                </a:solidFill>
                <a:latin typeface="Arial"/>
                <a:ea typeface="ＭＳ Ｐゴシック"/>
                <a:cs typeface="Segoe UI"/>
              </a:rPr>
              <a:t>Longitudinal voltage difference across the opened interrupter main contacts was 7.0 PU in simulation (</a:t>
            </a:r>
            <a:r>
              <a:rPr lang="en-US" sz="2200" b="1" i="1" kern="0" dirty="0">
                <a:solidFill>
                  <a:schemeClr val="tx1"/>
                </a:solidFill>
                <a:latin typeface="Arial"/>
                <a:ea typeface="ＭＳ Ｐゴシック"/>
                <a:cs typeface="Segoe UI"/>
              </a:rPr>
              <a:t>ensuring dielectric breakdown and arcing discharge across the open contacts).</a:t>
            </a:r>
            <a:endParaRPr lang="en-US" sz="22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a:p>
            <a:endParaRPr lang="en-US" dirty="0"/>
          </a:p>
        </p:txBody>
      </p:sp>
      <p:sp>
        <p:nvSpPr>
          <p:cNvPr id="4" name="Slide Number Placeholder 3">
            <a:extLst>
              <a:ext uri="{FF2B5EF4-FFF2-40B4-BE49-F238E27FC236}">
                <a16:creationId xmlns:a16="http://schemas.microsoft.com/office/drawing/2014/main" id="{1B6E652B-160A-C6F7-905F-E7D16C8AAB70}"/>
              </a:ext>
            </a:extLst>
          </p:cNvPr>
          <p:cNvSpPr>
            <a:spLocks noGrp="1"/>
          </p:cNvSpPr>
          <p:nvPr>
            <p:ph type="sldNum" sz="quarter" idx="5"/>
          </p:nvPr>
        </p:nvSpPr>
        <p:spPr/>
        <p:txBody>
          <a:bodyPr/>
          <a:lstStyle/>
          <a:p>
            <a:fld id="{D9824095-22E3-4611-9777-35C68A242ABD}" type="slidenum">
              <a:rPr lang="en-US" smtClean="0"/>
              <a:t>23</a:t>
            </a:fld>
            <a:endParaRPr lang="en-US"/>
          </a:p>
        </p:txBody>
      </p:sp>
    </p:spTree>
    <p:extLst>
      <p:ext uri="{BB962C8B-B14F-4D97-AF65-F5344CB8AC3E}">
        <p14:creationId xmlns:p14="http://schemas.microsoft.com/office/powerpoint/2010/main" val="2396596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3">
                <a:lumMod val="40000"/>
                <a:lumOff val="60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3">
                <a:lumMod val="40000"/>
                <a:lumOff val="60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3">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3">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842596" y="4050833"/>
            <a:ext cx="8875033" cy="1096899"/>
          </a:xfrm>
          <a:prstGeom prst="rect">
            <a:avLst/>
          </a:prstGeo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96374C01-0C9C-44A2-84DC-CCB17F652906}"/>
              </a:ext>
            </a:extLst>
          </p:cNvPr>
          <p:cNvPicPr>
            <a:picLocks noChangeAspect="1"/>
          </p:cNvPicPr>
          <p:nvPr userDrawn="1"/>
        </p:nvPicPr>
        <p:blipFill>
          <a:blip r:embed="rId2" cstate="print"/>
          <a:stretch>
            <a:fillRect/>
          </a:stretch>
        </p:blipFill>
        <p:spPr>
          <a:xfrm>
            <a:off x="10119574" y="176525"/>
            <a:ext cx="1966407" cy="1646281"/>
          </a:xfrm>
          <a:prstGeom prst="rect">
            <a:avLst/>
          </a:prstGeom>
        </p:spPr>
      </p:pic>
      <p:pic>
        <p:nvPicPr>
          <p:cNvPr id="20" name="Picture 19">
            <a:extLst>
              <a:ext uri="{FF2B5EF4-FFF2-40B4-BE49-F238E27FC236}">
                <a16:creationId xmlns:a16="http://schemas.microsoft.com/office/drawing/2014/main" id="{E9BD8654-1F01-49C9-8D6B-467B3EF10E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9" y="274023"/>
            <a:ext cx="1475746" cy="1451287"/>
          </a:xfrm>
          <a:prstGeom prst="rect">
            <a:avLst/>
          </a:prstGeom>
        </p:spPr>
      </p:pic>
      <p:pic>
        <p:nvPicPr>
          <p:cNvPr id="22" name="Picture 21">
            <a:extLst>
              <a:ext uri="{FF2B5EF4-FFF2-40B4-BE49-F238E27FC236}">
                <a16:creationId xmlns:a16="http://schemas.microsoft.com/office/drawing/2014/main" id="{225E540B-F330-44F5-AEF1-CC60D203E8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491" y="5432206"/>
            <a:ext cx="1447258" cy="1137807"/>
          </a:xfrm>
          <a:prstGeom prst="rect">
            <a:avLst/>
          </a:prstGeom>
        </p:spPr>
      </p:pic>
      <p:sp>
        <p:nvSpPr>
          <p:cNvPr id="23" name="Rectangle 22">
            <a:extLst>
              <a:ext uri="{FF2B5EF4-FFF2-40B4-BE49-F238E27FC236}">
                <a16:creationId xmlns:a16="http://schemas.microsoft.com/office/drawing/2014/main" id="{87CEEE46-9DEE-4EFD-8DCE-A070D68992ED}"/>
              </a:ext>
            </a:extLst>
          </p:cNvPr>
          <p:cNvSpPr/>
          <p:nvPr userDrawn="1"/>
        </p:nvSpPr>
        <p:spPr>
          <a:xfrm>
            <a:off x="10038752" y="6040697"/>
            <a:ext cx="1800493" cy="369332"/>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rPr>
              <a:t>www.TRUC.org</a:t>
            </a:r>
          </a:p>
        </p:txBody>
      </p:sp>
      <p:sp>
        <p:nvSpPr>
          <p:cNvPr id="25" name="TextBox 24">
            <a:extLst>
              <a:ext uri="{FF2B5EF4-FFF2-40B4-BE49-F238E27FC236}">
                <a16:creationId xmlns:a16="http://schemas.microsoft.com/office/drawing/2014/main" id="{89F3DC5B-D057-4F17-88F6-DBECE5203D6C}"/>
              </a:ext>
            </a:extLst>
          </p:cNvPr>
          <p:cNvSpPr txBox="1"/>
          <p:nvPr userDrawn="1"/>
        </p:nvSpPr>
        <p:spPr>
          <a:xfrm>
            <a:off x="3178025" y="579913"/>
            <a:ext cx="471366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FDA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May 5-6, 2025</a:t>
            </a:r>
          </a:p>
        </p:txBody>
      </p:sp>
    </p:spTree>
    <p:extLst>
      <p:ext uri="{BB962C8B-B14F-4D97-AF65-F5344CB8AC3E}">
        <p14:creationId xmlns:p14="http://schemas.microsoft.com/office/powerpoint/2010/main" val="423419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D314-23EF-992A-1731-AAF899AB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B72D40-7A2C-C7AB-C78C-6D8C6B86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B586E-1E05-3CB3-2D9B-AE992D6EB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278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637D-B436-C3F3-CC98-CD845A64D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860FC-12D9-42A1-4619-FE29A6782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19F7F-7CD5-E4BD-FF13-08448E247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728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F5D9-2AD1-259E-085E-208918650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AD05A-0CAB-C766-0661-DEE58CD0C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89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31B3E5-7056-3708-E13F-7C42929CD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DBB029-8365-99E6-08FA-B194407C6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C40E-A560-1D92-1BBC-707904AE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FCF9D-5F6E-B327-EBAF-08D9FC620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C5A6ED-7870-1271-F776-5025F3574249}"/>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5" name="Footer Placeholder 4">
            <a:extLst>
              <a:ext uri="{FF2B5EF4-FFF2-40B4-BE49-F238E27FC236}">
                <a16:creationId xmlns:a16="http://schemas.microsoft.com/office/drawing/2014/main" id="{FFDB708E-7FB7-BFAA-3FB8-6CA8FCB94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7D5F-AA91-A274-FB2F-1CB973E4BD8D}"/>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3540802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DF5B-E5F1-1EB0-68D9-A8CDA69AE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55EF-BBD2-9290-1918-407E930D0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C6B31-EA1F-2552-FE28-A0CEEE3B3E62}"/>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5" name="Footer Placeholder 4">
            <a:extLst>
              <a:ext uri="{FF2B5EF4-FFF2-40B4-BE49-F238E27FC236}">
                <a16:creationId xmlns:a16="http://schemas.microsoft.com/office/drawing/2014/main" id="{853C053B-345D-C639-2458-297A0B046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430F-B9DC-81E8-272C-41094A190DC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7049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7BF0-F532-ADEA-D74F-E2048495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97ECC-3772-B672-7433-655E29CFB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4464A-9ECA-C7ED-B312-608138B6A938}"/>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5" name="Footer Placeholder 4">
            <a:extLst>
              <a:ext uri="{FF2B5EF4-FFF2-40B4-BE49-F238E27FC236}">
                <a16:creationId xmlns:a16="http://schemas.microsoft.com/office/drawing/2014/main" id="{D71A1A83-9424-E83D-ECFA-C04A3C8B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A9656-5FB4-3095-66A3-A24047D2B8A6}"/>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78783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09F5-6B77-1028-987B-A1CC7256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689CD-A09A-A416-A041-559B10F62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9B737-59FA-CB44-BA03-5C1F54101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A8585-6901-8533-9E0B-ED2521878EA4}"/>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6" name="Footer Placeholder 5">
            <a:extLst>
              <a:ext uri="{FF2B5EF4-FFF2-40B4-BE49-F238E27FC236}">
                <a16:creationId xmlns:a16="http://schemas.microsoft.com/office/drawing/2014/main" id="{5692F972-9B06-6A8E-4499-DDCFCDD8C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707D5-FFF6-3631-DB8F-F44D15856A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03158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A856-69FB-C3C3-AEFB-91F055B31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F5ADD-75A3-B4DD-7A08-E1B3F77BC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AE174-D4DA-6FA1-49CD-0E0019340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154529-4E02-7B33-33AE-CF9B40F7A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59D5CE-3FFC-4800-ACBE-460C0F94D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ED178-8F7B-484A-1AFA-6E3C6C51AD66}"/>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8" name="Footer Placeholder 7">
            <a:extLst>
              <a:ext uri="{FF2B5EF4-FFF2-40B4-BE49-F238E27FC236}">
                <a16:creationId xmlns:a16="http://schemas.microsoft.com/office/drawing/2014/main" id="{91D6EF3A-05DB-E00A-A029-A2E2B6B80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5C137-2277-E854-2BFA-4700B7407FB1}"/>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067376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CFA3-E606-8426-C146-CA50A1D1D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4DE0-13B9-66D9-6571-E74A629DC59F}"/>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4" name="Footer Placeholder 3">
            <a:extLst>
              <a:ext uri="{FF2B5EF4-FFF2-40B4-BE49-F238E27FC236}">
                <a16:creationId xmlns:a16="http://schemas.microsoft.com/office/drawing/2014/main" id="{482FBEAA-2736-C4FF-C504-5852B5F76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E29BF-DEB3-B202-919D-CACF91B9F29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864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24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C61CB-3972-E7E5-1949-980531187B72}"/>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3" name="Footer Placeholder 2">
            <a:extLst>
              <a:ext uri="{FF2B5EF4-FFF2-40B4-BE49-F238E27FC236}">
                <a16:creationId xmlns:a16="http://schemas.microsoft.com/office/drawing/2014/main" id="{F88E507E-2B24-398F-53C7-DF0AF2183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FAAB8-9D61-A8CD-B871-7AC3AE97B780}"/>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37000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6B76-0692-A302-8080-F14E30ADB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D4898-6FAD-630B-51C1-3CD9BC0B2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7E00A-E8B6-AAC8-EAB7-D5A2234B2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73311-8AE3-4EB9-AC64-1EF98C892210}"/>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6" name="Footer Placeholder 5">
            <a:extLst>
              <a:ext uri="{FF2B5EF4-FFF2-40B4-BE49-F238E27FC236}">
                <a16:creationId xmlns:a16="http://schemas.microsoft.com/office/drawing/2014/main" id="{D4130CD1-46CE-0852-F154-6B2E0698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DD02-39E8-C448-0238-110343D8B9EA}"/>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37349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E4A3-E3AF-B42A-62E4-74121BD48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51664B-CC74-CB52-9119-8397E81F5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598BE-5CDA-590A-D4AC-B7D4FD395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8D695-2E41-429B-1E7A-D75D268C5810}"/>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6" name="Footer Placeholder 5">
            <a:extLst>
              <a:ext uri="{FF2B5EF4-FFF2-40B4-BE49-F238E27FC236}">
                <a16:creationId xmlns:a16="http://schemas.microsoft.com/office/drawing/2014/main" id="{39D822CB-8A31-401C-09C5-3D538CEEC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7698D-4DFD-2E7B-C2EB-84BED8DBAD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268452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7603-66CB-3D95-F59C-CBBC7BE5D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2C6CE-0798-38CC-6632-DA5FCA94F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D883-54AB-41BD-CB68-21BB3BE6A4B3}"/>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5" name="Footer Placeholder 4">
            <a:extLst>
              <a:ext uri="{FF2B5EF4-FFF2-40B4-BE49-F238E27FC236}">
                <a16:creationId xmlns:a16="http://schemas.microsoft.com/office/drawing/2014/main" id="{EC020A6F-52E9-BF76-09D7-56EBA0EF5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2B9EE-87AE-4B26-0F1F-CBA80ED0C16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156231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CE932-9612-3524-DCE6-6F9AD9534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392EE5-2F04-2762-82A4-3557A122F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65BF2-92E9-574F-D44F-F5AA9CA7BF9C}"/>
              </a:ext>
            </a:extLst>
          </p:cNvPr>
          <p:cNvSpPr>
            <a:spLocks noGrp="1"/>
          </p:cNvSpPr>
          <p:nvPr>
            <p:ph type="dt" sz="half" idx="10"/>
          </p:nvPr>
        </p:nvSpPr>
        <p:spPr/>
        <p:txBody>
          <a:bodyPr/>
          <a:lstStyle/>
          <a:p>
            <a:fld id="{8D7EC6E8-DBDF-4962-9466-F90CCA745BBA}" type="datetimeFigureOut">
              <a:rPr lang="en-US" smtClean="0"/>
              <a:t>4/24/2025</a:t>
            </a:fld>
            <a:endParaRPr lang="en-US"/>
          </a:p>
        </p:txBody>
      </p:sp>
      <p:sp>
        <p:nvSpPr>
          <p:cNvPr id="5" name="Footer Placeholder 4">
            <a:extLst>
              <a:ext uri="{FF2B5EF4-FFF2-40B4-BE49-F238E27FC236}">
                <a16:creationId xmlns:a16="http://schemas.microsoft.com/office/drawing/2014/main" id="{63EE7AE1-77D5-EAE8-4F0A-83FF533B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22EC-EC9F-AD1E-6DE9-D863F96542D3}"/>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9651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a:xfrm>
            <a:off x="1234841" y="4683937"/>
            <a:ext cx="7195415" cy="225767"/>
          </a:xfrm>
        </p:spPr>
        <p:txBody>
          <a:bodyPr/>
          <a:lstStyle>
            <a:lvl1pPr>
              <a:defRPr b="0"/>
            </a:lvl1pPr>
          </a:lstStyle>
          <a:p>
            <a:pPr>
              <a:tabLst>
                <a:tab pos="1318618" algn="l"/>
              </a:tabLst>
            </a:pPr>
            <a:endParaRPr lang="fr-F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65219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9"/>
            <a:ext cx="7391200" cy="250324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6"/>
            <a:ext cx="7392827" cy="574516"/>
          </a:xfrm>
        </p:spPr>
        <p:txBody>
          <a:bodyPr/>
          <a:lstStyle/>
          <a:p>
            <a:r>
              <a:rPr lang="en-US"/>
              <a:t>Click to edit Master title style</a:t>
            </a:r>
            <a:endParaRPr lang="en-GB"/>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12275233" y="1"/>
            <a:ext cx="2706315" cy="2781137"/>
            <a:chOff x="3528102" y="847657"/>
            <a:chExt cx="2029736" cy="2085853"/>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custDataLst>
      <p:tags r:id="rId1"/>
    </p:custDataLst>
    <p:extLst>
      <p:ext uri="{BB962C8B-B14F-4D97-AF65-F5344CB8AC3E}">
        <p14:creationId xmlns:p14="http://schemas.microsoft.com/office/powerpoint/2010/main" val="421636585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303686" y="1416052"/>
            <a:ext cx="343619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02" y="1416668"/>
            <a:ext cx="3456319" cy="25029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8"/>
            <a:ext cx="3456000" cy="25029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646452" y="6320503"/>
            <a:ext cx="9593887" cy="225767"/>
          </a:xfrm>
        </p:spPr>
        <p:txBody>
          <a:bodyPr/>
          <a:lstStyle>
            <a:lvl1pPr>
              <a:defRPr b="0"/>
            </a:lvl1pPr>
          </a:lstStyle>
          <a:p>
            <a:pPr>
              <a:tabLst>
                <a:tab pos="1318618" algn="l"/>
              </a:tabLst>
            </a:pPr>
            <a:endParaRPr lang="fr-F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12275233" y="1"/>
            <a:ext cx="2706315" cy="2781137"/>
            <a:chOff x="3528102" y="847657"/>
            <a:chExt cx="2029736" cy="2085853"/>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12275236" y="2853770"/>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custDataLst>
      <p:tags r:id="rId1"/>
    </p:custDataLst>
    <p:extLst>
      <p:ext uri="{BB962C8B-B14F-4D97-AF65-F5344CB8AC3E}">
        <p14:creationId xmlns:p14="http://schemas.microsoft.com/office/powerpoint/2010/main" val="57067588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a:xfrm>
            <a:off x="1234841" y="4683937"/>
            <a:ext cx="7195415" cy="225767"/>
          </a:xfrm>
        </p:spPr>
        <p:txBody>
          <a:bodyPr/>
          <a:lstStyle>
            <a:lvl1pPr>
              <a:defRPr b="0"/>
            </a:lvl1pPr>
          </a:lstStyle>
          <a:p>
            <a:pPr>
              <a:tabLst>
                <a:tab pos="1318618" algn="l"/>
              </a:tabLst>
            </a:pPr>
            <a:endParaRPr lang="fr-F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5" y="1424518"/>
            <a:ext cx="7392828" cy="2502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custDataLst>
      <p:tags r:id="rId1"/>
    </p:custDataLst>
    <p:extLst>
      <p:ext uri="{BB962C8B-B14F-4D97-AF65-F5344CB8AC3E}">
        <p14:creationId xmlns:p14="http://schemas.microsoft.com/office/powerpoint/2010/main" val="6286131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1800" y="1416668"/>
            <a:ext cx="11328000" cy="4605251"/>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646452" y="6320503"/>
            <a:ext cx="9593887" cy="225767"/>
          </a:xfrm>
        </p:spPr>
        <p:txBody>
          <a:bodyPr/>
          <a:lstStyle>
            <a:lvl1pPr>
              <a:defRPr b="0"/>
            </a:lvl1pPr>
          </a:lstStyle>
          <a:p>
            <a:pPr>
              <a:tabLst>
                <a:tab pos="1318618" algn="l"/>
              </a:tabLst>
            </a:pPr>
            <a:endParaRPr lang="fr-F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12275233" y="2"/>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73037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2768-D11C-6F9B-2D41-0136319632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BFD11-0485-00BC-6DA8-41ABEDF24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419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over">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21"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2" y="1411820"/>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2" y="3467401"/>
            <a:ext cx="5378452" cy="697563"/>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pic>
        <p:nvPicPr>
          <p:cNvPr id="9" name="Picture 8"/>
          <p:cNvPicPr>
            <a:picLocks noChangeAspect="1"/>
          </p:cNvPicPr>
          <p:nvPr userDrawn="1"/>
        </p:nvPicPr>
        <p:blipFill rotWithShape="1">
          <a:blip r:embed="rId5"/>
          <a:srcRect l="7480" t="27066" r="32612"/>
          <a:stretch/>
        </p:blipFill>
        <p:spPr>
          <a:xfrm rot="16200000" flipV="1">
            <a:off x="6262073" y="928074"/>
            <a:ext cx="6858000" cy="5001855"/>
          </a:xfrm>
          <a:prstGeom prst="rect">
            <a:avLst/>
          </a:prstGeom>
        </p:spPr>
      </p:pic>
    </p:spTree>
    <p:custDataLst>
      <p:tags r:id="rId1"/>
    </p:custDataLst>
    <p:extLst>
      <p:ext uri="{BB962C8B-B14F-4D97-AF65-F5344CB8AC3E}">
        <p14:creationId xmlns:p14="http://schemas.microsoft.com/office/powerpoint/2010/main" val="3885482834"/>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7480" t="27066" r="32612"/>
          <a:stretch/>
        </p:blipFill>
        <p:spPr>
          <a:xfrm flipV="1">
            <a:off x="5334000" y="1856147"/>
            <a:ext cx="6858000" cy="5001855"/>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21"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2" y="1411820"/>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2" y="3467401"/>
            <a:ext cx="5378452" cy="697563"/>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Tree>
    <p:extLst>
      <p:ext uri="{BB962C8B-B14F-4D97-AF65-F5344CB8AC3E}">
        <p14:creationId xmlns:p14="http://schemas.microsoft.com/office/powerpoint/2010/main" val="3889479253"/>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440259" y="3382039"/>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Title</a:t>
            </a:r>
          </a:p>
          <a:p>
            <a:pPr lvl="1"/>
            <a:r>
              <a:rPr lang="en-US"/>
              <a:t>Sub heading</a:t>
            </a:r>
            <a:endParaRPr lang="en-GB"/>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23328" y="907122"/>
            <a:ext cx="3464989" cy="2359620"/>
          </a:xfrm>
        </p:spPr>
        <p:txBody>
          <a:bodyPr anchor="b" anchorCtr="0"/>
          <a:lstStyle>
            <a:lvl1pPr>
              <a:defRPr sz="15333">
                <a:solidFill>
                  <a:schemeClr val="bg1"/>
                </a:solidFill>
              </a:defRPr>
            </a:lvl1pPr>
          </a:lstStyle>
          <a:p>
            <a:pPr lvl="0"/>
            <a:r>
              <a:rPr lang="en-US"/>
              <a:t>1</a:t>
            </a:r>
            <a:endParaRPr lang="en-GB"/>
          </a:p>
        </p:txBody>
      </p:sp>
      <p:pic>
        <p:nvPicPr>
          <p:cNvPr id="14" name="Picture 13"/>
          <p:cNvPicPr>
            <a:picLocks noChangeAspect="1"/>
          </p:cNvPicPr>
          <p:nvPr userDrawn="1"/>
        </p:nvPicPr>
        <p:blipFill rotWithShape="1">
          <a:blip r:embed="rId4"/>
          <a:srcRect r="23305" b="53486"/>
          <a:stretch/>
        </p:blipFill>
        <p:spPr>
          <a:xfrm>
            <a:off x="5855433" y="2771099"/>
            <a:ext cx="6336569" cy="4086903"/>
          </a:xfrm>
          <a:prstGeom prst="rect">
            <a:avLst/>
          </a:prstGeom>
        </p:spPr>
      </p:pic>
    </p:spTree>
    <p:extLst>
      <p:ext uri="{BB962C8B-B14F-4D97-AF65-F5344CB8AC3E}">
        <p14:creationId xmlns:p14="http://schemas.microsoft.com/office/powerpoint/2010/main" val="33508961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40862" y="6371169"/>
            <a:ext cx="851140" cy="486833"/>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00" smtClean="0"/>
              <a:pPr/>
              <a:t>‹#›</a:t>
            </a:fld>
            <a:endParaRPr lang="en-GB" sz="8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806700" y="2735713"/>
            <a:ext cx="6578600" cy="1386576"/>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24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24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24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24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24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24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24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38959687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7" y="1411292"/>
            <a:ext cx="7247465"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a:xfrm>
            <a:off x="1234841" y="4683937"/>
            <a:ext cx="7195415" cy="225767"/>
          </a:xfrm>
        </p:spPr>
        <p:txBody>
          <a:bodyPr/>
          <a:lstStyle/>
          <a:p>
            <a:pPr>
              <a:tabLst>
                <a:tab pos="988965" algn="l"/>
              </a:tabLst>
            </a:pPr>
            <a:endParaRPr lang="fr-F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12275233" y="0"/>
            <a:ext cx="2706315" cy="1919363"/>
            <a:chOff x="3528102" y="847657"/>
            <a:chExt cx="2029736" cy="1919362"/>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2"/>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54"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54"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4" marR="0" lvl="2" indent="-90484" defTabSz="914354"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4" marR="0" lvl="2" indent="-90484" defTabSz="914354"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4" marR="0" lvl="2" indent="-90484" defTabSz="914354"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54"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3" marR="0" lvl="2" indent="0" defTabSz="914354"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54"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54"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54"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54"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54"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4" marR="0" lvl="2" indent="-90484" algn="l" defTabSz="914354"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54"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88076907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440259" y="3382039"/>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GB"/>
              <a:t>Title</a:t>
            </a:r>
          </a:p>
          <a:p>
            <a:pPr lvl="1"/>
            <a:r>
              <a:rPr lang="en-GB"/>
              <a:t>Sub heading</a:t>
            </a:r>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23328" y="907122"/>
            <a:ext cx="3464989" cy="2359620"/>
          </a:xfrm>
        </p:spPr>
        <p:txBody>
          <a:bodyPr anchor="b" anchorCtr="0"/>
          <a:lstStyle>
            <a:lvl1pPr>
              <a:defRPr sz="15333">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hasCustomPrompt="1"/>
          </p:nvPr>
        </p:nvSpPr>
        <p:spPr bwMode="gray">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lang="en-GB"/>
          </a:p>
        </p:txBody>
      </p:sp>
      <p:sp>
        <p:nvSpPr>
          <p:cNvPr id="7" name="Round Diagonal Corner Rectangle 4">
            <a:extLst>
              <a:ext uri="{FF2B5EF4-FFF2-40B4-BE49-F238E27FC236}">
                <a16:creationId xmlns:a16="http://schemas.microsoft.com/office/drawing/2014/main" id="{231B8D91-3113-4251-BBA5-C25AE54B04E5}"/>
              </a:ext>
            </a:extLst>
          </p:cNvPr>
          <p:cNvSpPr/>
          <p:nvPr userDrawn="1"/>
        </p:nvSpPr>
        <p:spPr>
          <a:xfrm>
            <a:off x="12275236" y="2"/>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65612325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1318618" algn="l"/>
              </a:tabLst>
            </a:pPr>
            <a:endParaRPr lang="fr-F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954535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303697" y="1416053"/>
            <a:ext cx="343619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13" y="1416668"/>
            <a:ext cx="3456319"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8"/>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646463" y="6320511"/>
            <a:ext cx="9593887" cy="225767"/>
          </a:xfrm>
        </p:spPr>
        <p:txBody>
          <a:bodyPr/>
          <a:lstStyle>
            <a:lvl1pPr>
              <a:defRPr b="0"/>
            </a:lvl1pPr>
          </a:lstStyle>
          <a:p>
            <a:pPr>
              <a:tabLst>
                <a:tab pos="1318618" algn="l"/>
              </a:tabLst>
            </a:pPr>
            <a:endParaRPr lang="fr-F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12275233" y="1"/>
            <a:ext cx="2706315" cy="2781137"/>
            <a:chOff x="3528102" y="847657"/>
            <a:chExt cx="2029736" cy="2085853"/>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12275246" y="2853770"/>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51718433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618" algn="l"/>
              </a:tabLst>
            </a:pPr>
            <a:endParaRPr lang="fr-F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86" y="1424524"/>
            <a:ext cx="7392828" cy="250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30197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1800" y="1416669"/>
            <a:ext cx="11328000" cy="4605251"/>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646463" y="6320511"/>
            <a:ext cx="9593887" cy="225767"/>
          </a:xfrm>
        </p:spPr>
        <p:txBody>
          <a:bodyPr/>
          <a:lstStyle>
            <a:lvl1pPr>
              <a:defRPr b="0"/>
            </a:lvl1pPr>
          </a:lstStyle>
          <a:p>
            <a:pPr>
              <a:tabLst>
                <a:tab pos="1318618" algn="l"/>
              </a:tabLst>
            </a:pPr>
            <a:endParaRPr lang="fr-F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12275233" y="7"/>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525245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F6D7-E627-6F62-CE2D-A932B0C1F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5795B-0801-61BE-7637-33E681B41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135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l="7480" t="27066" r="32612"/>
          <a:stretch/>
        </p:blipFill>
        <p:spPr>
          <a:xfrm flipV="1">
            <a:off x="5334000" y="1856153"/>
            <a:ext cx="6858000" cy="5001855"/>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021"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6" y="1411825"/>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6" y="3467401"/>
            <a:ext cx="5378452" cy="697627"/>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Tree>
    <p:extLst>
      <p:ext uri="{BB962C8B-B14F-4D97-AF65-F5344CB8AC3E}">
        <p14:creationId xmlns:p14="http://schemas.microsoft.com/office/powerpoint/2010/main" val="2416058930"/>
      </p:ext>
    </p:extLst>
  </p:cSld>
  <p:clrMapOvr>
    <a:masterClrMapping/>
  </p:clrMapOvr>
  <p:transition>
    <p:fade/>
  </p:transition>
  <p:extLst>
    <p:ext uri="{DCECCB84-F9BA-43D5-87BE-67443E8EF086}">
      <p15:sldGuideLst xmlns:p15="http://schemas.microsoft.com/office/powerpoint/2012/main">
        <p15:guide id="1" orient="horz" pos="121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440271" y="3382045"/>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Title</a:t>
            </a:r>
          </a:p>
          <a:p>
            <a:pPr lvl="1"/>
            <a:r>
              <a:rPr lang="en-US"/>
              <a:t>Sub heading</a:t>
            </a:r>
            <a:endParaRPr lang="en-GB"/>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23328" y="907123"/>
            <a:ext cx="3464989" cy="2359620"/>
          </a:xfrm>
        </p:spPr>
        <p:txBody>
          <a:bodyPr anchor="b" anchorCtr="0"/>
          <a:lstStyle>
            <a:lvl1pPr>
              <a:defRPr sz="15333">
                <a:solidFill>
                  <a:schemeClr val="bg1"/>
                </a:solidFill>
              </a:defRPr>
            </a:lvl1pPr>
          </a:lstStyle>
          <a:p>
            <a:pPr lvl="0"/>
            <a:r>
              <a:rPr lang="en-US"/>
              <a:t>1</a:t>
            </a:r>
            <a:endParaRPr lang="en-GB"/>
          </a:p>
        </p:txBody>
      </p:sp>
      <p:pic>
        <p:nvPicPr>
          <p:cNvPr id="14" name="Picture 13"/>
          <p:cNvPicPr>
            <a:picLocks noChangeAspect="1"/>
          </p:cNvPicPr>
          <p:nvPr userDrawn="1"/>
        </p:nvPicPr>
        <p:blipFill rotWithShape="1">
          <a:blip r:embed="rId4" cstate="email">
            <a:extLst>
              <a:ext uri="{28A0092B-C50C-407E-A947-70E740481C1C}">
                <a14:useLocalDpi xmlns:a14="http://schemas.microsoft.com/office/drawing/2010/main"/>
              </a:ext>
            </a:extLst>
          </a:blip>
          <a:srcRect r="23305" b="53486"/>
          <a:stretch/>
        </p:blipFill>
        <p:spPr>
          <a:xfrm>
            <a:off x="5855444" y="2771105"/>
            <a:ext cx="6336569" cy="4086903"/>
          </a:xfrm>
          <a:prstGeom prst="rect">
            <a:avLst/>
          </a:prstGeom>
        </p:spPr>
      </p:pic>
    </p:spTree>
    <p:extLst>
      <p:ext uri="{BB962C8B-B14F-4D97-AF65-F5344CB8AC3E}">
        <p14:creationId xmlns:p14="http://schemas.microsoft.com/office/powerpoint/2010/main" val="167588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40871" y="6371174"/>
            <a:ext cx="851140" cy="486833"/>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00" smtClean="0"/>
              <a:pPr/>
              <a:t>‹#›</a:t>
            </a:fld>
            <a:endParaRPr lang="en-GB" sz="8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806700" y="2735713"/>
            <a:ext cx="6578600" cy="1386576"/>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24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24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24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24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24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24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24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10397072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4E1B-B471-8C47-364A-A81208A76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04084-1F18-0278-5CBB-8F3BF8C0B6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34846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A106-FA84-C015-F645-6F86CF34A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07BDE-B67C-9F27-BBED-C30FD1BA7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898FE-4A7A-E720-5DDC-539457E6B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57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0CC3-E264-70AF-E9A4-0D179B7FA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DFCDF-15DD-5D30-14DF-9C162053F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0771E-56A6-F429-BE6C-7B0D70A02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A4720-43D7-5C90-B865-D182DB2E3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94174-EF78-8D67-A3C6-D13AFEB26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96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AB1D-6FA5-6C15-0031-FDBEABADF7E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529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57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lowchart: Manual Input 11"/>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9"/>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2025</a:t>
            </a:r>
            <a:r>
              <a:rPr kumimoji="0" lang="en-US" sz="1400" b="1" i="0" u="none" strike="noStrike" kern="1200" cap="none" spc="0" normalizeH="0" baseline="0" noProof="0" dirty="0">
                <a:ln>
                  <a:noFill/>
                </a:ln>
                <a:solidFill>
                  <a:prstClr val="white"/>
                </a:solidFill>
                <a:effectLst/>
                <a:uLnTx/>
                <a:uFillTx/>
                <a:latin typeface="Trebuchet MS"/>
                <a:ea typeface="+mn-ea"/>
                <a:cs typeface="+mn-cs"/>
              </a:rPr>
              <a:t> Georgia Tech Fault &amp; Disturbance Analysis Conference</a:t>
            </a:r>
          </a:p>
        </p:txBody>
      </p:sp>
      <p:sp>
        <p:nvSpPr>
          <p:cNvPr id="9" name="TextBox 8"/>
          <p:cNvSpPr txBox="1"/>
          <p:nvPr userDrawn="1"/>
        </p:nvSpPr>
        <p:spPr>
          <a:xfrm>
            <a:off x="10172701" y="6533636"/>
            <a:ext cx="204059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8213605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FB2FD-EF1D-C24E-C0FE-206A3DA3F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6427D5-5692-4926-493F-6C5EA7A8C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Manual Input 11">
            <a:extLst>
              <a:ext uri="{FF2B5EF4-FFF2-40B4-BE49-F238E27FC236}">
                <a16:creationId xmlns:a16="http://schemas.microsoft.com/office/drawing/2014/main" id="{E668BDC3-3003-C006-2EE8-0FFD881C6077}"/>
              </a:ext>
            </a:extLst>
          </p:cNvPr>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A604B2-5784-06AB-D046-44DA9D1E2A6F}"/>
              </a:ext>
            </a:extLst>
          </p:cNvPr>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panose="020B0603020202020204" pitchFamily="34" charset="0"/>
              </a:rPr>
              <a:t>2025</a:t>
            </a:r>
            <a:r>
              <a:rPr lang="en-US" sz="1400" b="1" dirty="0">
                <a:latin typeface="Trebuchet MS" panose="020B0603020202020204" pitchFamily="34" charset="0"/>
              </a:rPr>
              <a:t> Georgia Tech Fault &amp; Disturbance Analysis Conference</a:t>
            </a:r>
          </a:p>
        </p:txBody>
      </p:sp>
      <p:sp>
        <p:nvSpPr>
          <p:cNvPr id="9" name="Slide Number Placeholder 5">
            <a:extLst>
              <a:ext uri="{FF2B5EF4-FFF2-40B4-BE49-F238E27FC236}">
                <a16:creationId xmlns:a16="http://schemas.microsoft.com/office/drawing/2014/main" id="{4DF729D7-5EA6-E744-BFE9-D3610431EEB5}"/>
              </a:ext>
            </a:extLst>
          </p:cNvPr>
          <p:cNvSpPr txBox="1">
            <a:spLocks/>
          </p:cNvSpPr>
          <p:nvPr userDrawn="1"/>
        </p:nvSpPr>
        <p:spPr>
          <a:xfrm>
            <a:off x="11541210" y="6446840"/>
            <a:ext cx="6507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61873-E5F7-4C6A-B7F2-AB7F7BD31596}" type="slidenum">
              <a:rPr lang="en-US" smtClean="0"/>
              <a:pPr/>
              <a:t>‹#›</a:t>
            </a:fld>
            <a:endParaRPr lang="en-US"/>
          </a:p>
        </p:txBody>
      </p:sp>
    </p:spTree>
    <p:extLst>
      <p:ext uri="{BB962C8B-B14F-4D97-AF65-F5344CB8AC3E}">
        <p14:creationId xmlns:p14="http://schemas.microsoft.com/office/powerpoint/2010/main" val="236047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D1451-8A4F-389D-D324-CADF8F396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415D3-682B-E785-6837-B776EBE2E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08659-BE34-2D03-6818-A3121430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EC6E8-DBDF-4962-9466-F90CCA745BBA}" type="datetimeFigureOut">
              <a:rPr lang="en-US" smtClean="0"/>
              <a:t>4/24/2025</a:t>
            </a:fld>
            <a:endParaRPr lang="en-US"/>
          </a:p>
        </p:txBody>
      </p:sp>
      <p:sp>
        <p:nvSpPr>
          <p:cNvPr id="5" name="Footer Placeholder 4">
            <a:extLst>
              <a:ext uri="{FF2B5EF4-FFF2-40B4-BE49-F238E27FC236}">
                <a16:creationId xmlns:a16="http://schemas.microsoft.com/office/drawing/2014/main" id="{5328A9C0-D1C5-0695-74F5-FE7E5B9E9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5B592-3E10-15C1-F376-9746FA4A9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06BE3-7DE9-4A6C-9E71-E3C1602FC5D1}" type="slidenum">
              <a:rPr lang="en-US" smtClean="0"/>
              <a:t>‹#›</a:t>
            </a:fld>
            <a:endParaRPr lang="en-US"/>
          </a:p>
        </p:txBody>
      </p:sp>
    </p:spTree>
    <p:extLst>
      <p:ext uri="{BB962C8B-B14F-4D97-AF65-F5344CB8AC3E}">
        <p14:creationId xmlns:p14="http://schemas.microsoft.com/office/powerpoint/2010/main" val="2853073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0373" y="356766"/>
            <a:ext cx="11329827"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0375" y="1411818"/>
            <a:ext cx="11331253" cy="48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1049252" y="6320503"/>
            <a:ext cx="712377" cy="22576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467" smtClean="0">
                <a:solidFill>
                  <a:schemeClr val="accent1"/>
                </a:solidFill>
              </a:rPr>
              <a:pPr/>
              <a:t>‹#›</a:t>
            </a:fld>
            <a:endParaRPr lang="en-GB" sz="1467">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646452" y="6320503"/>
            <a:ext cx="9593887" cy="225767"/>
          </a:xfrm>
          <a:prstGeom prst="rect">
            <a:avLst/>
          </a:prstGeom>
        </p:spPr>
        <p:txBody>
          <a:bodyPr wrap="square" lIns="0" tIns="0" rIns="0" bIns="0" anchor="b">
            <a:spAutoFit/>
          </a:bodyPr>
          <a:lstStyle>
            <a:lvl1pPr algn="l">
              <a:defRPr lang="en-GB" sz="1467" b="0" dirty="0">
                <a:solidFill>
                  <a:schemeClr val="accent1"/>
                </a:solidFill>
                <a:latin typeface="+mn-lt"/>
                <a:ea typeface="+mn-ea"/>
              </a:defRPr>
            </a:lvl1pPr>
          </a:lstStyle>
          <a:p>
            <a:pPr>
              <a:tabLst>
                <a:tab pos="1318618" algn="l"/>
              </a:tabLst>
            </a:pPr>
            <a:endParaRPr lang="fr-F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0375" y="6320502"/>
            <a:ext cx="1216077" cy="22576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1318618" algn="l"/>
              </a:tabLst>
            </a:pPr>
            <a:r>
              <a:rPr lang="fr-FR" sz="1467" b="1"/>
              <a:t>National Grid </a:t>
            </a:r>
          </a:p>
        </p:txBody>
      </p:sp>
    </p:spTree>
    <p:extLst>
      <p:ext uri="{BB962C8B-B14F-4D97-AF65-F5344CB8AC3E}">
        <p14:creationId xmlns:p14="http://schemas.microsoft.com/office/powerpoint/2010/main" val="39241947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hf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131"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64"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396"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28"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82" indent="-359982"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65" indent="-359982"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46" indent="-359982"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82"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65" indent="-359982"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46" indent="-359982"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89"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976"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965"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89" indent="-239989"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976" indent="-239989"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965" indent="-239989"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extLst>
    <p:ext uri="{27BBF7A9-308A-43DC-89C8-2F10F3537804}">
      <p15:sldGuideLst xmlns:p15="http://schemas.microsoft.com/office/powerpoint/2012/main">
        <p15:guide id="2" pos="2075">
          <p15:clr>
            <a:srgbClr val="F26B43"/>
          </p15:clr>
        </p15:guide>
        <p15:guide id="4" pos="4167">
          <p15:clr>
            <a:srgbClr val="F26B43"/>
          </p15:clr>
        </p15:guide>
        <p15:guide id="6" orient="horz" pos="2134">
          <p15:clr>
            <a:srgbClr val="F26B43"/>
          </p15:clr>
        </p15:guide>
        <p15:guide id="8" pos="153">
          <p15:clr>
            <a:srgbClr val="F26B43"/>
          </p15:clr>
        </p15:guide>
        <p15:guide id="13" pos="2245">
          <p15:clr>
            <a:srgbClr val="F26B43"/>
          </p15:clr>
        </p15:guide>
        <p15:guide id="14" orient="horz" pos="263">
          <p15:clr>
            <a:srgbClr val="F26B43"/>
          </p15:clr>
        </p15:guide>
        <p15:guide id="15" orient="horz" pos="500">
          <p15:clr>
            <a:srgbClr val="F26B43"/>
          </p15:clr>
        </p15:guide>
        <p15:guide id="16" pos="1548">
          <p15:clr>
            <a:srgbClr val="F26B43"/>
          </p15:clr>
        </p15:guide>
        <p15:guide id="17" pos="2942">
          <p15:clr>
            <a:srgbClr val="F26B43"/>
          </p15:clr>
        </p15:guide>
        <p15:guide id="18" pos="2772">
          <p15:clr>
            <a:srgbClr val="F26B43"/>
          </p15:clr>
        </p15:guide>
        <p15:guide id="19" pos="137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0373" y="356767"/>
            <a:ext cx="11329827"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0375" y="1411817"/>
            <a:ext cx="11331253" cy="48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1049262" y="6320511"/>
            <a:ext cx="712377" cy="22576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467" smtClean="0">
                <a:solidFill>
                  <a:schemeClr val="accent1"/>
                </a:solidFill>
              </a:rPr>
              <a:pPr/>
              <a:t>‹#›</a:t>
            </a:fld>
            <a:endParaRPr lang="en-GB" sz="1467">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646463" y="6320511"/>
            <a:ext cx="9593887" cy="225767"/>
          </a:xfrm>
          <a:prstGeom prst="rect">
            <a:avLst/>
          </a:prstGeom>
        </p:spPr>
        <p:txBody>
          <a:bodyPr wrap="square" lIns="0" tIns="0" rIns="0" bIns="0" anchor="b">
            <a:spAutoFit/>
          </a:bodyPr>
          <a:lstStyle>
            <a:lvl1pPr algn="l">
              <a:defRPr lang="en-GB" sz="1467" b="0" dirty="0">
                <a:solidFill>
                  <a:schemeClr val="accent1"/>
                </a:solidFill>
                <a:latin typeface="+mn-lt"/>
                <a:ea typeface="+mn-ea"/>
              </a:defRPr>
            </a:lvl1pPr>
          </a:lstStyle>
          <a:p>
            <a:pPr>
              <a:tabLst>
                <a:tab pos="1318618" algn="l"/>
              </a:tabLst>
            </a:pPr>
            <a:endParaRPr lang="fr-F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0375" y="6320509"/>
            <a:ext cx="1216077" cy="22576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1318618" algn="l"/>
              </a:tabLst>
            </a:pPr>
            <a:r>
              <a:rPr lang="fr-FR" sz="1467" b="1"/>
              <a:t>National Grid </a:t>
            </a:r>
          </a:p>
        </p:txBody>
      </p:sp>
    </p:spTree>
    <p:extLst>
      <p:ext uri="{BB962C8B-B14F-4D97-AF65-F5344CB8AC3E}">
        <p14:creationId xmlns:p14="http://schemas.microsoft.com/office/powerpoint/2010/main" val="11879044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ransition>
    <p:fade/>
  </p:transition>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131"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64"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396"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28"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82" indent="-359982"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65" indent="-359982"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46" indent="-359982"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82"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65" indent="-359982"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46" indent="-359982"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89"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976"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965"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89" indent="-239989"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976" indent="-239989"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965" indent="-239989"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extLst>
    <p:ext uri="{27BBF7A9-308A-43DC-89C8-2F10F3537804}">
      <p15:sldGuideLst xmlns:p15="http://schemas.microsoft.com/office/powerpoint/2012/main">
        <p15:guide id="2" pos="2075">
          <p15:clr>
            <a:srgbClr val="F26B43"/>
          </p15:clr>
        </p15:guide>
        <p15:guide id="4" pos="4167">
          <p15:clr>
            <a:srgbClr val="F26B43"/>
          </p15:clr>
        </p15:guide>
        <p15:guide id="6" orient="horz" pos="2134">
          <p15:clr>
            <a:srgbClr val="F26B43"/>
          </p15:clr>
        </p15:guide>
        <p15:guide id="8" pos="153">
          <p15:clr>
            <a:srgbClr val="F26B43"/>
          </p15:clr>
        </p15:guide>
        <p15:guide id="13" pos="2245">
          <p15:clr>
            <a:srgbClr val="F26B43"/>
          </p15:clr>
        </p15:guide>
        <p15:guide id="14" orient="horz" pos="263">
          <p15:clr>
            <a:srgbClr val="F26B43"/>
          </p15:clr>
        </p15:guide>
        <p15:guide id="15" orient="horz" pos="500">
          <p15:clr>
            <a:srgbClr val="F26B43"/>
          </p15:clr>
        </p15:guide>
        <p15:guide id="16" pos="1548">
          <p15:clr>
            <a:srgbClr val="F26B43"/>
          </p15:clr>
        </p15:guide>
        <p15:guide id="17" pos="2942">
          <p15:clr>
            <a:srgbClr val="F26B43"/>
          </p15:clr>
        </p15:guide>
        <p15:guide id="18" pos="2772">
          <p15:clr>
            <a:srgbClr val="F26B43"/>
          </p15:clr>
        </p15:guide>
        <p15:guide id="19" pos="1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8823D6-5947-4C39-3BCF-20FDC1CDA33C}"/>
              </a:ext>
            </a:extLst>
          </p:cNvPr>
          <p:cNvSpPr>
            <a:spLocks noGrp="1"/>
          </p:cNvSpPr>
          <p:nvPr>
            <p:ph type="subTitle" idx="1"/>
          </p:nvPr>
        </p:nvSpPr>
        <p:spPr>
          <a:xfrm>
            <a:off x="850091" y="4050833"/>
            <a:ext cx="8875033" cy="1195724"/>
          </a:xfrm>
          <a:solidFill>
            <a:srgbClr val="00148C"/>
          </a:solidFill>
        </p:spPr>
        <p:txBody>
          <a:bodyPr/>
          <a:lstStyle/>
          <a:p>
            <a:pPr algn="l"/>
            <a:r>
              <a:rPr lang="en-US" sz="1800" b="0" i="0" u="none" strike="noStrike" baseline="0" dirty="0">
                <a:solidFill>
                  <a:schemeClr val="bg1"/>
                </a:solidFill>
                <a:latin typeface="Helvetica" panose="020B0604020202020204" pitchFamily="34" charset="0"/>
              </a:rPr>
              <a:t>Joshua Joseph</a:t>
            </a:r>
            <a:br>
              <a:rPr lang="en-US" sz="1800" b="0" i="0" u="none" strike="noStrike" baseline="0" dirty="0">
                <a:solidFill>
                  <a:schemeClr val="bg1"/>
                </a:solidFill>
                <a:latin typeface="Helvetica" panose="020B0604020202020204" pitchFamily="34" charset="0"/>
              </a:rPr>
            </a:br>
            <a:r>
              <a:rPr lang="en-US" sz="1800" b="0" i="0" u="none" strike="noStrike" baseline="0" dirty="0">
                <a:solidFill>
                  <a:schemeClr val="bg1"/>
                </a:solidFill>
                <a:latin typeface="Helvetica" panose="020B0604020202020204" pitchFamily="34" charset="0"/>
              </a:rPr>
              <a:t>Dan Hasenwinkel</a:t>
            </a:r>
            <a:br>
              <a:rPr lang="en-US" sz="1800" b="0" i="0" u="none" strike="noStrike" baseline="0" dirty="0">
                <a:solidFill>
                  <a:schemeClr val="bg1"/>
                </a:solidFill>
                <a:latin typeface="Helvetica" panose="020B0604020202020204" pitchFamily="34" charset="0"/>
              </a:rPr>
            </a:br>
            <a:r>
              <a:rPr lang="en-US" sz="1800" b="0" i="0" u="none" strike="noStrike" baseline="0" dirty="0">
                <a:solidFill>
                  <a:schemeClr val="bg1"/>
                </a:solidFill>
                <a:latin typeface="Helvetica" panose="020B0604020202020204" pitchFamily="34" charset="0"/>
              </a:rPr>
              <a:t>Irene Y Lu</a:t>
            </a:r>
            <a:br>
              <a:rPr lang="en-US" sz="1800" b="0" i="0" u="none" strike="noStrike" baseline="0" dirty="0">
                <a:solidFill>
                  <a:schemeClr val="bg1"/>
                </a:solidFill>
                <a:latin typeface="Helvetica" panose="020B0604020202020204" pitchFamily="34" charset="0"/>
              </a:rPr>
            </a:br>
            <a:r>
              <a:rPr lang="en-US" sz="1800" b="0" i="0" u="none" strike="noStrike" baseline="0" dirty="0">
                <a:solidFill>
                  <a:schemeClr val="bg1"/>
                </a:solidFill>
                <a:latin typeface="Helvetica" panose="020B0604020202020204" pitchFamily="34" charset="0"/>
              </a:rPr>
              <a:t>Song Ji</a:t>
            </a:r>
            <a:endParaRPr lang="en-US" dirty="0">
              <a:solidFill>
                <a:schemeClr val="bg1"/>
              </a:solidFill>
            </a:endParaRPr>
          </a:p>
        </p:txBody>
      </p:sp>
      <p:sp>
        <p:nvSpPr>
          <p:cNvPr id="3" name="Subtitle 1">
            <a:extLst>
              <a:ext uri="{FF2B5EF4-FFF2-40B4-BE49-F238E27FC236}">
                <a16:creationId xmlns:a16="http://schemas.microsoft.com/office/drawing/2014/main" id="{05506A7B-1F03-906C-255F-BF7428FF12E6}"/>
              </a:ext>
            </a:extLst>
          </p:cNvPr>
          <p:cNvSpPr txBox="1">
            <a:spLocks/>
          </p:cNvSpPr>
          <p:nvPr/>
        </p:nvSpPr>
        <p:spPr>
          <a:xfrm>
            <a:off x="367390" y="2040673"/>
            <a:ext cx="9840433" cy="1857299"/>
          </a:xfrm>
          <a:prstGeom prst="rect">
            <a:avLst/>
          </a:prstGeom>
        </p:spPr>
        <p:txBody>
          <a:bodyPr anchor="t"/>
          <a:lstStyle>
            <a:lvl1pPr marL="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4000" dirty="0"/>
              <a:t>Analysis of 115kv Circuit Switcher Damage During A Normal Switching Operation</a:t>
            </a:r>
          </a:p>
        </p:txBody>
      </p:sp>
      <p:pic>
        <p:nvPicPr>
          <p:cNvPr id="67" name="Picture 66">
            <a:extLst>
              <a:ext uri="{FF2B5EF4-FFF2-40B4-BE49-F238E27FC236}">
                <a16:creationId xmlns:a16="http://schemas.microsoft.com/office/drawing/2014/main" id="{0D24B8FE-E556-B963-F3A4-D79BA9B490B0}"/>
              </a:ext>
            </a:extLst>
          </p:cNvPr>
          <p:cNvPicPr>
            <a:picLocks noChangeAspect="1"/>
          </p:cNvPicPr>
          <p:nvPr/>
        </p:nvPicPr>
        <p:blipFill>
          <a:blip r:embed="rId2"/>
          <a:stretch>
            <a:fillRect/>
          </a:stretch>
        </p:blipFill>
        <p:spPr>
          <a:xfrm>
            <a:off x="6370602" y="4356555"/>
            <a:ext cx="2780054" cy="582914"/>
          </a:xfrm>
          <a:prstGeom prst="rect">
            <a:avLst/>
          </a:prstGeom>
          <a:solidFill>
            <a:srgbClr val="00148C"/>
          </a:solidFill>
        </p:spPr>
      </p:pic>
    </p:spTree>
    <p:extLst>
      <p:ext uri="{BB962C8B-B14F-4D97-AF65-F5344CB8AC3E}">
        <p14:creationId xmlns:p14="http://schemas.microsoft.com/office/powerpoint/2010/main" val="31204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 name="Picture 2" descr="A large metal pipe with wires&#10;&#10;Description automatically generated">
            <a:extLst>
              <a:ext uri="{FF2B5EF4-FFF2-40B4-BE49-F238E27FC236}">
                <a16:creationId xmlns:a16="http://schemas.microsoft.com/office/drawing/2014/main" id="{09C0EC27-294C-EC66-A249-1EF16F81785C}"/>
              </a:ext>
            </a:extLst>
          </p:cNvPr>
          <p:cNvPicPr>
            <a:picLocks noChangeAspect="1"/>
          </p:cNvPicPr>
          <p:nvPr/>
        </p:nvPicPr>
        <p:blipFill>
          <a:blip r:embed="rId2">
            <a:extLst>
              <a:ext uri="{28A0092B-C50C-407E-A947-70E740481C1C}">
                <a14:useLocalDpi xmlns:a14="http://schemas.microsoft.com/office/drawing/2010/main" val="0"/>
              </a:ext>
            </a:extLst>
          </a:blip>
          <a:srcRect t="24463" b="537"/>
          <a:stretch/>
        </p:blipFill>
        <p:spPr>
          <a:xfrm>
            <a:off x="20" y="10"/>
            <a:ext cx="12191980" cy="6857990"/>
          </a:xfrm>
          <a:prstGeom prst="rect">
            <a:avLst/>
          </a:prstGeom>
        </p:spPr>
      </p:pic>
    </p:spTree>
    <p:extLst>
      <p:ext uri="{BB962C8B-B14F-4D97-AF65-F5344CB8AC3E}">
        <p14:creationId xmlns:p14="http://schemas.microsoft.com/office/powerpoint/2010/main" val="424625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7A835-D435-EC19-56FC-70D442964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54BF6-A4FC-997A-CFE2-4151C282BD0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Substation Equipment Damage</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3" name="Content Placeholder 2">
            <a:extLst>
              <a:ext uri="{FF2B5EF4-FFF2-40B4-BE49-F238E27FC236}">
                <a16:creationId xmlns:a16="http://schemas.microsoft.com/office/drawing/2014/main" id="{08BFCAC4-0D25-FF0A-E533-F3ED011BF552}"/>
              </a:ext>
            </a:extLst>
          </p:cNvPr>
          <p:cNvSpPr txBox="1">
            <a:spLocks/>
          </p:cNvSpPr>
          <p:nvPr/>
        </p:nvSpPr>
        <p:spPr>
          <a:xfrm>
            <a:off x="838199" y="1765005"/>
            <a:ext cx="10985205" cy="46299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Traveling Operator found 115kV circuit switcher CS-1 was on fire with severely damaged A &amp; B phase interrupters.</a:t>
            </a: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59N target and trip, LOP for 15 minutes</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L1 &amp; L2 remained in service during the switching at Station DM.</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No triggered events from line relays or DFRs at either source.</a:t>
            </a:r>
            <a:endParaRPr lang="en-US" sz="24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p:txBody>
      </p:sp>
    </p:spTree>
    <p:extLst>
      <p:ext uri="{BB962C8B-B14F-4D97-AF65-F5344CB8AC3E}">
        <p14:creationId xmlns:p14="http://schemas.microsoft.com/office/powerpoint/2010/main" val="341972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B4E55-B152-5D07-ADFF-E524AD6B2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839B2-BE33-23EB-410B-4D81E69545C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Substation Equipment Failures Months Later</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3" name="Content Placeholder 2">
            <a:extLst>
              <a:ext uri="{FF2B5EF4-FFF2-40B4-BE49-F238E27FC236}">
                <a16:creationId xmlns:a16="http://schemas.microsoft.com/office/drawing/2014/main" id="{8857C97F-2C0D-C091-ECE9-F367F4FBFCBC}"/>
              </a:ext>
            </a:extLst>
          </p:cNvPr>
          <p:cNvSpPr txBox="1">
            <a:spLocks/>
          </p:cNvSpPr>
          <p:nvPr/>
        </p:nvSpPr>
        <p:spPr>
          <a:xfrm>
            <a:off x="838199" y="1765005"/>
            <a:ext cx="10985205" cy="46299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CCVT Failure</a:t>
            </a: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High-side surge arrestor failure</a:t>
            </a: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Low-side surge arrestor failure</a:t>
            </a:r>
            <a:endParaRPr lang="en-US" sz="24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p:txBody>
      </p:sp>
    </p:spTree>
    <p:extLst>
      <p:ext uri="{BB962C8B-B14F-4D97-AF65-F5344CB8AC3E}">
        <p14:creationId xmlns:p14="http://schemas.microsoft.com/office/powerpoint/2010/main" val="18054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D4E94-CA0B-61C5-AC98-445E0EC70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98A39-4D2F-EFBF-43A1-8E5CFDCB66A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Overvoltage Failures for CVT, Arrestor</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pic>
        <p:nvPicPr>
          <p:cNvPr id="9" name="Picture 8">
            <a:extLst>
              <a:ext uri="{FF2B5EF4-FFF2-40B4-BE49-F238E27FC236}">
                <a16:creationId xmlns:a16="http://schemas.microsoft.com/office/drawing/2014/main" id="{4B9478FE-21FB-C38D-F49E-AB4989C19F71}"/>
              </a:ext>
            </a:extLst>
          </p:cNvPr>
          <p:cNvPicPr>
            <a:picLocks noChangeAspect="1"/>
          </p:cNvPicPr>
          <p:nvPr/>
        </p:nvPicPr>
        <p:blipFill>
          <a:blip r:embed="rId2"/>
          <a:stretch>
            <a:fillRect/>
          </a:stretch>
        </p:blipFill>
        <p:spPr>
          <a:xfrm>
            <a:off x="1292445" y="1649392"/>
            <a:ext cx="9607109" cy="2887686"/>
          </a:xfrm>
          <a:prstGeom prst="rect">
            <a:avLst/>
          </a:prstGeom>
        </p:spPr>
      </p:pic>
      <p:sp>
        <p:nvSpPr>
          <p:cNvPr id="11" name="TextBox 10">
            <a:extLst>
              <a:ext uri="{FF2B5EF4-FFF2-40B4-BE49-F238E27FC236}">
                <a16:creationId xmlns:a16="http://schemas.microsoft.com/office/drawing/2014/main" id="{13990AD3-8533-80A7-E635-303BBB7B9084}"/>
              </a:ext>
            </a:extLst>
          </p:cNvPr>
          <p:cNvSpPr txBox="1"/>
          <p:nvPr/>
        </p:nvSpPr>
        <p:spPr>
          <a:xfrm>
            <a:off x="1292445" y="4720764"/>
            <a:ext cx="9178910" cy="1231106"/>
          </a:xfrm>
          <a:prstGeom prst="rect">
            <a:avLst/>
          </a:prstGeom>
          <a:noFill/>
        </p:spPr>
        <p:txBody>
          <a:bodyPr wrap="square">
            <a:spAutoFit/>
          </a:bodyPr>
          <a:lstStyle/>
          <a:p>
            <a:pPr marL="285750" indent="-285750" defTabSz="914400" fontAlgn="base">
              <a:spcBef>
                <a:spcPct val="0"/>
              </a:spcBef>
              <a:spcAft>
                <a:spcPts val="1200"/>
              </a:spcAft>
              <a:buClr>
                <a:srgbClr val="55555A"/>
              </a:buClr>
              <a:buSzTx/>
              <a:buFont typeface="Arial" panose="020B0604020202020204" pitchFamily="34" charset="0"/>
              <a:buChar char="•"/>
              <a:defRPr/>
            </a:pPr>
            <a:r>
              <a:rPr lang="en-US" sz="1800" b="1" kern="0" dirty="0">
                <a:latin typeface="Arial"/>
                <a:ea typeface="ＭＳ Ｐゴシック"/>
                <a:cs typeface="Segoe UI"/>
              </a:rPr>
              <a:t>Normal RMS value line to ground should be 66.4 – 69.7kV (100%-105%)</a:t>
            </a:r>
          </a:p>
          <a:p>
            <a:pPr marL="285750" indent="-285750" defTabSz="914400" fontAlgn="base">
              <a:spcBef>
                <a:spcPct val="0"/>
              </a:spcBef>
              <a:spcAft>
                <a:spcPts val="1200"/>
              </a:spcAft>
              <a:buClr>
                <a:srgbClr val="55555A"/>
              </a:buClr>
              <a:buSzTx/>
              <a:buFont typeface="Arial" panose="020B0604020202020204" pitchFamily="34" charset="0"/>
              <a:buChar char="•"/>
              <a:defRPr/>
            </a:pPr>
            <a:r>
              <a:rPr lang="en-US" b="1" kern="0" dirty="0">
                <a:latin typeface="Arial"/>
                <a:ea typeface="ＭＳ Ｐゴシック"/>
                <a:cs typeface="Segoe UI"/>
              </a:rPr>
              <a:t>Nominal peak value should be 93.0 – 97.6kV</a:t>
            </a:r>
          </a:p>
          <a:p>
            <a:pPr marL="285750" indent="-285750" defTabSz="914400" fontAlgn="base">
              <a:spcBef>
                <a:spcPct val="0"/>
              </a:spcBef>
              <a:spcAft>
                <a:spcPts val="1200"/>
              </a:spcAft>
              <a:buClr>
                <a:srgbClr val="55555A"/>
              </a:buClr>
              <a:buSzTx/>
              <a:buFont typeface="Arial" panose="020B0604020202020204" pitchFamily="34" charset="0"/>
              <a:buChar char="•"/>
              <a:defRPr/>
            </a:pPr>
            <a:r>
              <a:rPr lang="en-US" sz="1800" b="1" kern="0" dirty="0">
                <a:latin typeface="Arial"/>
                <a:ea typeface="ＭＳ Ｐゴシック"/>
                <a:cs typeface="Segoe UI"/>
              </a:rPr>
              <a:t>Two phases of the transformer at 200% of nominal values.</a:t>
            </a:r>
            <a:endParaRPr lang="en-US" sz="1800" kern="0" dirty="0">
              <a:latin typeface="Arial"/>
              <a:ea typeface="ＭＳ Ｐゴシック"/>
              <a:cs typeface="Segoe UI"/>
            </a:endParaRPr>
          </a:p>
        </p:txBody>
      </p:sp>
    </p:spTree>
    <p:extLst>
      <p:ext uri="{BB962C8B-B14F-4D97-AF65-F5344CB8AC3E}">
        <p14:creationId xmlns:p14="http://schemas.microsoft.com/office/powerpoint/2010/main" val="306891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07FC-AE6C-9C43-B887-1BBA4592F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AF52C-8AE0-4A52-FA3E-42230B079B4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System Description</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pic>
        <p:nvPicPr>
          <p:cNvPr id="5" name="Picture 4">
            <a:extLst>
              <a:ext uri="{FF2B5EF4-FFF2-40B4-BE49-F238E27FC236}">
                <a16:creationId xmlns:a16="http://schemas.microsoft.com/office/drawing/2014/main" id="{F80FEA4E-B648-95E3-14E3-91DBCC299A40}"/>
              </a:ext>
            </a:extLst>
          </p:cNvPr>
          <p:cNvPicPr>
            <a:picLocks noChangeAspect="1"/>
          </p:cNvPicPr>
          <p:nvPr/>
        </p:nvPicPr>
        <p:blipFill>
          <a:blip r:embed="rId2"/>
          <a:stretch>
            <a:fillRect/>
          </a:stretch>
        </p:blipFill>
        <p:spPr>
          <a:xfrm>
            <a:off x="0" y="1690688"/>
            <a:ext cx="12192000" cy="2737282"/>
          </a:xfrm>
          <a:prstGeom prst="rect">
            <a:avLst/>
          </a:prstGeom>
        </p:spPr>
      </p:pic>
      <p:cxnSp>
        <p:nvCxnSpPr>
          <p:cNvPr id="6" name="Straight Connector 5">
            <a:extLst>
              <a:ext uri="{FF2B5EF4-FFF2-40B4-BE49-F238E27FC236}">
                <a16:creationId xmlns:a16="http://schemas.microsoft.com/office/drawing/2014/main" id="{EA287EDC-1AB7-AEE1-22AB-0E74386AEB4E}"/>
              </a:ext>
            </a:extLst>
          </p:cNvPr>
          <p:cNvCxnSpPr>
            <a:cxnSpLocks/>
          </p:cNvCxnSpPr>
          <p:nvPr/>
        </p:nvCxnSpPr>
        <p:spPr>
          <a:xfrm>
            <a:off x="2711302" y="2211572"/>
            <a:ext cx="67729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D2440FD-5CC2-BD84-CD55-9C0D3360E9F6}"/>
              </a:ext>
            </a:extLst>
          </p:cNvPr>
          <p:cNvCxnSpPr>
            <a:cxnSpLocks/>
          </p:cNvCxnSpPr>
          <p:nvPr/>
        </p:nvCxnSpPr>
        <p:spPr>
          <a:xfrm>
            <a:off x="2709530" y="2895600"/>
            <a:ext cx="67729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C5AE11-CF9D-C962-104E-66ED4815A3E1}"/>
              </a:ext>
            </a:extLst>
          </p:cNvPr>
          <p:cNvSpPr txBox="1"/>
          <p:nvPr/>
        </p:nvSpPr>
        <p:spPr>
          <a:xfrm>
            <a:off x="737633" y="4613275"/>
            <a:ext cx="9789999" cy="861774"/>
          </a:xfrm>
          <a:prstGeom prst="rect">
            <a:avLst/>
          </a:prstGeom>
          <a:noFill/>
        </p:spPr>
        <p:txBody>
          <a:bodyPr wrap="square">
            <a:spAutoFit/>
          </a:bodyPr>
          <a:lstStyle/>
          <a:p>
            <a:pPr marL="114300" lvl="1" defTabSz="914400" fontAlgn="base">
              <a:spcBef>
                <a:spcPct val="0"/>
              </a:spcBef>
              <a:spcAft>
                <a:spcPts val="1200"/>
              </a:spcAft>
              <a:buClr>
                <a:srgbClr val="55555A"/>
              </a:buClr>
              <a:buSzTx/>
              <a:defRPr/>
            </a:pPr>
            <a:r>
              <a:rPr lang="en-US" sz="2000" b="1" kern="0" dirty="0">
                <a:latin typeface="Arial"/>
                <a:ea typeface="ＭＳ Ｐゴシック"/>
                <a:cs typeface="Segoe UI"/>
              </a:rPr>
              <a:t>115kV L1 &amp; L2 energized, double circuit towers total length is 45mi ~70km</a:t>
            </a:r>
          </a:p>
          <a:p>
            <a:pPr marL="114300" lvl="1" defTabSz="914400" fontAlgn="base">
              <a:spcBef>
                <a:spcPct val="0"/>
              </a:spcBef>
              <a:spcAft>
                <a:spcPts val="1200"/>
              </a:spcAft>
              <a:buClr>
                <a:srgbClr val="55555A"/>
              </a:buClr>
              <a:buSzTx/>
              <a:defRPr/>
            </a:pPr>
            <a:r>
              <a:rPr lang="en-US" sz="2000" b="1" kern="0" dirty="0">
                <a:latin typeface="Arial"/>
                <a:ea typeface="ＭＳ Ｐゴシック"/>
                <a:cs typeface="Segoe UI"/>
              </a:rPr>
              <a:t>7 other tapped stations, some with low-side energy sources</a:t>
            </a:r>
          </a:p>
        </p:txBody>
      </p:sp>
      <p:sp>
        <p:nvSpPr>
          <p:cNvPr id="3" name="Rectangle 2">
            <a:extLst>
              <a:ext uri="{FF2B5EF4-FFF2-40B4-BE49-F238E27FC236}">
                <a16:creationId xmlns:a16="http://schemas.microsoft.com/office/drawing/2014/main" id="{1FB140DB-4394-6A80-EAFE-74AAFE7CDC36}"/>
              </a:ext>
            </a:extLst>
          </p:cNvPr>
          <p:cNvSpPr/>
          <p:nvPr/>
        </p:nvSpPr>
        <p:spPr>
          <a:xfrm>
            <a:off x="5005137" y="3741821"/>
            <a:ext cx="2225842" cy="3505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47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8E68C-52BA-C5E6-A439-2EB816C81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51D2E-A549-4A9F-23C3-0801D3CA297C}"/>
              </a:ext>
            </a:extLst>
          </p:cNvPr>
          <p:cNvSpPr txBox="1">
            <a:spLocks/>
          </p:cNvSpPr>
          <p:nvPr/>
        </p:nvSpPr>
        <p:spPr>
          <a:xfrm>
            <a:off x="838200" y="365125"/>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System Confounding Changes</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7" name="TextBox 6">
            <a:extLst>
              <a:ext uri="{FF2B5EF4-FFF2-40B4-BE49-F238E27FC236}">
                <a16:creationId xmlns:a16="http://schemas.microsoft.com/office/drawing/2014/main" id="{346C019D-DF84-8D66-20C0-894BD6FE63D9}"/>
              </a:ext>
            </a:extLst>
          </p:cNvPr>
          <p:cNvSpPr txBox="1"/>
          <p:nvPr/>
        </p:nvSpPr>
        <p:spPr>
          <a:xfrm>
            <a:off x="962526" y="2454443"/>
            <a:ext cx="5257800" cy="1938992"/>
          </a:xfrm>
          <a:prstGeom prst="rect">
            <a:avLst/>
          </a:prstGeom>
          <a:noFill/>
        </p:spPr>
        <p:txBody>
          <a:bodyPr wrap="square">
            <a:spAutoFit/>
          </a:bodyPr>
          <a:lstStyle/>
          <a:p>
            <a:pPr marL="114300" lvl="1" defTabSz="914400" fontAlgn="base">
              <a:spcBef>
                <a:spcPct val="0"/>
              </a:spcBef>
              <a:spcAft>
                <a:spcPts val="1200"/>
              </a:spcAft>
              <a:buClr>
                <a:srgbClr val="55555A"/>
              </a:buClr>
              <a:buSzTx/>
              <a:defRPr/>
            </a:pPr>
            <a:r>
              <a:rPr lang="en-US" sz="2000" b="1" kern="0" dirty="0">
                <a:latin typeface="Arial"/>
                <a:ea typeface="ＭＳ Ｐゴシック"/>
                <a:cs typeface="Segoe UI"/>
              </a:rPr>
              <a:t>L1 L2 rebuilt for 15  mi. from GD from L1 </a:t>
            </a:r>
            <a:r>
              <a:rPr lang="en-US" sz="2000" b="1" kern="0" dirty="0">
                <a:solidFill>
                  <a:srgbClr val="55555A"/>
                </a:solidFill>
                <a:latin typeface="Arial"/>
                <a:ea typeface="ＭＳ Ｐゴシック"/>
                <a:cs typeface="Segoe UI"/>
              </a:rPr>
              <a:t>4/0 </a:t>
            </a:r>
            <a:r>
              <a:rPr lang="en-US" sz="2000" b="1" kern="0" dirty="0" err="1">
                <a:solidFill>
                  <a:srgbClr val="55555A"/>
                </a:solidFill>
                <a:latin typeface="Arial"/>
                <a:ea typeface="ＭＳ Ｐゴシック"/>
                <a:cs typeface="Segoe UI"/>
              </a:rPr>
              <a:t>ACSR</a:t>
            </a:r>
            <a:r>
              <a:rPr lang="en-US" sz="2000" b="1" kern="0" dirty="0">
                <a:solidFill>
                  <a:srgbClr val="55555A"/>
                </a:solidFill>
                <a:latin typeface="Arial"/>
                <a:ea typeface="ＭＳ Ｐゴシック"/>
                <a:cs typeface="Segoe UI"/>
              </a:rPr>
              <a:t> 6/1 </a:t>
            </a:r>
            <a:r>
              <a:rPr lang="en-US" sz="2000" b="1" kern="0" dirty="0">
                <a:latin typeface="Arial"/>
                <a:ea typeface="ＭＳ Ｐゴシック"/>
                <a:cs typeface="Segoe UI"/>
              </a:rPr>
              <a:t>to 795 </a:t>
            </a:r>
            <a:r>
              <a:rPr lang="en-US" sz="2000" b="1" kern="0" dirty="0" err="1">
                <a:latin typeface="Arial"/>
                <a:ea typeface="ＭＳ Ｐゴシック"/>
                <a:cs typeface="Segoe UI"/>
              </a:rPr>
              <a:t>ACSR</a:t>
            </a:r>
            <a:r>
              <a:rPr lang="en-US" sz="2000" b="1" kern="0" dirty="0">
                <a:latin typeface="Arial"/>
                <a:ea typeface="ＭＳ Ｐゴシック"/>
                <a:cs typeface="Segoe UI"/>
              </a:rPr>
              <a:t> 45/7</a:t>
            </a:r>
          </a:p>
          <a:p>
            <a:pPr marL="114300" lvl="1" defTabSz="914400" fontAlgn="base">
              <a:spcBef>
                <a:spcPct val="0"/>
              </a:spcBef>
              <a:spcAft>
                <a:spcPts val="1200"/>
              </a:spcAft>
              <a:buClr>
                <a:srgbClr val="55555A"/>
              </a:buClr>
              <a:buSzTx/>
              <a:defRPr/>
            </a:pPr>
            <a:r>
              <a:rPr lang="en-US" sz="2000" b="1" kern="0" dirty="0">
                <a:latin typeface="Arial"/>
                <a:ea typeface="ＭＳ Ｐゴシック"/>
                <a:cs typeface="Segoe UI"/>
              </a:rPr>
              <a:t>taller double circuit steel monopole structures</a:t>
            </a:r>
          </a:p>
          <a:p>
            <a:pPr marL="114300" lvl="1" defTabSz="914400" fontAlgn="base">
              <a:spcBef>
                <a:spcPct val="0"/>
              </a:spcBef>
              <a:spcAft>
                <a:spcPts val="1200"/>
              </a:spcAft>
              <a:buClr>
                <a:srgbClr val="55555A"/>
              </a:buClr>
              <a:buSzTx/>
              <a:defRPr/>
            </a:pPr>
            <a:r>
              <a:rPr lang="en-US" sz="2000" b="1" kern="0" dirty="0">
                <a:latin typeface="Arial"/>
                <a:ea typeface="ＭＳ Ｐゴシック"/>
                <a:cs typeface="Segoe UI"/>
              </a:rPr>
              <a:t>some sections w/ 34.5kV </a:t>
            </a:r>
            <a:r>
              <a:rPr lang="en-US" sz="2000" b="1" kern="0" dirty="0" err="1">
                <a:latin typeface="Arial"/>
                <a:ea typeface="ＭＳ Ｐゴシック"/>
                <a:cs typeface="Segoe UI"/>
              </a:rPr>
              <a:t>underbuild</a:t>
            </a:r>
            <a:endParaRPr lang="en-US" sz="1800" b="1" kern="0" dirty="0">
              <a:solidFill>
                <a:srgbClr val="55555A"/>
              </a:solidFill>
              <a:latin typeface="Arial"/>
              <a:ea typeface="ＭＳ Ｐゴシック"/>
              <a:cs typeface="Segoe UI"/>
            </a:endParaRPr>
          </a:p>
        </p:txBody>
      </p:sp>
      <p:pic>
        <p:nvPicPr>
          <p:cNvPr id="8" name="Picture 7" descr="A group of power lines&#10;&#10;AI-generated content may be incorrect.">
            <a:extLst>
              <a:ext uri="{FF2B5EF4-FFF2-40B4-BE49-F238E27FC236}">
                <a16:creationId xmlns:a16="http://schemas.microsoft.com/office/drawing/2014/main" id="{D4C4B1B0-27A4-E8D0-DBB9-C19585368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91250" y="857250"/>
            <a:ext cx="6858000" cy="5143500"/>
          </a:xfrm>
          <a:prstGeom prst="rect">
            <a:avLst/>
          </a:prstGeom>
        </p:spPr>
      </p:pic>
    </p:spTree>
    <p:extLst>
      <p:ext uri="{BB962C8B-B14F-4D97-AF65-F5344CB8AC3E}">
        <p14:creationId xmlns:p14="http://schemas.microsoft.com/office/powerpoint/2010/main" val="304554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B09B-9D41-2627-FE11-5B130EC54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1D60E-AC50-3AB8-9E72-FFF1FA6F86AE}"/>
              </a:ext>
            </a:extLst>
          </p:cNvPr>
          <p:cNvSpPr txBox="1">
            <a:spLocks/>
          </p:cNvSpPr>
          <p:nvPr/>
        </p:nvSpPr>
        <p:spPr>
          <a:xfrm>
            <a:off x="368969" y="365125"/>
            <a:ext cx="5021178" cy="3184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R/X diagram from terminal near rebuilt area</a:t>
            </a:r>
          </a:p>
        </p:txBody>
      </p:sp>
      <p:pic>
        <p:nvPicPr>
          <p:cNvPr id="4" name="Picture 3">
            <a:extLst>
              <a:ext uri="{FF2B5EF4-FFF2-40B4-BE49-F238E27FC236}">
                <a16:creationId xmlns:a16="http://schemas.microsoft.com/office/drawing/2014/main" id="{1EA64C8B-0991-DFE9-447F-CCF266A910A4}"/>
              </a:ext>
            </a:extLst>
          </p:cNvPr>
          <p:cNvPicPr>
            <a:picLocks noChangeAspect="1"/>
          </p:cNvPicPr>
          <p:nvPr/>
        </p:nvPicPr>
        <p:blipFill>
          <a:blip r:embed="rId3"/>
          <a:srcRect l="22639" t="29976" r="40530" b="-5324"/>
          <a:stretch/>
        </p:blipFill>
        <p:spPr>
          <a:xfrm>
            <a:off x="5731044" y="377960"/>
            <a:ext cx="5157537" cy="6102079"/>
          </a:xfrm>
          <a:prstGeom prst="rect">
            <a:avLst/>
          </a:prstGeom>
        </p:spPr>
      </p:pic>
    </p:spTree>
    <p:extLst>
      <p:ext uri="{BB962C8B-B14F-4D97-AF65-F5344CB8AC3E}">
        <p14:creationId xmlns:p14="http://schemas.microsoft.com/office/powerpoint/2010/main" val="8581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27BBE-A405-593B-6F07-7EE59EA202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207567-9263-5A64-D6FE-BD1B1E5C6686}"/>
              </a:ext>
            </a:extLst>
          </p:cNvPr>
          <p:cNvPicPr>
            <a:picLocks noChangeAspect="1"/>
          </p:cNvPicPr>
          <p:nvPr/>
        </p:nvPicPr>
        <p:blipFill>
          <a:blip r:embed="rId3"/>
          <a:stretch>
            <a:fillRect/>
          </a:stretch>
        </p:blipFill>
        <p:spPr>
          <a:xfrm>
            <a:off x="2147712" y="0"/>
            <a:ext cx="7896576" cy="6070493"/>
          </a:xfrm>
          <a:prstGeom prst="rect">
            <a:avLst/>
          </a:prstGeom>
        </p:spPr>
      </p:pic>
      <p:sp>
        <p:nvSpPr>
          <p:cNvPr id="6" name="TextBox 5">
            <a:extLst>
              <a:ext uri="{FF2B5EF4-FFF2-40B4-BE49-F238E27FC236}">
                <a16:creationId xmlns:a16="http://schemas.microsoft.com/office/drawing/2014/main" id="{A8EF83B4-D635-8E74-0ED5-F7D63F39E765}"/>
              </a:ext>
            </a:extLst>
          </p:cNvPr>
          <p:cNvSpPr txBox="1"/>
          <p:nvPr/>
        </p:nvSpPr>
        <p:spPr>
          <a:xfrm>
            <a:off x="375684" y="6007682"/>
            <a:ext cx="11440631" cy="400110"/>
          </a:xfrm>
          <a:prstGeom prst="rect">
            <a:avLst/>
          </a:prstGeom>
          <a:noFill/>
        </p:spPr>
        <p:txBody>
          <a:bodyPr wrap="square">
            <a:spAutoFit/>
          </a:bodyPr>
          <a:lstStyle/>
          <a:p>
            <a:r>
              <a:rPr lang="en-US" sz="2000" b="1" kern="0" dirty="0">
                <a:latin typeface="Arial"/>
                <a:ea typeface="ＭＳ Ｐゴシック"/>
                <a:cs typeface="Segoe UI"/>
              </a:rPr>
              <a:t>Voltage distributions over transformer HV winding and CVTs from single phase energization.</a:t>
            </a:r>
            <a:endParaRPr lang="en-US" sz="2000" dirty="0"/>
          </a:p>
        </p:txBody>
      </p:sp>
    </p:spTree>
    <p:extLst>
      <p:ext uri="{BB962C8B-B14F-4D97-AF65-F5344CB8AC3E}">
        <p14:creationId xmlns:p14="http://schemas.microsoft.com/office/powerpoint/2010/main" val="34368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1BAB42-DA1D-1AA3-9363-CBBFF8783B5B}"/>
              </a:ext>
            </a:extLst>
          </p:cNvPr>
          <p:cNvPicPr>
            <a:picLocks noChangeAspect="1"/>
          </p:cNvPicPr>
          <p:nvPr/>
        </p:nvPicPr>
        <p:blipFill>
          <a:blip r:embed="rId3"/>
          <a:stretch>
            <a:fillRect/>
          </a:stretch>
        </p:blipFill>
        <p:spPr>
          <a:xfrm>
            <a:off x="868295" y="0"/>
            <a:ext cx="10455410" cy="6518866"/>
          </a:xfrm>
          <a:prstGeom prst="rect">
            <a:avLst/>
          </a:prstGeom>
        </p:spPr>
      </p:pic>
    </p:spTree>
    <p:extLst>
      <p:ext uri="{BB962C8B-B14F-4D97-AF65-F5344CB8AC3E}">
        <p14:creationId xmlns:p14="http://schemas.microsoft.com/office/powerpoint/2010/main" val="39789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FA5B5F-5606-F7E8-73E9-125009B941AD}"/>
              </a:ext>
            </a:extLst>
          </p:cNvPr>
          <p:cNvSpPr txBox="1"/>
          <p:nvPr/>
        </p:nvSpPr>
        <p:spPr>
          <a:xfrm>
            <a:off x="286857" y="1247383"/>
            <a:ext cx="10573855" cy="3939540"/>
          </a:xfrm>
          <a:prstGeom prst="rect">
            <a:avLst/>
          </a:prstGeom>
          <a:noFill/>
        </p:spPr>
        <p:txBody>
          <a:bodyPr wrap="square">
            <a:spAutoFit/>
          </a:bodyPr>
          <a:lstStyle/>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2400" b="1" kern="0" dirty="0">
                <a:latin typeface="Arial"/>
                <a:ea typeface="ＭＳ Ｐゴシック"/>
                <a:cs typeface="Segoe UI"/>
              </a:rPr>
              <a:t>If it was 115kV </a:t>
            </a:r>
            <a:r>
              <a:rPr lang="en-US" sz="2400" b="1" kern="0" dirty="0" err="1">
                <a:latin typeface="Arial"/>
                <a:ea typeface="ＭＳ Ｐゴシック"/>
                <a:cs typeface="Segoe UI"/>
              </a:rPr>
              <a:t>ferroresonance</a:t>
            </a:r>
            <a:r>
              <a:rPr lang="en-US" sz="2400" b="1" kern="0" dirty="0">
                <a:latin typeface="Arial"/>
                <a:ea typeface="ＭＳ Ｐゴシック"/>
                <a:cs typeface="Segoe UI"/>
              </a:rPr>
              <a:t>, did it damage the circuit switcher or was it initiated by the circuit switcher failure to close all phases?</a:t>
            </a:r>
            <a:endParaRPr lang="en-US" sz="2400" b="1" kern="0" dirty="0">
              <a:solidFill>
                <a:schemeClr val="tx1"/>
              </a:solidFill>
              <a:latin typeface="Arial"/>
              <a:ea typeface="ＭＳ Ｐゴシック"/>
              <a:cs typeface="Segoe UI"/>
            </a:endParaRPr>
          </a:p>
          <a:p>
            <a:pPr marL="257175" indent="-257175" fontAlgn="base">
              <a:spcBef>
                <a:spcPct val="0"/>
              </a:spcBef>
              <a:spcAft>
                <a:spcPts val="1200"/>
              </a:spcAft>
              <a:buClr>
                <a:srgbClr val="55555A"/>
              </a:buClr>
              <a:buFont typeface="Arial" panose="020B0604020202020204" pitchFamily="34" charset="0"/>
              <a:buChar char="•"/>
              <a:defRPr/>
            </a:pPr>
            <a:r>
              <a:rPr lang="en-US" sz="2400" b="1" kern="0" dirty="0" err="1">
                <a:latin typeface="Arial"/>
                <a:ea typeface="ＭＳ Ｐゴシック"/>
                <a:cs typeface="Segoe UI"/>
              </a:rPr>
              <a:t>Ferroresonance</a:t>
            </a:r>
            <a:r>
              <a:rPr lang="en-US" sz="2400" b="1" kern="0" dirty="0">
                <a:latin typeface="Arial"/>
                <a:ea typeface="ＭＳ Ｐゴシック"/>
                <a:cs typeface="Segoe UI"/>
              </a:rPr>
              <a:t> is a rare phenomenon, did it really occur on the 115kV bus or is it only in the secondary voltages</a:t>
            </a: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2400" b="1" kern="0" dirty="0">
                <a:latin typeface="Arial"/>
                <a:ea typeface="ＭＳ Ｐゴシック"/>
                <a:cs typeface="Segoe UI"/>
              </a:rPr>
              <a:t>Can we recreate the event in a model of the system that would show the same results?</a:t>
            </a: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2400" b="1" kern="0" dirty="0">
                <a:solidFill>
                  <a:schemeClr val="tx1"/>
                </a:solidFill>
                <a:latin typeface="Arial"/>
                <a:ea typeface="ＭＳ Ｐゴシック"/>
                <a:cs typeface="Segoe UI"/>
              </a:rPr>
              <a:t>Why didn’t the line protection trip?</a:t>
            </a: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2400" b="1" kern="0" dirty="0">
                <a:latin typeface="Arial"/>
                <a:ea typeface="ＭＳ Ｐゴシック"/>
                <a:cs typeface="Segoe UI"/>
              </a:rPr>
              <a:t>One-off or a design weakness?</a:t>
            </a:r>
            <a:endParaRPr lang="en-US" sz="2400" b="1" kern="0" dirty="0">
              <a:solidFill>
                <a:schemeClr val="tx1"/>
              </a:solidFill>
              <a:latin typeface="Arial"/>
              <a:ea typeface="ＭＳ Ｐゴシック"/>
              <a:cs typeface="Segoe UI"/>
            </a:endParaRPr>
          </a:p>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endParaRPr lang="en-US" sz="800" b="1" kern="0" dirty="0">
              <a:solidFill>
                <a:schemeClr val="tx1"/>
              </a:solidFill>
              <a:latin typeface="Arial"/>
              <a:ea typeface="ＭＳ Ｐゴシック"/>
              <a:cs typeface="Segoe UI"/>
            </a:endParaRPr>
          </a:p>
        </p:txBody>
      </p:sp>
      <p:sp>
        <p:nvSpPr>
          <p:cNvPr id="3" name="Title 1">
            <a:extLst>
              <a:ext uri="{FF2B5EF4-FFF2-40B4-BE49-F238E27FC236}">
                <a16:creationId xmlns:a16="http://schemas.microsoft.com/office/drawing/2014/main" id="{7C97D3E9-2CBF-F367-80A8-1EA6BDC8E169}"/>
              </a:ext>
            </a:extLst>
          </p:cNvPr>
          <p:cNvSpPr txBox="1">
            <a:spLocks/>
          </p:cNvSpPr>
          <p:nvPr/>
        </p:nvSpPr>
        <p:spPr>
          <a:xfrm>
            <a:off x="838200" y="365125"/>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kern="0" dirty="0">
                <a:solidFill>
                  <a:srgbClr val="00148C"/>
                </a:solidFill>
                <a:latin typeface="Arial"/>
                <a:ea typeface="ＭＳ Ｐゴシック"/>
              </a:rPr>
              <a:t>So Many Questions</a:t>
            </a:r>
            <a:endParaRPr lang="en-US" sz="9600" dirty="0"/>
          </a:p>
        </p:txBody>
      </p:sp>
    </p:spTree>
    <p:extLst>
      <p:ext uri="{BB962C8B-B14F-4D97-AF65-F5344CB8AC3E}">
        <p14:creationId xmlns:p14="http://schemas.microsoft.com/office/powerpoint/2010/main" val="17697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normAutofit/>
          </a:bodyPr>
          <a:lstStyle/>
          <a:p>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Speaker Background – Dan Hasenwinkel, PE</a:t>
            </a:r>
            <a:endParaRPr lang="en-US" sz="9600" dirty="0"/>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a:xfrm>
            <a:off x="838199" y="1765005"/>
            <a:ext cx="10985205" cy="4629926"/>
          </a:xfrm>
        </p:spPr>
        <p:txBody>
          <a:bodyPr>
            <a:normAutofit/>
          </a:bodyPr>
          <a:lstStyle/>
          <a:p>
            <a:pPr marL="0" marR="0" lvl="0" indent="0" algn="l" defTabSz="914400" rtl="0" eaLnBrk="1" fontAlgn="base" latinLnBrk="0" hangingPunct="1">
              <a:lnSpc>
                <a:spcPct val="100000"/>
              </a:lnSpc>
              <a:spcBef>
                <a:spcPct val="0"/>
              </a:spcBef>
              <a:spcAft>
                <a:spcPts val="1200"/>
              </a:spcAft>
              <a:buClr>
                <a:srgbClr val="55555A"/>
              </a:buClr>
              <a:buSzTx/>
              <a:buNone/>
              <a:tabLst/>
              <a:defRPr/>
            </a:pPr>
            <a:r>
              <a:rPr kumimoji="0" lang="en-US" sz="2400" b="1" i="0" u="none" strike="noStrike" kern="0" cap="none" spc="0" normalizeH="0" baseline="0" noProof="0" dirty="0">
                <a:ln>
                  <a:noFill/>
                </a:ln>
                <a:effectLst/>
                <a:uLnTx/>
                <a:uFillTx/>
                <a:latin typeface="Arial"/>
                <a:ea typeface="ＭＳ Ｐゴシック"/>
                <a:cs typeface="Segoe UI"/>
              </a:rPr>
              <a:t>BSEE</a:t>
            </a:r>
            <a:r>
              <a:rPr kumimoji="0" lang="en-US" sz="2400" b="0" i="0" u="none" strike="noStrike" kern="0" cap="none" spc="0" normalizeH="0" baseline="0" noProof="0" dirty="0">
                <a:ln>
                  <a:noFill/>
                </a:ln>
                <a:effectLst/>
                <a:uLnTx/>
                <a:uFillTx/>
                <a:latin typeface="Arial"/>
                <a:ea typeface="ＭＳ Ｐゴシック"/>
                <a:cs typeface="Segoe UI"/>
              </a:rPr>
              <a:t> from </a:t>
            </a:r>
            <a:r>
              <a:rPr kumimoji="0" lang="en-US" sz="2400" b="1" i="0" u="none" strike="noStrike" kern="0" cap="none" spc="0" normalizeH="0" baseline="0" noProof="0" dirty="0">
                <a:ln>
                  <a:noFill/>
                </a:ln>
                <a:effectLst/>
                <a:uLnTx/>
                <a:uFillTx/>
                <a:latin typeface="Arial"/>
                <a:ea typeface="ＭＳ Ｐゴシック"/>
                <a:cs typeface="Segoe UI"/>
              </a:rPr>
              <a:t>Rose-Hulman Institute of Technology </a:t>
            </a:r>
            <a:r>
              <a:rPr kumimoji="0" lang="en-US" sz="2400" b="0" i="0" u="none" strike="noStrike" kern="0" cap="none" spc="0" normalizeH="0" baseline="0" noProof="0" dirty="0">
                <a:ln>
                  <a:noFill/>
                </a:ln>
                <a:effectLst/>
                <a:uLnTx/>
                <a:uFillTx/>
                <a:latin typeface="Arial"/>
                <a:ea typeface="ＭＳ Ｐゴシック"/>
                <a:cs typeface="Segoe UI"/>
              </a:rPr>
              <a:t>in Terre Haute, Indiana.</a:t>
            </a:r>
          </a:p>
          <a:p>
            <a:pPr marL="0" marR="0" lvl="0" indent="0" algn="l" defTabSz="914400" rtl="0" eaLnBrk="1" fontAlgn="base" latinLnBrk="0" hangingPunct="1">
              <a:lnSpc>
                <a:spcPct val="100000"/>
              </a:lnSpc>
              <a:spcBef>
                <a:spcPct val="0"/>
              </a:spcBef>
              <a:spcAft>
                <a:spcPts val="1200"/>
              </a:spcAft>
              <a:buClr>
                <a:srgbClr val="55555A"/>
              </a:buClr>
              <a:buSzTx/>
              <a:buNone/>
              <a:tabLst/>
              <a:defRPr/>
            </a:pPr>
            <a:endParaRPr kumimoji="0" lang="en-US" sz="1050" b="0" i="0" u="none" strike="noStrike" kern="0" cap="none" spc="0" normalizeH="0" baseline="0" noProof="0" dirty="0">
              <a:ln>
                <a:noFill/>
              </a:ln>
              <a:effectLst/>
              <a:uLnTx/>
              <a:uFillTx/>
              <a:latin typeface="Arial"/>
              <a:ea typeface="ＭＳ Ｐゴシック"/>
              <a:cs typeface="Segoe UI"/>
            </a:endParaRPr>
          </a:p>
          <a:p>
            <a:pPr marL="0" marR="0" lvl="0" indent="0" algn="l" defTabSz="914400" rtl="0" eaLnBrk="1" fontAlgn="base" latinLnBrk="0" hangingPunct="1">
              <a:lnSpc>
                <a:spcPct val="100000"/>
              </a:lnSpc>
              <a:spcBef>
                <a:spcPct val="0"/>
              </a:spcBef>
              <a:spcAft>
                <a:spcPts val="1200"/>
              </a:spcAft>
              <a:buClr>
                <a:srgbClr val="55555A"/>
              </a:buClr>
              <a:buSzTx/>
              <a:buNone/>
              <a:tabLst/>
              <a:defRPr/>
            </a:pPr>
            <a:r>
              <a:rPr lang="en-US" sz="2400" b="1" kern="0" dirty="0">
                <a:latin typeface="Arial"/>
                <a:ea typeface="ＭＳ Ｐゴシック"/>
                <a:cs typeface="Segoe UI"/>
              </a:rPr>
              <a:t>MSEE</a:t>
            </a:r>
            <a:r>
              <a:rPr kumimoji="0" lang="en-US" sz="2400" b="0" i="0" u="none" strike="noStrike" kern="0" cap="none" spc="0" normalizeH="0" baseline="0" noProof="0" dirty="0">
                <a:ln>
                  <a:noFill/>
                </a:ln>
                <a:effectLst/>
                <a:uLnTx/>
                <a:uFillTx/>
                <a:latin typeface="Arial"/>
                <a:ea typeface="ＭＳ Ｐゴシック"/>
                <a:cs typeface="Segoe UI"/>
              </a:rPr>
              <a:t> from </a:t>
            </a:r>
            <a:r>
              <a:rPr kumimoji="0" lang="en-US" sz="2400" b="1" i="0" u="none" strike="noStrike" kern="0" cap="none" spc="0" normalizeH="0" baseline="0" noProof="0" dirty="0">
                <a:ln>
                  <a:noFill/>
                </a:ln>
                <a:effectLst/>
                <a:uLnTx/>
                <a:uFillTx/>
                <a:latin typeface="Arial"/>
                <a:ea typeface="ＭＳ Ｐゴシック"/>
                <a:cs typeface="Segoe UI"/>
              </a:rPr>
              <a:t>Clemson University </a:t>
            </a:r>
            <a:r>
              <a:rPr kumimoji="0" lang="en-US" sz="2400" b="0" i="0" u="none" strike="noStrike" kern="0" cap="none" spc="0" normalizeH="0" baseline="0" noProof="0" dirty="0">
                <a:ln>
                  <a:noFill/>
                </a:ln>
                <a:effectLst/>
                <a:uLnTx/>
                <a:uFillTx/>
                <a:latin typeface="Arial"/>
                <a:ea typeface="ＭＳ Ｐゴシック"/>
                <a:cs typeface="Segoe UI"/>
              </a:rPr>
              <a:t>in Clemson, South Carolina </a:t>
            </a:r>
          </a:p>
          <a:p>
            <a:pPr lvl="1" fontAlgn="base">
              <a:lnSpc>
                <a:spcPct val="100000"/>
              </a:lnSpc>
              <a:spcBef>
                <a:spcPct val="0"/>
              </a:spcBef>
              <a:spcAft>
                <a:spcPts val="1200"/>
              </a:spcAft>
              <a:buClr>
                <a:srgbClr val="55555A"/>
              </a:buClr>
              <a:buFont typeface="Wingdings" panose="05000000000000000000" pitchFamily="2" charset="2"/>
              <a:buChar char="Ø"/>
              <a:defRPr/>
            </a:pPr>
            <a:r>
              <a:rPr kumimoji="0" lang="en-US" b="0" i="0" u="none" strike="noStrike" kern="0" cap="none" spc="0" normalizeH="0" baseline="0" noProof="0" dirty="0">
                <a:ln>
                  <a:noFill/>
                </a:ln>
                <a:effectLst/>
                <a:uLnTx/>
                <a:uFillTx/>
                <a:latin typeface="Arial"/>
                <a:ea typeface="ＭＳ Ｐゴシック"/>
                <a:cs typeface="Segoe UI"/>
              </a:rPr>
              <a:t>Power System Engineering focus.</a:t>
            </a:r>
          </a:p>
          <a:p>
            <a:pPr marL="457200" lvl="1" indent="0" fontAlgn="base">
              <a:lnSpc>
                <a:spcPct val="100000"/>
              </a:lnSpc>
              <a:spcBef>
                <a:spcPct val="0"/>
              </a:spcBef>
              <a:spcAft>
                <a:spcPts val="1200"/>
              </a:spcAft>
              <a:buClr>
                <a:srgbClr val="55555A"/>
              </a:buClr>
              <a:buNone/>
              <a:defRPr/>
            </a:pPr>
            <a:endParaRPr lang="en-US" sz="1050" kern="0" dirty="0">
              <a:latin typeface="Arial"/>
              <a:ea typeface="ＭＳ Ｐゴシック"/>
              <a:cs typeface="Segoe UI"/>
            </a:endParaRPr>
          </a:p>
          <a:p>
            <a:pPr marL="0" marR="0" lvl="0" indent="0" algn="l" defTabSz="914400" rtl="0" eaLnBrk="1" fontAlgn="base" latinLnBrk="0" hangingPunct="1">
              <a:lnSpc>
                <a:spcPct val="100000"/>
              </a:lnSpc>
              <a:spcBef>
                <a:spcPct val="0"/>
              </a:spcBef>
              <a:spcAft>
                <a:spcPts val="1200"/>
              </a:spcAft>
              <a:buClr>
                <a:srgbClr val="55555A"/>
              </a:buClr>
              <a:buSzTx/>
              <a:buNone/>
              <a:tabLst/>
              <a:defRPr/>
            </a:pPr>
            <a:r>
              <a:rPr kumimoji="0" lang="en-US" sz="2400" i="0" u="none" strike="noStrike" kern="0" cap="none" spc="0" normalizeH="0" baseline="0" noProof="0" dirty="0">
                <a:ln>
                  <a:noFill/>
                </a:ln>
                <a:effectLst/>
                <a:uLnTx/>
                <a:uFillTx/>
                <a:latin typeface="Arial"/>
                <a:ea typeface="ＭＳ Ｐゴシック"/>
                <a:cs typeface="Segoe UI"/>
              </a:rPr>
              <a:t>Registered </a:t>
            </a:r>
            <a:r>
              <a:rPr kumimoji="0" lang="en-US" sz="2400" b="1" i="0" u="none" strike="noStrike" kern="0" cap="none" spc="0" normalizeH="0" baseline="0" noProof="0" dirty="0">
                <a:ln>
                  <a:noFill/>
                </a:ln>
                <a:effectLst/>
                <a:uLnTx/>
                <a:uFillTx/>
                <a:latin typeface="Arial"/>
                <a:ea typeface="ＭＳ Ｐゴシック"/>
                <a:cs typeface="Segoe UI"/>
              </a:rPr>
              <a:t>Professional Engineer </a:t>
            </a:r>
            <a:r>
              <a:rPr kumimoji="0" lang="en-US" sz="2400" b="0" i="0" u="none" strike="noStrike" kern="0" cap="none" spc="0" normalizeH="0" baseline="0" noProof="0" dirty="0">
                <a:ln>
                  <a:noFill/>
                </a:ln>
                <a:effectLst/>
                <a:uLnTx/>
                <a:uFillTx/>
                <a:latin typeface="Arial"/>
                <a:ea typeface="ＭＳ Ｐゴシック"/>
                <a:cs typeface="Segoe UI"/>
              </a:rPr>
              <a:t>in New York State.</a:t>
            </a:r>
          </a:p>
          <a:p>
            <a:pPr marL="0" marR="0" lvl="0" indent="0" algn="l" defTabSz="914400" rtl="0" eaLnBrk="1" fontAlgn="base" latinLnBrk="0" hangingPunct="1">
              <a:lnSpc>
                <a:spcPct val="100000"/>
              </a:lnSpc>
              <a:spcBef>
                <a:spcPct val="0"/>
              </a:spcBef>
              <a:spcAft>
                <a:spcPts val="1200"/>
              </a:spcAft>
              <a:buClr>
                <a:srgbClr val="55555A"/>
              </a:buClr>
              <a:buSzTx/>
              <a:buNone/>
              <a:tabLst/>
              <a:defRPr/>
            </a:pPr>
            <a:endParaRPr kumimoji="0" lang="en-US" sz="1050" b="0" i="0" u="none" strike="noStrike" kern="0" cap="none" spc="0" normalizeH="0" baseline="0" noProof="0" dirty="0">
              <a:ln>
                <a:noFill/>
              </a:ln>
              <a:effectLst/>
              <a:uLnTx/>
              <a:uFillTx/>
              <a:latin typeface="Arial"/>
              <a:ea typeface="ＭＳ Ｐゴシック"/>
              <a:cs typeface="Segoe UI"/>
            </a:endParaRPr>
          </a:p>
          <a:p>
            <a:pPr marL="0" marR="0" lvl="0" indent="0" algn="l" defTabSz="914400" rtl="0" eaLnBrk="1" fontAlgn="base" latinLnBrk="0" hangingPunct="1">
              <a:lnSpc>
                <a:spcPct val="100000"/>
              </a:lnSpc>
              <a:spcBef>
                <a:spcPct val="0"/>
              </a:spcBef>
              <a:spcAft>
                <a:spcPts val="1200"/>
              </a:spcAft>
              <a:buClr>
                <a:srgbClr val="55555A"/>
              </a:buClr>
              <a:buSzTx/>
              <a:buNone/>
              <a:tabLst/>
              <a:defRPr/>
            </a:pPr>
            <a:r>
              <a:rPr kumimoji="0" lang="en-US" sz="2400" b="1" i="0" u="none" strike="noStrike" kern="0" cap="none" spc="0" normalizeH="0" baseline="0" noProof="0" dirty="0">
                <a:ln>
                  <a:noFill/>
                </a:ln>
                <a:effectLst/>
                <a:uLnTx/>
                <a:uFillTx/>
                <a:latin typeface="Arial"/>
                <a:ea typeface="ＭＳ Ｐゴシック"/>
                <a:cs typeface="Segoe UI"/>
              </a:rPr>
              <a:t>IEEE member </a:t>
            </a:r>
            <a:r>
              <a:rPr kumimoji="0" lang="en-US" sz="2400" b="0" i="0" u="none" strike="noStrike" kern="0" cap="none" spc="0" normalizeH="0" baseline="0" noProof="0" dirty="0">
                <a:ln>
                  <a:noFill/>
                </a:ln>
                <a:effectLst/>
                <a:uLnTx/>
                <a:uFillTx/>
                <a:latin typeface="Arial"/>
                <a:ea typeface="ＭＳ Ｐゴシック"/>
                <a:cs typeface="Segoe UI"/>
              </a:rPr>
              <a:t>since the audio compact disc was introduced.  </a:t>
            </a:r>
          </a:p>
          <a:p>
            <a:pPr marL="0" indent="0">
              <a:buNone/>
            </a:pPr>
            <a:endParaRPr lang="en-US" dirty="0"/>
          </a:p>
        </p:txBody>
      </p:sp>
      <p:pic>
        <p:nvPicPr>
          <p:cNvPr id="4" name="Picture 3">
            <a:extLst>
              <a:ext uri="{FF2B5EF4-FFF2-40B4-BE49-F238E27FC236}">
                <a16:creationId xmlns:a16="http://schemas.microsoft.com/office/drawing/2014/main" id="{6D2EFEFA-BE87-22E0-CAB3-B5621A93A19C}"/>
              </a:ext>
            </a:extLst>
          </p:cNvPr>
          <p:cNvPicPr>
            <a:picLocks noChangeAspect="1"/>
          </p:cNvPicPr>
          <p:nvPr/>
        </p:nvPicPr>
        <p:blipFill>
          <a:blip r:embed="rId2"/>
          <a:stretch>
            <a:fillRect/>
          </a:stretch>
        </p:blipFill>
        <p:spPr>
          <a:xfrm>
            <a:off x="8573746" y="5812017"/>
            <a:ext cx="2780054" cy="582914"/>
          </a:xfrm>
          <a:prstGeom prst="rect">
            <a:avLst/>
          </a:prstGeom>
          <a:solidFill>
            <a:srgbClr val="00148C"/>
          </a:solidFill>
        </p:spPr>
      </p:pic>
    </p:spTree>
    <p:extLst>
      <p:ext uri="{BB962C8B-B14F-4D97-AF65-F5344CB8AC3E}">
        <p14:creationId xmlns:p14="http://schemas.microsoft.com/office/powerpoint/2010/main" val="212596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30CA-3247-4CDD-2EAC-07292733FB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2FC06E9-1E4A-DCC4-385A-5B806052A959}"/>
              </a:ext>
            </a:extLst>
          </p:cNvPr>
          <p:cNvPicPr>
            <a:picLocks noChangeAspect="1"/>
          </p:cNvPicPr>
          <p:nvPr/>
        </p:nvPicPr>
        <p:blipFill>
          <a:blip r:embed="rId3"/>
          <a:stretch>
            <a:fillRect/>
          </a:stretch>
        </p:blipFill>
        <p:spPr>
          <a:xfrm>
            <a:off x="4462140" y="1220690"/>
            <a:ext cx="7010602" cy="3483101"/>
          </a:xfrm>
          <a:prstGeom prst="rect">
            <a:avLst/>
          </a:prstGeom>
        </p:spPr>
      </p:pic>
      <p:sp>
        <p:nvSpPr>
          <p:cNvPr id="8" name="TextBox 7">
            <a:extLst>
              <a:ext uri="{FF2B5EF4-FFF2-40B4-BE49-F238E27FC236}">
                <a16:creationId xmlns:a16="http://schemas.microsoft.com/office/drawing/2014/main" id="{759D721A-0207-4490-E37B-A07FF49DEAC1}"/>
              </a:ext>
            </a:extLst>
          </p:cNvPr>
          <p:cNvSpPr txBox="1"/>
          <p:nvPr/>
        </p:nvSpPr>
        <p:spPr>
          <a:xfrm>
            <a:off x="286857" y="1247383"/>
            <a:ext cx="4497793" cy="1938992"/>
          </a:xfrm>
          <a:prstGeom prst="rect">
            <a:avLst/>
          </a:prstGeom>
          <a:noFill/>
        </p:spPr>
        <p:txBody>
          <a:bodyPr wrap="square">
            <a:spAutoFit/>
          </a:bodyPr>
          <a:lstStyle/>
          <a:p>
            <a:pPr marL="257175" marR="0" lvl="0" indent="-257175" algn="l" defTabSz="914400" rtl="0" eaLnBrk="1" fontAlgn="base" latinLnBrk="0" hangingPunct="1">
              <a:lnSpc>
                <a:spcPct val="100000"/>
              </a:lnSpc>
              <a:spcBef>
                <a:spcPct val="0"/>
              </a:spcBef>
              <a:spcAft>
                <a:spcPts val="1200"/>
              </a:spcAft>
              <a:buClr>
                <a:srgbClr val="55555A"/>
              </a:buClr>
              <a:buSzTx/>
              <a:buFont typeface="Arial" panose="020B0604020202020204" pitchFamily="34" charset="0"/>
              <a:buChar char="•"/>
              <a:tabLst/>
              <a:defRPr/>
            </a:pPr>
            <a:r>
              <a:rPr lang="en-US" sz="2400" b="1" kern="0" dirty="0">
                <a:solidFill>
                  <a:schemeClr val="tx1"/>
                </a:solidFill>
                <a:latin typeface="Arial"/>
                <a:ea typeface="ＭＳ Ｐゴシック"/>
                <a:cs typeface="Segoe UI"/>
              </a:rPr>
              <a:t>Nonlinear behavior of an iron core inductor initiated by a switching event can cause a </a:t>
            </a:r>
            <a:r>
              <a:rPr lang="en-US" sz="2400" b="1" kern="0" dirty="0" err="1">
                <a:solidFill>
                  <a:schemeClr val="tx1"/>
                </a:solidFill>
                <a:latin typeface="Arial"/>
                <a:ea typeface="ＭＳ Ｐゴシック"/>
                <a:cs typeface="Segoe UI"/>
              </a:rPr>
              <a:t>ferroresonance</a:t>
            </a:r>
            <a:r>
              <a:rPr lang="en-US" sz="2400" b="1" kern="0" dirty="0">
                <a:solidFill>
                  <a:schemeClr val="tx1"/>
                </a:solidFill>
                <a:latin typeface="Arial"/>
                <a:ea typeface="ＭＳ Ｐゴシック"/>
                <a:cs typeface="Segoe UI"/>
              </a:rPr>
              <a:t> event</a:t>
            </a:r>
            <a:endParaRPr lang="en-US" sz="2400" kern="0" dirty="0">
              <a:solidFill>
                <a:schemeClr val="tx1"/>
              </a:solidFill>
              <a:latin typeface="Arial"/>
              <a:ea typeface="ＭＳ Ｐゴシック"/>
              <a:cs typeface="Segoe U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5F2EA5-C084-9966-D47E-5071ACB7F8E2}"/>
                  </a:ext>
                </a:extLst>
              </p:cNvPr>
              <p:cNvSpPr txBox="1"/>
              <p:nvPr/>
            </p:nvSpPr>
            <p:spPr>
              <a:xfrm>
                <a:off x="6243968" y="5032247"/>
                <a:ext cx="3633677" cy="103329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US" sz="3600" b="0" i="0" smtClean="0">
                          <a:latin typeface="Cambria Math" panose="02040503050406030204" pitchFamily="18" charset="0"/>
                        </a:rPr>
                        <m:t>Z</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r</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jωL</m:t>
                      </m:r>
                      <m:r>
                        <a:rPr lang="en-US" sz="3600" b="0" i="0" smtClean="0">
                          <a:latin typeface="Cambria Math" panose="02040503050406030204" pitchFamily="18" charset="0"/>
                          <a:ea typeface="Cambria Math" panose="02040503050406030204" pitchFamily="18" charset="0"/>
                        </a:rPr>
                        <m:t>−</m:t>
                      </m:r>
                      <m:f>
                        <m:fPr>
                          <m:ctrlPr>
                            <a:rPr lang="en-US" sz="3600" b="0" i="1" smtClean="0">
                              <a:latin typeface="Cambria Math" panose="02040503050406030204" pitchFamily="18" charset="0"/>
                              <a:ea typeface="Cambria Math" panose="02040503050406030204" pitchFamily="18" charset="0"/>
                            </a:rPr>
                          </m:ctrlPr>
                        </m:fPr>
                        <m:num>
                          <m:r>
                            <m:rPr>
                              <m:sty m:val="p"/>
                            </m:rPr>
                            <a:rPr lang="en-US" sz="3600" b="0" i="0" smtClean="0">
                              <a:latin typeface="Cambria Math" panose="02040503050406030204" pitchFamily="18" charset="0"/>
                              <a:ea typeface="Cambria Math" panose="02040503050406030204" pitchFamily="18" charset="0"/>
                            </a:rPr>
                            <m:t>j</m:t>
                          </m:r>
                        </m:num>
                        <m:den>
                          <m:r>
                            <m:rPr>
                              <m:sty m:val="p"/>
                            </m:rPr>
                            <a:rPr lang="en-US" sz="3600" b="0" i="0" smtClean="0">
                              <a:latin typeface="Cambria Math" panose="02040503050406030204" pitchFamily="18" charset="0"/>
                              <a:ea typeface="Cambria Math" panose="02040503050406030204" pitchFamily="18" charset="0"/>
                            </a:rPr>
                            <m:t>ωC</m:t>
                          </m:r>
                        </m:den>
                      </m:f>
                    </m:oMath>
                  </m:oMathPara>
                </a14:m>
                <a:endParaRPr lang="en-US" sz="3600" dirty="0"/>
              </a:p>
            </p:txBody>
          </p:sp>
        </mc:Choice>
        <mc:Fallback xmlns="">
          <p:sp>
            <p:nvSpPr>
              <p:cNvPr id="6" name="TextBox 5">
                <a:extLst>
                  <a:ext uri="{FF2B5EF4-FFF2-40B4-BE49-F238E27FC236}">
                    <a16:creationId xmlns:a16="http://schemas.microsoft.com/office/drawing/2014/main" id="{FC5F2EA5-C084-9966-D47E-5071ACB7F8E2}"/>
                  </a:ext>
                </a:extLst>
              </p:cNvPr>
              <p:cNvSpPr txBox="1">
                <a:spLocks noRot="1" noChangeAspect="1" noMove="1" noResize="1" noEditPoints="1" noAdjustHandles="1" noChangeArrowheads="1" noChangeShapeType="1" noTextEdit="1"/>
              </p:cNvSpPr>
              <p:nvPr/>
            </p:nvSpPr>
            <p:spPr>
              <a:xfrm>
                <a:off x="6243968" y="5032247"/>
                <a:ext cx="3633677" cy="1033296"/>
              </a:xfrm>
              <a:prstGeom prst="rect">
                <a:avLst/>
              </a:prstGeom>
              <a:blipFill>
                <a:blip r:embed="rId4"/>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1842D522-3342-2370-DA90-07A409994463}"/>
              </a:ext>
            </a:extLst>
          </p:cNvPr>
          <p:cNvSpPr txBox="1">
            <a:spLocks/>
          </p:cNvSpPr>
          <p:nvPr/>
        </p:nvSpPr>
        <p:spPr>
          <a:xfrm>
            <a:off x="838200" y="365125"/>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kern="0" dirty="0" err="1">
                <a:solidFill>
                  <a:srgbClr val="00148C"/>
                </a:solidFill>
                <a:latin typeface="Arial"/>
                <a:ea typeface="ＭＳ Ｐゴシック"/>
              </a:rPr>
              <a:t>Ferroresonant</a:t>
            </a:r>
            <a:r>
              <a:rPr lang="en-US" b="1" kern="0" dirty="0">
                <a:solidFill>
                  <a:srgbClr val="00148C"/>
                </a:solidFill>
                <a:latin typeface="Arial"/>
                <a:ea typeface="ＭＳ Ｐゴシック"/>
              </a:rPr>
              <a:t> Circuits</a:t>
            </a:r>
            <a:endParaRPr lang="en-US" sz="9600" dirty="0"/>
          </a:p>
        </p:txBody>
      </p:sp>
      <p:sp>
        <p:nvSpPr>
          <p:cNvPr id="7" name="TextBox 6">
            <a:extLst>
              <a:ext uri="{FF2B5EF4-FFF2-40B4-BE49-F238E27FC236}">
                <a16:creationId xmlns:a16="http://schemas.microsoft.com/office/drawing/2014/main" id="{27D381D7-9C58-0A81-7E32-5E78856A3C74}"/>
              </a:ext>
            </a:extLst>
          </p:cNvPr>
          <p:cNvSpPr txBox="1"/>
          <p:nvPr/>
        </p:nvSpPr>
        <p:spPr>
          <a:xfrm>
            <a:off x="6115214" y="4593552"/>
            <a:ext cx="3891184" cy="400110"/>
          </a:xfrm>
          <a:prstGeom prst="rect">
            <a:avLst/>
          </a:prstGeom>
          <a:noFill/>
        </p:spPr>
        <p:txBody>
          <a:bodyPr wrap="square">
            <a:spAutoFit/>
          </a:bodyPr>
          <a:lstStyle/>
          <a:p>
            <a:r>
              <a:rPr lang="en-US" sz="2000" b="1" kern="0" dirty="0">
                <a:latin typeface="Arial"/>
                <a:ea typeface="ＭＳ Ｐゴシック"/>
                <a:cs typeface="Segoe UI"/>
              </a:rPr>
              <a:t>Simple series resonant circuit.</a:t>
            </a:r>
            <a:endParaRPr lang="en-US" sz="2000" dirty="0"/>
          </a:p>
        </p:txBody>
      </p:sp>
    </p:spTree>
    <p:extLst>
      <p:ext uri="{BB962C8B-B14F-4D97-AF65-F5344CB8AC3E}">
        <p14:creationId xmlns:p14="http://schemas.microsoft.com/office/powerpoint/2010/main" val="211149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2BACB-935E-6C26-CF18-F434953CF012}"/>
              </a:ext>
            </a:extLst>
          </p:cNvPr>
          <p:cNvPicPr>
            <a:picLocks noChangeAspect="1"/>
          </p:cNvPicPr>
          <p:nvPr/>
        </p:nvPicPr>
        <p:blipFill>
          <a:blip r:embed="rId2"/>
          <a:stretch>
            <a:fillRect/>
          </a:stretch>
        </p:blipFill>
        <p:spPr>
          <a:xfrm>
            <a:off x="340574" y="1314560"/>
            <a:ext cx="11164101" cy="3900710"/>
          </a:xfrm>
          <a:prstGeom prst="rect">
            <a:avLst/>
          </a:prstGeom>
        </p:spPr>
      </p:pic>
      <p:sp>
        <p:nvSpPr>
          <p:cNvPr id="3" name="Title 1">
            <a:extLst>
              <a:ext uri="{FF2B5EF4-FFF2-40B4-BE49-F238E27FC236}">
                <a16:creationId xmlns:a16="http://schemas.microsoft.com/office/drawing/2014/main" id="{92396574-EEE2-04B0-8B21-011E81F515B0}"/>
              </a:ext>
            </a:extLst>
          </p:cNvPr>
          <p:cNvSpPr txBox="1">
            <a:spLocks/>
          </p:cNvSpPr>
          <p:nvPr/>
        </p:nvSpPr>
        <p:spPr>
          <a:xfrm>
            <a:off x="838200" y="365125"/>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kern="0" dirty="0" err="1">
                <a:solidFill>
                  <a:srgbClr val="00148C"/>
                </a:solidFill>
                <a:latin typeface="Arial"/>
                <a:ea typeface="ＭＳ Ｐゴシック"/>
              </a:rPr>
              <a:t>Ferroresonance</a:t>
            </a:r>
            <a:r>
              <a:rPr lang="en-US" b="1" kern="0" dirty="0">
                <a:solidFill>
                  <a:srgbClr val="00148C"/>
                </a:solidFill>
                <a:latin typeface="Arial"/>
                <a:ea typeface="ＭＳ Ｐゴシック"/>
              </a:rPr>
              <a:t> Occurrence Circuit</a:t>
            </a:r>
            <a:endParaRPr lang="en-US" sz="9600" dirty="0"/>
          </a:p>
        </p:txBody>
      </p:sp>
      <p:sp>
        <p:nvSpPr>
          <p:cNvPr id="5" name="TextBox 4">
            <a:extLst>
              <a:ext uri="{FF2B5EF4-FFF2-40B4-BE49-F238E27FC236}">
                <a16:creationId xmlns:a16="http://schemas.microsoft.com/office/drawing/2014/main" id="{482BBEB7-F7D0-B55F-C4FC-084010ECED23}"/>
              </a:ext>
            </a:extLst>
          </p:cNvPr>
          <p:cNvSpPr txBox="1"/>
          <p:nvPr/>
        </p:nvSpPr>
        <p:spPr>
          <a:xfrm>
            <a:off x="3055495" y="5215270"/>
            <a:ext cx="6081009" cy="400110"/>
          </a:xfrm>
          <a:prstGeom prst="rect">
            <a:avLst/>
          </a:prstGeom>
          <a:noFill/>
        </p:spPr>
        <p:txBody>
          <a:bodyPr wrap="square">
            <a:spAutoFit/>
          </a:bodyPr>
          <a:lstStyle/>
          <a:p>
            <a:r>
              <a:rPr lang="en-US" sz="2000" b="1" dirty="0"/>
              <a:t>Simplified ferroresenonace circuit at Station DM.</a:t>
            </a:r>
          </a:p>
        </p:txBody>
      </p:sp>
    </p:spTree>
    <p:extLst>
      <p:ext uri="{BB962C8B-B14F-4D97-AF65-F5344CB8AC3E}">
        <p14:creationId xmlns:p14="http://schemas.microsoft.com/office/powerpoint/2010/main" val="356261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1A08-2FBE-91FF-43A8-D0F084DB2C54}"/>
              </a:ext>
            </a:extLst>
          </p:cNvPr>
          <p:cNvSpPr txBox="1">
            <a:spLocks/>
          </p:cNvSpPr>
          <p:nvPr/>
        </p:nvSpPr>
        <p:spPr>
          <a:xfrm>
            <a:off x="626327" y="1270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Ferroresonance Simulations in EMTP program</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pic>
        <p:nvPicPr>
          <p:cNvPr id="3" name="Picture 2" descr="A diagram of a diagram&#10;&#10;Description automatically generated">
            <a:extLst>
              <a:ext uri="{FF2B5EF4-FFF2-40B4-BE49-F238E27FC236}">
                <a16:creationId xmlns:a16="http://schemas.microsoft.com/office/drawing/2014/main" id="{79964066-506C-531A-8607-EB5FC09FC763}"/>
              </a:ext>
            </a:extLst>
          </p:cNvPr>
          <p:cNvPicPr>
            <a:picLocks noChangeAspect="1"/>
          </p:cNvPicPr>
          <p:nvPr/>
        </p:nvPicPr>
        <p:blipFill>
          <a:blip r:embed="rId3"/>
          <a:srcRect t="6376" r="42319"/>
          <a:stretch/>
        </p:blipFill>
        <p:spPr>
          <a:xfrm>
            <a:off x="195940" y="1269119"/>
            <a:ext cx="11799544" cy="4799087"/>
          </a:xfrm>
          <a:prstGeom prst="rect">
            <a:avLst/>
          </a:prstGeom>
        </p:spPr>
      </p:pic>
    </p:spTree>
    <p:extLst>
      <p:ext uri="{BB962C8B-B14F-4D97-AF65-F5344CB8AC3E}">
        <p14:creationId xmlns:p14="http://schemas.microsoft.com/office/powerpoint/2010/main" val="312810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DB7A-3755-782F-C39D-43724E7EE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DEFA1-9F14-1062-3801-309671BF9A2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Ferroresonance Simulations in EMTP program</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pic>
        <p:nvPicPr>
          <p:cNvPr id="3" name="Picture 2" descr="A diagram of a diagram&#10;&#10;Description automatically generated">
            <a:extLst>
              <a:ext uri="{FF2B5EF4-FFF2-40B4-BE49-F238E27FC236}">
                <a16:creationId xmlns:a16="http://schemas.microsoft.com/office/drawing/2014/main" id="{BC09F5AC-BCFD-7D46-B980-304F0D30CB93}"/>
              </a:ext>
            </a:extLst>
          </p:cNvPr>
          <p:cNvPicPr>
            <a:picLocks noChangeAspect="1"/>
          </p:cNvPicPr>
          <p:nvPr/>
        </p:nvPicPr>
        <p:blipFill>
          <a:blip r:embed="rId3"/>
          <a:srcRect l="58773" b="31591"/>
          <a:stretch/>
        </p:blipFill>
        <p:spPr>
          <a:xfrm>
            <a:off x="312819" y="1438025"/>
            <a:ext cx="11574381" cy="4812464"/>
          </a:xfrm>
          <a:prstGeom prst="rect">
            <a:avLst/>
          </a:prstGeom>
        </p:spPr>
      </p:pic>
    </p:spTree>
    <p:extLst>
      <p:ext uri="{BB962C8B-B14F-4D97-AF65-F5344CB8AC3E}">
        <p14:creationId xmlns:p14="http://schemas.microsoft.com/office/powerpoint/2010/main" val="30508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5CF0B1-3286-1808-0E64-F49A03751264}"/>
              </a:ext>
            </a:extLst>
          </p:cNvPr>
          <p:cNvPicPr>
            <a:picLocks noChangeAspect="1"/>
          </p:cNvPicPr>
          <p:nvPr/>
        </p:nvPicPr>
        <p:blipFill>
          <a:blip r:embed="rId2"/>
          <a:stretch>
            <a:fillRect/>
          </a:stretch>
        </p:blipFill>
        <p:spPr>
          <a:xfrm>
            <a:off x="1384060" y="0"/>
            <a:ext cx="9423880" cy="6853731"/>
          </a:xfrm>
          <a:prstGeom prst="rect">
            <a:avLst/>
          </a:prstGeom>
        </p:spPr>
      </p:pic>
    </p:spTree>
    <p:extLst>
      <p:ext uri="{BB962C8B-B14F-4D97-AF65-F5344CB8AC3E}">
        <p14:creationId xmlns:p14="http://schemas.microsoft.com/office/powerpoint/2010/main" val="17919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82218-5DC8-27D4-06F0-428256CB85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B87B93-5A02-6EED-325C-3DB2E16E92D5}"/>
              </a:ext>
            </a:extLst>
          </p:cNvPr>
          <p:cNvPicPr>
            <a:picLocks noChangeAspect="1"/>
          </p:cNvPicPr>
          <p:nvPr/>
        </p:nvPicPr>
        <p:blipFill>
          <a:blip r:embed="rId2"/>
          <a:srcRect l="40174" b="48802"/>
          <a:stretch/>
        </p:blipFill>
        <p:spPr>
          <a:xfrm>
            <a:off x="494150" y="919059"/>
            <a:ext cx="7434660" cy="4627195"/>
          </a:xfrm>
          <a:prstGeom prst="rect">
            <a:avLst/>
          </a:prstGeom>
        </p:spPr>
      </p:pic>
      <p:pic>
        <p:nvPicPr>
          <p:cNvPr id="2" name="Picture 1">
            <a:extLst>
              <a:ext uri="{FF2B5EF4-FFF2-40B4-BE49-F238E27FC236}">
                <a16:creationId xmlns:a16="http://schemas.microsoft.com/office/drawing/2014/main" id="{38317985-8B69-6D2F-4356-B5093C7F402F}"/>
              </a:ext>
            </a:extLst>
          </p:cNvPr>
          <p:cNvPicPr>
            <a:picLocks noChangeAspect="1"/>
          </p:cNvPicPr>
          <p:nvPr/>
        </p:nvPicPr>
        <p:blipFill>
          <a:blip r:embed="rId3"/>
          <a:srcRect l="71552"/>
          <a:stretch/>
        </p:blipFill>
        <p:spPr>
          <a:xfrm>
            <a:off x="8614610" y="716265"/>
            <a:ext cx="2786265" cy="5032782"/>
          </a:xfrm>
          <a:prstGeom prst="rect">
            <a:avLst/>
          </a:prstGeom>
        </p:spPr>
      </p:pic>
    </p:spTree>
    <p:extLst>
      <p:ext uri="{BB962C8B-B14F-4D97-AF65-F5344CB8AC3E}">
        <p14:creationId xmlns:p14="http://schemas.microsoft.com/office/powerpoint/2010/main" val="49896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FEFEF-3F40-F67A-D162-B4569727D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FFBF2-09F7-DCEE-C713-AA75E098DB9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Disturbance Conclusion</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3" name="Content Placeholder 2">
            <a:extLst>
              <a:ext uri="{FF2B5EF4-FFF2-40B4-BE49-F238E27FC236}">
                <a16:creationId xmlns:a16="http://schemas.microsoft.com/office/drawing/2014/main" id="{1CB1C9FC-B757-F1A1-FAD1-645FCB6338B9}"/>
              </a:ext>
            </a:extLst>
          </p:cNvPr>
          <p:cNvSpPr txBox="1">
            <a:spLocks/>
          </p:cNvSpPr>
          <p:nvPr/>
        </p:nvSpPr>
        <p:spPr>
          <a:xfrm>
            <a:off x="838199" y="1765005"/>
            <a:ext cx="10985205" cy="46299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Inadvertently energizing unloaded transformer in non-3-phase state resulted in Ferroresonance.</a:t>
            </a: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Inductive and capacitive equipment under Ferroresonance may experience temporary overvoltage.</a:t>
            </a:r>
          </a:p>
          <a:p>
            <a:pPr lvl="1" defTabSz="914400" fontAlgn="base">
              <a:spcBef>
                <a:spcPct val="0"/>
              </a:spcBef>
              <a:spcAft>
                <a:spcPts val="1200"/>
              </a:spcAft>
              <a:buClr>
                <a:srgbClr val="55555A"/>
              </a:buClr>
              <a:buSzTx/>
              <a:buFont typeface="Wingdings" panose="05000000000000000000" pitchFamily="2" charset="2"/>
              <a:buChar char="Ø"/>
              <a:defRPr/>
            </a:pPr>
            <a:r>
              <a:rPr lang="en-US" sz="2200" b="1" kern="0" dirty="0">
                <a:solidFill>
                  <a:schemeClr val="tx1"/>
                </a:solidFill>
                <a:latin typeface="Arial"/>
                <a:ea typeface="ＭＳ Ｐゴシック"/>
                <a:cs typeface="Segoe UI"/>
              </a:rPr>
              <a:t>Affecting life span and performance of equipment.</a:t>
            </a:r>
          </a:p>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Power supply for Ferroresonance circuit need to be opened in timely manner.</a:t>
            </a:r>
          </a:p>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Delameter Zones of Protection Worked as Designed</a:t>
            </a: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p:txBody>
      </p:sp>
    </p:spTree>
    <p:extLst>
      <p:ext uri="{BB962C8B-B14F-4D97-AF65-F5344CB8AC3E}">
        <p14:creationId xmlns:p14="http://schemas.microsoft.com/office/powerpoint/2010/main" val="369345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D3E7-05CC-75F2-7742-E6A10C555C7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Now What?</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3" name="Content Placeholder 2">
            <a:extLst>
              <a:ext uri="{FF2B5EF4-FFF2-40B4-BE49-F238E27FC236}">
                <a16:creationId xmlns:a16="http://schemas.microsoft.com/office/drawing/2014/main" id="{EABD852D-5B99-3D41-4788-0A3680C7C142}"/>
              </a:ext>
            </a:extLst>
          </p:cNvPr>
          <p:cNvSpPr txBox="1">
            <a:spLocks/>
          </p:cNvSpPr>
          <p:nvPr/>
        </p:nvSpPr>
        <p:spPr>
          <a:xfrm>
            <a:off x="838199" y="1765005"/>
            <a:ext cx="10985205" cy="46299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Resistive load added to secondary #2 in a broken delta configuration</a:t>
            </a:r>
          </a:p>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Ground connection restored</a:t>
            </a:r>
          </a:p>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Connected multifunction relays to bus voltages and transformer windings for data capture in case of a repeat occurrence</a:t>
            </a:r>
          </a:p>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January scheduled switching event recreation had clean three phase transfer and minimal transients</a:t>
            </a:r>
          </a:p>
          <a:p>
            <a:pPr defTabSz="914400" fontAlgn="base">
              <a:spcBef>
                <a:spcPct val="0"/>
              </a:spcBef>
              <a:spcAft>
                <a:spcPts val="1200"/>
              </a:spcAft>
              <a:buClr>
                <a:srgbClr val="55555A"/>
              </a:buClr>
              <a:buSzTx/>
              <a:buFont typeface="Arial" panose="020B0604020202020204" pitchFamily="34" charset="0"/>
              <a:buChar char="•"/>
              <a:defRPr/>
            </a:pPr>
            <a:endParaRPr lang="en-US" sz="24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p:txBody>
      </p:sp>
    </p:spTree>
    <p:extLst>
      <p:ext uri="{BB962C8B-B14F-4D97-AF65-F5344CB8AC3E}">
        <p14:creationId xmlns:p14="http://schemas.microsoft.com/office/powerpoint/2010/main" val="254464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2EF5-8AE6-CEAF-03BE-A5BC11849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458EF-B0DB-10FB-D725-F7D376051CD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Now What?</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3" name="Content Placeholder 2">
            <a:extLst>
              <a:ext uri="{FF2B5EF4-FFF2-40B4-BE49-F238E27FC236}">
                <a16:creationId xmlns:a16="http://schemas.microsoft.com/office/drawing/2014/main" id="{C3D46DC2-4EAD-4568-2E36-CB863AE0372A}"/>
              </a:ext>
            </a:extLst>
          </p:cNvPr>
          <p:cNvSpPr txBox="1">
            <a:spLocks/>
          </p:cNvSpPr>
          <p:nvPr/>
        </p:nvSpPr>
        <p:spPr>
          <a:xfrm>
            <a:off x="838199" y="1765005"/>
            <a:ext cx="10985205" cy="46299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Additional surge arrestors being installed on takeoff structures</a:t>
            </a:r>
          </a:p>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Transformer dissolved gas schedule sampling </a:t>
            </a:r>
            <a:r>
              <a:rPr lang="en-US" sz="2400" b="1" kern="0">
                <a:solidFill>
                  <a:schemeClr val="tx1"/>
                </a:solidFill>
                <a:latin typeface="Arial"/>
                <a:ea typeface="ＭＳ Ｐゴシック"/>
                <a:cs typeface="Segoe UI"/>
              </a:rPr>
              <a:t>frequency increased</a:t>
            </a:r>
            <a:endParaRPr lang="en-US" sz="2400" b="1" kern="0" dirty="0">
              <a:solidFill>
                <a:schemeClr val="tx1"/>
              </a:solidFill>
              <a:latin typeface="Arial"/>
              <a:ea typeface="ＭＳ Ｐゴシック"/>
              <a:cs typeface="Segoe UI"/>
            </a:endParaRPr>
          </a:p>
          <a:p>
            <a:pPr defTabSz="914400" fontAlgn="base">
              <a:spcBef>
                <a:spcPct val="0"/>
              </a:spcBef>
              <a:spcAft>
                <a:spcPts val="1200"/>
              </a:spcAft>
              <a:buClr>
                <a:srgbClr val="55555A"/>
              </a:buClr>
              <a:buSzTx/>
              <a:buFont typeface="Arial" panose="020B0604020202020204" pitchFamily="34" charset="0"/>
              <a:buChar char="•"/>
              <a:defRPr/>
            </a:pPr>
            <a:r>
              <a:rPr lang="en-US" sz="2400" b="1" kern="0" dirty="0">
                <a:solidFill>
                  <a:schemeClr val="tx1"/>
                </a:solidFill>
                <a:latin typeface="Arial"/>
                <a:ea typeface="ＭＳ Ｐゴシック"/>
                <a:cs typeface="Segoe UI"/>
              </a:rPr>
              <a:t>Preliminary Engineering was already underway for the station due to area load growth.  New layout is expanded to match current distribution standard station layout which includes line switches and separate circuit switchers for transformer protection.</a:t>
            </a:r>
          </a:p>
          <a:p>
            <a:pPr defTabSz="914400" fontAlgn="base">
              <a:spcBef>
                <a:spcPct val="0"/>
              </a:spcBef>
              <a:spcAft>
                <a:spcPts val="1200"/>
              </a:spcAft>
              <a:buClr>
                <a:srgbClr val="55555A"/>
              </a:buClr>
              <a:buSzTx/>
              <a:buFont typeface="Arial" panose="020B0604020202020204" pitchFamily="34" charset="0"/>
              <a:buChar char="•"/>
              <a:defRPr/>
            </a:pPr>
            <a:endParaRPr lang="en-US" sz="24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257175" indent="-257175" defTabSz="914400" fontAlgn="base">
              <a:spcBef>
                <a:spcPct val="0"/>
              </a:spcBef>
              <a:spcAft>
                <a:spcPts val="1200"/>
              </a:spcAft>
              <a:buClr>
                <a:srgbClr val="55555A"/>
              </a:buClr>
              <a:buSzTx/>
              <a:buFont typeface="Arial" panose="020B0604020202020204" pitchFamily="34" charset="0"/>
              <a:buChar char="•"/>
              <a:defRPr/>
            </a:pPr>
            <a:endParaRPr lang="en-US" sz="1100" b="1" kern="0" dirty="0">
              <a:solidFill>
                <a:schemeClr val="tx1"/>
              </a:solidFill>
              <a:latin typeface="Arial"/>
              <a:ea typeface="ＭＳ Ｐゴシック"/>
              <a:cs typeface="Segoe UI"/>
            </a:endParaRP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p:txBody>
      </p:sp>
    </p:spTree>
    <p:extLst>
      <p:ext uri="{BB962C8B-B14F-4D97-AF65-F5344CB8AC3E}">
        <p14:creationId xmlns:p14="http://schemas.microsoft.com/office/powerpoint/2010/main" val="171485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544A-A46B-5B18-F5FF-FA9938362D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696AC44-F346-5C05-BC77-DBD34C49461A}"/>
              </a:ext>
            </a:extLst>
          </p:cNvPr>
          <p:cNvPicPr>
            <a:picLocks noChangeAspect="1"/>
          </p:cNvPicPr>
          <p:nvPr/>
        </p:nvPicPr>
        <p:blipFill>
          <a:blip r:embed="rId2">
            <a:extLst>
              <a:ext uri="{28A0092B-C50C-407E-A947-70E740481C1C}">
                <a14:useLocalDpi xmlns:a14="http://schemas.microsoft.com/office/drawing/2010/main" val="0"/>
              </a:ext>
            </a:extLst>
          </a:blip>
          <a:srcRect l="35561" t="43184" r="35328" b="32208"/>
          <a:stretch/>
        </p:blipFill>
        <p:spPr>
          <a:xfrm>
            <a:off x="-276726" y="0"/>
            <a:ext cx="12468726" cy="7026788"/>
          </a:xfrm>
          <a:prstGeom prst="rect">
            <a:avLst/>
          </a:prstGeom>
        </p:spPr>
      </p:pic>
    </p:spTree>
    <p:extLst>
      <p:ext uri="{BB962C8B-B14F-4D97-AF65-F5344CB8AC3E}">
        <p14:creationId xmlns:p14="http://schemas.microsoft.com/office/powerpoint/2010/main" val="95487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BCFA-78C7-EBD0-B7BA-0AB7ACB22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88A40-9CF5-AC25-82AB-0897AC41A406}"/>
              </a:ext>
            </a:extLst>
          </p:cNvPr>
          <p:cNvSpPr>
            <a:spLocks noGrp="1"/>
          </p:cNvSpPr>
          <p:nvPr>
            <p:ph type="title"/>
          </p:nvPr>
        </p:nvSpPr>
        <p:spPr/>
        <p:txBody>
          <a:bodyPr>
            <a:normAutofit/>
          </a:bodyPr>
          <a:lstStyle/>
          <a:p>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Speaker Background – Dan Hasenwinkel, PE</a:t>
            </a:r>
            <a:endParaRPr lang="en-US" sz="9600" dirty="0"/>
          </a:p>
        </p:txBody>
      </p:sp>
      <p:sp>
        <p:nvSpPr>
          <p:cNvPr id="3" name="Content Placeholder 2">
            <a:extLst>
              <a:ext uri="{FF2B5EF4-FFF2-40B4-BE49-F238E27FC236}">
                <a16:creationId xmlns:a16="http://schemas.microsoft.com/office/drawing/2014/main" id="{E4F260E9-CF27-3535-95F0-2877E9B92446}"/>
              </a:ext>
            </a:extLst>
          </p:cNvPr>
          <p:cNvSpPr>
            <a:spLocks noGrp="1"/>
          </p:cNvSpPr>
          <p:nvPr>
            <p:ph idx="1"/>
          </p:nvPr>
        </p:nvSpPr>
        <p:spPr>
          <a:xfrm>
            <a:off x="838200" y="1547037"/>
            <a:ext cx="11235070" cy="590251"/>
          </a:xfrm>
        </p:spPr>
        <p:txBody>
          <a:bodyPr>
            <a:normAutofit lnSpcReduction="10000"/>
          </a:bodyPr>
          <a:lstStyle/>
          <a:p>
            <a:pPr marL="0" marR="0" lvl="0" indent="0" algn="l" defTabSz="914400" rtl="0" eaLnBrk="1" fontAlgn="base" latinLnBrk="0" hangingPunct="1">
              <a:lnSpc>
                <a:spcPct val="100000"/>
              </a:lnSpc>
              <a:spcBef>
                <a:spcPct val="0"/>
              </a:spcBef>
              <a:spcAft>
                <a:spcPts val="1200"/>
              </a:spcAft>
              <a:buClr>
                <a:srgbClr val="55555A"/>
              </a:buClr>
              <a:buSzTx/>
              <a:buNone/>
              <a:tabLst/>
              <a:defRPr/>
            </a:pPr>
            <a:r>
              <a:rPr kumimoji="0" lang="en-US" sz="2400" b="1" i="0" u="none" strike="noStrike" kern="0" cap="none" spc="0" normalizeH="0" baseline="0" noProof="0" dirty="0">
                <a:ln>
                  <a:noFill/>
                </a:ln>
                <a:effectLst/>
                <a:uLnTx/>
                <a:uFillTx/>
                <a:latin typeface="Arial"/>
                <a:ea typeface="ＭＳ Ｐゴシック"/>
                <a:cs typeface="Segoe UI"/>
              </a:rPr>
              <a:t>Principal Engineer, Protection Policy and Support</a:t>
            </a:r>
            <a:r>
              <a:rPr kumimoji="0" lang="en-US" sz="2400" b="0" i="0" u="none" strike="noStrike" kern="0" cap="none" spc="0" normalizeH="0" baseline="0" noProof="0" dirty="0">
                <a:ln>
                  <a:noFill/>
                </a:ln>
                <a:effectLst/>
                <a:uLnTx/>
                <a:uFillTx/>
                <a:latin typeface="Arial"/>
                <a:ea typeface="ＭＳ Ｐゴシック"/>
                <a:cs typeface="Segoe UI"/>
              </a:rPr>
              <a:t> at</a:t>
            </a:r>
            <a:r>
              <a:rPr kumimoji="0" lang="en-US" sz="2400" b="1" i="0" u="none" strike="noStrike" kern="0" cap="none" spc="0" normalizeH="0" baseline="0" noProof="0" dirty="0">
                <a:ln>
                  <a:noFill/>
                </a:ln>
                <a:effectLst/>
                <a:uLnTx/>
                <a:uFillTx/>
                <a:latin typeface="Arial"/>
                <a:ea typeface="ＭＳ Ｐゴシック"/>
                <a:cs typeface="Segoe UI"/>
              </a:rPr>
              <a:t> National Grid NY.  </a:t>
            </a:r>
            <a:endParaRPr lang="en-US" sz="2400" b="1" kern="0" dirty="0">
              <a:latin typeface="Arial"/>
              <a:ea typeface="ＭＳ Ｐゴシック"/>
              <a:cs typeface="Segoe UI"/>
            </a:endParaRPr>
          </a:p>
          <a:p>
            <a:endParaRPr lang="en-US" dirty="0"/>
          </a:p>
        </p:txBody>
      </p:sp>
      <p:sp>
        <p:nvSpPr>
          <p:cNvPr id="5" name="TextBox 4">
            <a:extLst>
              <a:ext uri="{FF2B5EF4-FFF2-40B4-BE49-F238E27FC236}">
                <a16:creationId xmlns:a16="http://schemas.microsoft.com/office/drawing/2014/main" id="{DB085240-C7A4-F4C3-ADDA-95FCE32950C6}"/>
              </a:ext>
            </a:extLst>
          </p:cNvPr>
          <p:cNvSpPr txBox="1"/>
          <p:nvPr/>
        </p:nvSpPr>
        <p:spPr>
          <a:xfrm>
            <a:off x="5208623" y="2625605"/>
            <a:ext cx="5257800" cy="1354217"/>
          </a:xfrm>
          <a:prstGeom prst="rect">
            <a:avLst/>
          </a:prstGeom>
          <a:noFill/>
        </p:spPr>
        <p:txBody>
          <a:bodyPr wrap="square">
            <a:spAutoFit/>
          </a:bodyPr>
          <a:lstStyle/>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Maintains existing protection standards</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Provides technical assistance/counseling to field forces and other engineering groups.</a:t>
            </a:r>
          </a:p>
        </p:txBody>
      </p:sp>
      <p:sp>
        <p:nvSpPr>
          <p:cNvPr id="7" name="TextBox 6">
            <a:extLst>
              <a:ext uri="{FF2B5EF4-FFF2-40B4-BE49-F238E27FC236}">
                <a16:creationId xmlns:a16="http://schemas.microsoft.com/office/drawing/2014/main" id="{568E6F8E-86A4-DA00-9635-08638BCF4747}"/>
              </a:ext>
            </a:extLst>
          </p:cNvPr>
          <p:cNvSpPr txBox="1"/>
          <p:nvPr/>
        </p:nvSpPr>
        <p:spPr>
          <a:xfrm>
            <a:off x="838200" y="2137288"/>
            <a:ext cx="5257800" cy="2031325"/>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ts val="1200"/>
              </a:spcAft>
              <a:buClr>
                <a:srgbClr val="55555A"/>
              </a:buClr>
              <a:buSzTx/>
              <a:tabLst/>
              <a:defRPr/>
            </a:pPr>
            <a:r>
              <a:rPr lang="en-US" sz="2400" b="1" i="1" u="sng" kern="0" dirty="0">
                <a:latin typeface="Arial"/>
                <a:ea typeface="ＭＳ Ｐゴシック"/>
                <a:cs typeface="Segoe UI"/>
              </a:rPr>
              <a:t>Group Responsibilities</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FERC standards compliance	</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Disturbance analysis</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Cybersecurity in substation environments</a:t>
            </a:r>
          </a:p>
        </p:txBody>
      </p:sp>
      <p:sp>
        <p:nvSpPr>
          <p:cNvPr id="9" name="TextBox 8">
            <a:extLst>
              <a:ext uri="{FF2B5EF4-FFF2-40B4-BE49-F238E27FC236}">
                <a16:creationId xmlns:a16="http://schemas.microsoft.com/office/drawing/2014/main" id="{044B45B1-7A1A-3AD9-CABA-0B3515AA4761}"/>
              </a:ext>
            </a:extLst>
          </p:cNvPr>
          <p:cNvSpPr txBox="1"/>
          <p:nvPr/>
        </p:nvSpPr>
        <p:spPr>
          <a:xfrm>
            <a:off x="838200" y="4168613"/>
            <a:ext cx="6115493" cy="1815882"/>
          </a:xfrm>
          <a:prstGeom prst="rect">
            <a:avLst/>
          </a:prstGeom>
          <a:noFill/>
        </p:spPr>
        <p:txBody>
          <a:bodyPr wrap="square">
            <a:spAutoFit/>
          </a:bodyPr>
          <a:lstStyle/>
          <a:p>
            <a:pPr fontAlgn="base">
              <a:lnSpc>
                <a:spcPct val="100000"/>
              </a:lnSpc>
              <a:spcBef>
                <a:spcPct val="0"/>
              </a:spcBef>
              <a:spcAft>
                <a:spcPts val="1200"/>
              </a:spcAft>
              <a:buClr>
                <a:srgbClr val="55555A"/>
              </a:buClr>
              <a:defRPr/>
            </a:pPr>
            <a:r>
              <a:rPr lang="en-US" sz="2400" b="1" i="1" u="sng" kern="0" dirty="0">
                <a:latin typeface="Arial"/>
                <a:ea typeface="ＭＳ Ｐゴシック"/>
                <a:cs typeface="Segoe UI"/>
              </a:rPr>
              <a:t>Areas of Expertise</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Protection Engineering</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Substation engineering and design</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b="1" kern="0" dirty="0">
                <a:latin typeface="Arial"/>
                <a:ea typeface="ＭＳ Ｐゴシック"/>
                <a:cs typeface="Segoe UI"/>
              </a:rPr>
              <a:t>Grounding</a:t>
            </a:r>
          </a:p>
        </p:txBody>
      </p:sp>
      <p:sp>
        <p:nvSpPr>
          <p:cNvPr id="11" name="TextBox 10">
            <a:extLst>
              <a:ext uri="{FF2B5EF4-FFF2-40B4-BE49-F238E27FC236}">
                <a16:creationId xmlns:a16="http://schemas.microsoft.com/office/drawing/2014/main" id="{A569ABF9-86EB-E363-65F0-798DAC6339CC}"/>
              </a:ext>
            </a:extLst>
          </p:cNvPr>
          <p:cNvSpPr txBox="1"/>
          <p:nvPr/>
        </p:nvSpPr>
        <p:spPr>
          <a:xfrm>
            <a:off x="5208623" y="4521115"/>
            <a:ext cx="5407986" cy="1508105"/>
          </a:xfrm>
          <a:prstGeom prst="rect">
            <a:avLst/>
          </a:prstGeom>
          <a:noFill/>
        </p:spPr>
        <p:txBody>
          <a:bodyPr wrap="square">
            <a:spAutoFit/>
          </a:bodyPr>
          <a:lstStyle/>
          <a:p>
            <a:pPr lvl="1" fontAlgn="base">
              <a:lnSpc>
                <a:spcPct val="100000"/>
              </a:lnSpc>
              <a:spcBef>
                <a:spcPct val="0"/>
              </a:spcBef>
              <a:spcAft>
                <a:spcPts val="1200"/>
              </a:spcAft>
              <a:buClr>
                <a:srgbClr val="55555A"/>
              </a:buClr>
              <a:buFont typeface="Wingdings" panose="05000000000000000000" pitchFamily="2" charset="2"/>
              <a:buChar char="Ø"/>
              <a:defRPr/>
            </a:pPr>
            <a:r>
              <a:rPr lang="en-US" sz="1800" b="1" kern="0" dirty="0">
                <a:latin typeface="Arial"/>
                <a:ea typeface="ＭＳ Ｐゴシック"/>
                <a:cs typeface="Segoe UI"/>
              </a:rPr>
              <a:t>Computer applications for power system analysis</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sz="1800" b="1" kern="0" dirty="0">
                <a:latin typeface="Arial"/>
                <a:ea typeface="ＭＳ Ｐゴシック"/>
                <a:cs typeface="Segoe UI"/>
              </a:rPr>
              <a:t>IT project management</a:t>
            </a:r>
          </a:p>
          <a:p>
            <a:pPr lvl="1" fontAlgn="base">
              <a:lnSpc>
                <a:spcPct val="100000"/>
              </a:lnSpc>
              <a:spcBef>
                <a:spcPct val="0"/>
              </a:spcBef>
              <a:spcAft>
                <a:spcPts val="1200"/>
              </a:spcAft>
              <a:buClr>
                <a:srgbClr val="55555A"/>
              </a:buClr>
              <a:buFont typeface="Wingdings" panose="05000000000000000000" pitchFamily="2" charset="2"/>
              <a:buChar char="Ø"/>
              <a:defRPr/>
            </a:pPr>
            <a:r>
              <a:rPr lang="en-US" sz="1800" b="1" kern="0" dirty="0">
                <a:latin typeface="Arial"/>
                <a:ea typeface="ＭＳ Ｐゴシック"/>
                <a:cs typeface="Segoe UI"/>
              </a:rPr>
              <a:t>Portfolio planning</a:t>
            </a:r>
          </a:p>
        </p:txBody>
      </p:sp>
      <p:pic>
        <p:nvPicPr>
          <p:cNvPr id="6" name="Picture 5">
            <a:extLst>
              <a:ext uri="{FF2B5EF4-FFF2-40B4-BE49-F238E27FC236}">
                <a16:creationId xmlns:a16="http://schemas.microsoft.com/office/drawing/2014/main" id="{8444CD93-BDBA-BECC-8387-7D3FEDFB1DE9}"/>
              </a:ext>
            </a:extLst>
          </p:cNvPr>
          <p:cNvPicPr>
            <a:picLocks noChangeAspect="1"/>
          </p:cNvPicPr>
          <p:nvPr/>
        </p:nvPicPr>
        <p:blipFill>
          <a:blip r:embed="rId2"/>
          <a:stretch>
            <a:fillRect/>
          </a:stretch>
        </p:blipFill>
        <p:spPr>
          <a:xfrm>
            <a:off x="8573746" y="5812017"/>
            <a:ext cx="2780054" cy="582914"/>
          </a:xfrm>
          <a:prstGeom prst="rect">
            <a:avLst/>
          </a:prstGeom>
          <a:solidFill>
            <a:srgbClr val="00148C"/>
          </a:solidFill>
        </p:spPr>
      </p:pic>
    </p:spTree>
    <p:extLst>
      <p:ext uri="{BB962C8B-B14F-4D97-AF65-F5344CB8AC3E}">
        <p14:creationId xmlns:p14="http://schemas.microsoft.com/office/powerpoint/2010/main" val="278195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BF9F74-C5B9-026C-E1AB-34314F16DFB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Agenda</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graphicFrame>
        <p:nvGraphicFramePr>
          <p:cNvPr id="9" name="Group 65">
            <a:extLst>
              <a:ext uri="{FF2B5EF4-FFF2-40B4-BE49-F238E27FC236}">
                <a16:creationId xmlns:a16="http://schemas.microsoft.com/office/drawing/2014/main" id="{6030325E-AF5C-00BA-7F9D-DB81ED63FC6D}"/>
              </a:ext>
            </a:extLst>
          </p:cNvPr>
          <p:cNvGraphicFramePr>
            <a:graphicFrameLocks noGrp="1"/>
          </p:cNvGraphicFramePr>
          <p:nvPr>
            <p:extLst>
              <p:ext uri="{D42A27DB-BD31-4B8C-83A1-F6EECF244321}">
                <p14:modId xmlns:p14="http://schemas.microsoft.com/office/powerpoint/2010/main" val="3536025610"/>
              </p:ext>
            </p:extLst>
          </p:nvPr>
        </p:nvGraphicFramePr>
        <p:xfrm>
          <a:off x="2571268" y="1619080"/>
          <a:ext cx="7049464" cy="4136960"/>
        </p:xfrm>
        <a:graphic>
          <a:graphicData uri="http://schemas.openxmlformats.org/drawingml/2006/table">
            <a:tbl>
              <a:tblPr/>
              <a:tblGrid>
                <a:gridCol w="721045">
                  <a:extLst>
                    <a:ext uri="{9D8B030D-6E8A-4147-A177-3AD203B41FA5}">
                      <a16:colId xmlns:a16="http://schemas.microsoft.com/office/drawing/2014/main" val="20000"/>
                    </a:ext>
                  </a:extLst>
                </a:gridCol>
                <a:gridCol w="6328419">
                  <a:extLst>
                    <a:ext uri="{9D8B030D-6E8A-4147-A177-3AD203B41FA5}">
                      <a16:colId xmlns:a16="http://schemas.microsoft.com/office/drawing/2014/main" val="20001"/>
                    </a:ext>
                  </a:extLst>
                </a:gridCol>
              </a:tblGrid>
              <a:tr h="5171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1270" lvl="1" indent="0" algn="l" defTabSz="995363">
                        <a:lnSpc>
                          <a:spcPct val="100000"/>
                        </a:lnSpc>
                        <a:spcBef>
                          <a:spcPct val="30000"/>
                        </a:spcBef>
                        <a:spcAft>
                          <a:spcPct val="0"/>
                        </a:spcAft>
                        <a:buNone/>
                        <a:tabLst>
                          <a:tab pos="3592513" algn="r"/>
                          <a:tab pos="7035800" algn="r"/>
                        </a:tabLst>
                      </a:pPr>
                      <a:r>
                        <a:rPr lang="en-GB" sz="2100" b="1" i="0" u="none" strike="noStrike" cap="none" normalizeH="0" baseline="0" dirty="0">
                          <a:ln>
                            <a:noFill/>
                          </a:ln>
                          <a:solidFill>
                            <a:srgbClr val="00148C"/>
                          </a:solidFill>
                          <a:effectLst/>
                          <a:latin typeface="+mn-lt"/>
                        </a:rPr>
                        <a:t>01</a:t>
                      </a:r>
                      <a:endParaRPr kumimoji="0" lang="en-GB" sz="2100" b="1" i="0" u="none" strike="noStrike" cap="none" normalizeH="0" baseline="0" dirty="0">
                        <a:ln>
                          <a:noFill/>
                        </a:ln>
                        <a:solidFill>
                          <a:srgbClr val="00148C"/>
                        </a:solidFill>
                        <a:effectLst/>
                        <a:latin typeface="+mn-lt"/>
                      </a:endParaRPr>
                    </a:p>
                  </a:txBody>
                  <a:tcPr marL="96000" marR="96000" marT="96000" marB="96000" anchor="ctr">
                    <a:lnL w="0">
                      <a:noFill/>
                    </a:lnL>
                    <a:lnR w="0">
                      <a:noFill/>
                    </a:lnR>
                    <a:lnT w="19050">
                      <a:solidFill>
                        <a:srgbClr val="00148C"/>
                      </a:solidFill>
                    </a:lnT>
                    <a:lnB w="19050">
                      <a:solidFill>
                        <a:srgbClr val="00148C"/>
                      </a:solidFill>
                    </a:lnB>
                    <a:lnTlToBr w="0">
                      <a:noFill/>
                    </a:lnTlToBr>
                    <a:lnBlToTr w="0">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lvl="1" indent="0" algn="l">
                        <a:lnSpc>
                          <a:spcPct val="100000"/>
                        </a:lnSpc>
                        <a:spcBef>
                          <a:spcPts val="0"/>
                        </a:spcBef>
                        <a:spcAft>
                          <a:spcPts val="600"/>
                        </a:spcAft>
                        <a:buNone/>
                      </a:pPr>
                      <a:r>
                        <a:rPr lang="en-GB" sz="1600" b="0" i="0" u="none" strike="noStrike" kern="1200" cap="none" spc="0" normalizeH="0" baseline="0" noProof="0" dirty="0">
                          <a:ln>
                            <a:noFill/>
                          </a:ln>
                          <a:solidFill>
                            <a:schemeClr val="tx1"/>
                          </a:solidFill>
                          <a:effectLst/>
                          <a:uLnTx/>
                          <a:uFillTx/>
                          <a:latin typeface="+mn-lt"/>
                          <a:ea typeface="+mn-ea"/>
                          <a:cs typeface="+mn-cs"/>
                        </a:rPr>
                        <a:t>Disturbance Investigation</a:t>
                      </a:r>
                    </a:p>
                  </a:txBody>
                  <a:tcPr marL="96000" marR="96000" marT="96000" marB="96000" anchor="ctr">
                    <a:lnL w="0">
                      <a:noFill/>
                    </a:lnL>
                    <a:lnR w="0">
                      <a:noFill/>
                    </a:lnR>
                    <a:lnT w="19050">
                      <a:solidFill>
                        <a:srgbClr val="00148C"/>
                      </a:solidFill>
                    </a:lnT>
                    <a:lnB w="19050" cap="flat" cmpd="sng" algn="ctr">
                      <a:solidFill>
                        <a:srgbClr val="00148C"/>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3850748985"/>
                  </a:ext>
                </a:extLst>
              </a:tr>
              <a:tr h="5171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1270"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lang="en-GB" sz="2100" b="1" i="0" u="none" strike="noStrike" cap="none" normalizeH="0" baseline="0" dirty="0">
                          <a:ln>
                            <a:noFill/>
                          </a:ln>
                          <a:solidFill>
                            <a:srgbClr val="00148C"/>
                          </a:solidFill>
                          <a:effectLst/>
                          <a:latin typeface="+mn-lt"/>
                        </a:rPr>
                        <a:t>02</a:t>
                      </a:r>
                      <a:endParaRPr kumimoji="0" lang="en-US" sz="2100" dirty="0">
                        <a:solidFill>
                          <a:srgbClr val="00148C"/>
                        </a:solidFill>
                      </a:endParaRPr>
                    </a:p>
                  </a:txBody>
                  <a:tcPr marL="96000" marR="96000" marT="96000" marB="96000" anchor="ctr" horzOverflow="overflow">
                    <a:lnL cap="flat">
                      <a:noFill/>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b="0" i="0" u="none" strike="noStrike" kern="1200" cap="none" spc="0" normalizeH="0" baseline="0" noProof="0" dirty="0">
                          <a:ln>
                            <a:noFill/>
                          </a:ln>
                          <a:solidFill>
                            <a:schemeClr val="tx1"/>
                          </a:solidFill>
                          <a:effectLst/>
                          <a:uLnTx/>
                          <a:uFillTx/>
                          <a:latin typeface="Arial"/>
                          <a:ea typeface="ＭＳ Ｐゴシック"/>
                          <a:cs typeface="+mn-cs"/>
                        </a:rPr>
                        <a:t>Description of Delameter Station and its Supply Circuits </a:t>
                      </a:r>
                      <a:endParaRPr lang="en-GB" sz="1600" b="0" i="0" u="none" strike="noStrike" kern="1200" cap="none" spc="0" normalizeH="0" baseline="0" noProof="0" dirty="0">
                        <a:ln>
                          <a:noFill/>
                        </a:ln>
                        <a:solidFill>
                          <a:schemeClr val="tx1"/>
                        </a:solidFill>
                        <a:effectLst/>
                        <a:uLnTx/>
                        <a:uFillTx/>
                        <a:latin typeface="+mn-lt"/>
                        <a:ea typeface="+mn-ea"/>
                        <a:cs typeface="+mn-cs"/>
                      </a:endParaRPr>
                    </a:p>
                  </a:txBody>
                  <a:tcPr marL="96000" marR="96000" marT="96000" marB="9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1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1270"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lang="en-GB" sz="2100" b="1" i="0" u="none" strike="noStrike" cap="none" normalizeH="0" baseline="0" dirty="0">
                          <a:ln>
                            <a:noFill/>
                          </a:ln>
                          <a:solidFill>
                            <a:srgbClr val="00148C"/>
                          </a:solidFill>
                          <a:effectLst/>
                          <a:latin typeface="+mn-lt"/>
                        </a:rPr>
                        <a:t>03</a:t>
                      </a:r>
                      <a:endParaRPr kumimoji="0" lang="en-GB" sz="2100" b="1" i="0" u="none" strike="noStrike" cap="none" normalizeH="0" baseline="0" dirty="0">
                        <a:ln>
                          <a:noFill/>
                        </a:ln>
                        <a:solidFill>
                          <a:srgbClr val="00148C"/>
                        </a:solidFill>
                        <a:effectLst/>
                        <a:latin typeface="+mn-lt"/>
                      </a:endParaRPr>
                    </a:p>
                  </a:txBody>
                  <a:tcPr marL="96000" marR="96000" marT="96000" marB="96000" anchor="ctr" horzOverflow="overflow">
                    <a:lnL cap="flat">
                      <a:noFill/>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1600" b="0" i="0" u="none" strike="noStrike" kern="1200" cap="none" spc="0" normalizeH="0" baseline="0" noProof="0" dirty="0">
                          <a:ln>
                            <a:noFill/>
                          </a:ln>
                          <a:solidFill>
                            <a:schemeClr val="tx1"/>
                          </a:solidFill>
                          <a:effectLst/>
                          <a:uLnTx/>
                          <a:uFillTx/>
                          <a:latin typeface="+mn-lt"/>
                          <a:ea typeface="+mn-ea"/>
                          <a:cs typeface="+mn-cs"/>
                        </a:rPr>
                        <a:t>Sequence of Events</a:t>
                      </a:r>
                    </a:p>
                  </a:txBody>
                  <a:tcPr marL="96000" marR="96000" marT="96000" marB="9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5149826"/>
                  </a:ext>
                </a:extLst>
              </a:tr>
              <a:tr h="5171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1270"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lang="en-GB" sz="2100" b="1" i="0" u="none" strike="noStrike" cap="none" normalizeH="0" baseline="0" dirty="0">
                          <a:ln>
                            <a:noFill/>
                          </a:ln>
                          <a:solidFill>
                            <a:srgbClr val="00148C"/>
                          </a:solidFill>
                          <a:effectLst/>
                          <a:latin typeface="+mn-lt"/>
                        </a:rPr>
                        <a:t>04</a:t>
                      </a:r>
                      <a:endParaRPr kumimoji="0" lang="en-GB" sz="2100" b="1" i="0" u="none" strike="noStrike" cap="none" normalizeH="0" baseline="0" dirty="0">
                        <a:ln>
                          <a:noFill/>
                        </a:ln>
                        <a:solidFill>
                          <a:srgbClr val="00148C"/>
                        </a:solidFill>
                        <a:effectLst/>
                        <a:latin typeface="+mn-lt"/>
                      </a:endParaRPr>
                    </a:p>
                  </a:txBody>
                  <a:tcPr marL="96000" marR="96000" marT="96000" marB="96000" anchor="ctr" horzOverflow="overflow">
                    <a:lnL cap="flat">
                      <a:noFill/>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US" sz="1600" b="0" i="0" u="none" strike="noStrike" kern="1200" cap="none" spc="0" normalizeH="0" baseline="0" noProof="0" dirty="0">
                          <a:ln>
                            <a:noFill/>
                          </a:ln>
                          <a:solidFill>
                            <a:schemeClr val="tx1"/>
                          </a:solidFill>
                          <a:effectLst/>
                          <a:uLnTx/>
                          <a:uFillTx/>
                          <a:latin typeface="+mn-lt"/>
                          <a:ea typeface="+mn-ea"/>
                          <a:cs typeface="+mn-cs"/>
                        </a:rPr>
                        <a:t>Substation Equipment Damage</a:t>
                      </a:r>
                    </a:p>
                  </a:txBody>
                  <a:tcPr marL="96000" marR="96000" marT="96000" marB="9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9368790"/>
                  </a:ext>
                </a:extLst>
              </a:tr>
              <a:tr h="5171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1270"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lang="en-GB" sz="2100" b="1" i="0" u="none" strike="noStrike" cap="none" normalizeH="0" baseline="0" dirty="0">
                          <a:ln>
                            <a:noFill/>
                          </a:ln>
                          <a:solidFill>
                            <a:srgbClr val="00148C"/>
                          </a:solidFill>
                          <a:effectLst/>
                          <a:latin typeface="+mn-lt"/>
                        </a:rPr>
                        <a:t>05</a:t>
                      </a:r>
                      <a:endParaRPr kumimoji="0" lang="en-US" sz="2100" dirty="0">
                        <a:solidFill>
                          <a:srgbClr val="00148C"/>
                        </a:solidFill>
                      </a:endParaRPr>
                    </a:p>
                  </a:txBody>
                  <a:tcPr marL="96000" marR="96000" marT="96000" marB="96000" anchor="ctr" horzOverflow="overflow">
                    <a:lnL cap="flat">
                      <a:noFill/>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i="0" u="none" strike="noStrike" kern="1200" cap="none" spc="0" normalizeH="0" baseline="0" noProof="0" dirty="0">
                          <a:ln>
                            <a:noFill/>
                          </a:ln>
                          <a:solidFill>
                            <a:schemeClr val="tx1"/>
                          </a:solidFill>
                          <a:effectLst/>
                          <a:uLnTx/>
                          <a:uFillTx/>
                          <a:latin typeface="+mn-lt"/>
                          <a:ea typeface="+mn-ea"/>
                          <a:cs typeface="+mn-cs"/>
                        </a:rPr>
                        <a:t>IED Records</a:t>
                      </a:r>
                    </a:p>
                  </a:txBody>
                  <a:tcPr marL="96000" marR="96000" marT="96000" marB="9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3942956"/>
                  </a:ext>
                </a:extLst>
              </a:tr>
              <a:tr h="5171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1270"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lang="en-GB" sz="2100" b="1" i="0" u="none" strike="noStrike" cap="none" normalizeH="0" baseline="0" dirty="0">
                          <a:ln>
                            <a:noFill/>
                          </a:ln>
                          <a:solidFill>
                            <a:srgbClr val="00148C"/>
                          </a:solidFill>
                          <a:effectLst/>
                          <a:latin typeface="+mn-lt"/>
                        </a:rPr>
                        <a:t>06</a:t>
                      </a:r>
                      <a:endParaRPr kumimoji="0" lang="en-GB" sz="2100" b="1" i="0" u="none" strike="noStrike" cap="none" normalizeH="0" baseline="0" dirty="0">
                        <a:ln>
                          <a:noFill/>
                        </a:ln>
                        <a:solidFill>
                          <a:srgbClr val="00148C"/>
                        </a:solidFill>
                        <a:effectLst/>
                        <a:latin typeface="+mn-lt"/>
                      </a:endParaRPr>
                    </a:p>
                  </a:txBody>
                  <a:tcPr marL="96000" marR="96000" marT="96000" marB="96000" anchor="ctr" horzOverflow="overflow">
                    <a:lnL cap="flat">
                      <a:noFill/>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1"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b="0" i="0" u="none" strike="noStrike" kern="1200" cap="none" spc="0" normalizeH="0" baseline="0" noProof="0" dirty="0">
                          <a:ln>
                            <a:noFill/>
                          </a:ln>
                          <a:solidFill>
                            <a:schemeClr val="tx1"/>
                          </a:solidFill>
                          <a:effectLst/>
                          <a:uLnTx/>
                          <a:uFillTx/>
                          <a:latin typeface="+mn-lt"/>
                          <a:ea typeface="+mn-ea"/>
                          <a:cs typeface="+mn-cs"/>
                        </a:rPr>
                        <a:t>Ferroresonance Occurrence Description</a:t>
                      </a:r>
                    </a:p>
                  </a:txBody>
                  <a:tcPr marL="96000" marR="96000" marT="96000" marB="9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148C"/>
                      </a:solidFill>
                      <a:prstDash val="solid"/>
                      <a:round/>
                      <a:headEnd type="none" w="med" len="med"/>
                      <a:tailEnd type="none" w="med" len="med"/>
                    </a:lnT>
                    <a:lnB w="19050" cap="flat" cmpd="sng" algn="ctr">
                      <a:solidFill>
                        <a:srgbClr val="0014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7996693"/>
                  </a:ext>
                </a:extLst>
              </a:tr>
              <a:tr h="5171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1270" lvl="1" indent="0" algn="l" defTabSz="995363">
                        <a:lnSpc>
                          <a:spcPct val="100000"/>
                        </a:lnSpc>
                        <a:spcBef>
                          <a:spcPct val="30000"/>
                        </a:spcBef>
                        <a:spcAft>
                          <a:spcPct val="0"/>
                        </a:spcAft>
                        <a:buNone/>
                        <a:tabLst>
                          <a:tab pos="3592513" algn="r"/>
                          <a:tab pos="7035800" algn="r"/>
                        </a:tabLst>
                      </a:pPr>
                      <a:r>
                        <a:rPr lang="en-GB" sz="2100" b="1" i="0" u="none" strike="noStrike" cap="none" normalizeH="0" baseline="0" dirty="0">
                          <a:ln>
                            <a:noFill/>
                          </a:ln>
                          <a:solidFill>
                            <a:srgbClr val="00148C"/>
                          </a:solidFill>
                          <a:effectLst/>
                          <a:latin typeface="+mn-lt"/>
                        </a:rPr>
                        <a:t>07</a:t>
                      </a:r>
                      <a:endParaRPr kumimoji="0" lang="en-GB" sz="2100" b="1" i="0" u="none" strike="noStrike" cap="none" normalizeH="0" baseline="0" dirty="0">
                        <a:ln>
                          <a:noFill/>
                        </a:ln>
                        <a:solidFill>
                          <a:srgbClr val="00148C"/>
                        </a:solidFill>
                        <a:effectLst/>
                        <a:latin typeface="+mn-lt"/>
                      </a:endParaRPr>
                    </a:p>
                  </a:txBody>
                  <a:tcPr marL="96000" marR="96000" marT="96000" marB="96000" anchor="ctr">
                    <a:lnL w="0">
                      <a:noFill/>
                    </a:lnL>
                    <a:lnR w="0">
                      <a:noFill/>
                    </a:lnR>
                    <a:lnT w="19050">
                      <a:solidFill>
                        <a:srgbClr val="00148C"/>
                      </a:solidFill>
                    </a:lnT>
                    <a:lnB w="19050" cap="flat" cmpd="sng" algn="ctr">
                      <a:solidFill>
                        <a:srgbClr val="00148C"/>
                      </a:solidFill>
                      <a:prstDash val="solid"/>
                      <a:round/>
                      <a:headEnd type="none" w="med" len="med"/>
                      <a:tailEnd type="none" w="med" len="med"/>
                    </a:lnB>
                    <a:lnTlToBr w="0">
                      <a:noFill/>
                    </a:lnTlToBr>
                    <a:lnBlToTr w="0">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1" indent="0" algn="l" defTabSz="914400" rtl="0" eaLnBrk="1" fontAlgn="base" latinLnBrk="0" hangingPunct="1">
                        <a:lnSpc>
                          <a:spcPct val="100000"/>
                        </a:lnSpc>
                        <a:spcBef>
                          <a:spcPts val="0"/>
                        </a:spcBef>
                        <a:spcAft>
                          <a:spcPts val="600"/>
                        </a:spcAft>
                        <a:buClr>
                          <a:schemeClr val="tx1"/>
                        </a:buClr>
                        <a:buSzTx/>
                        <a:buFontTx/>
                        <a:buNone/>
                        <a:tabLst/>
                        <a:defRPr/>
                      </a:pPr>
                      <a:r>
                        <a:rPr lang="en-GB" sz="1600" b="0" i="0" u="none" strike="noStrike" kern="1200" cap="none" spc="0" normalizeH="0" baseline="0" noProof="0" dirty="0">
                          <a:ln>
                            <a:noFill/>
                          </a:ln>
                          <a:solidFill>
                            <a:schemeClr val="tx1"/>
                          </a:solidFill>
                          <a:effectLst/>
                          <a:uLnTx/>
                          <a:uFillTx/>
                          <a:latin typeface="+mn-lt"/>
                          <a:ea typeface="+mn-ea"/>
                          <a:cs typeface="+mn-cs"/>
                        </a:rPr>
                        <a:t>Ferroresonance Simulation in EMTP</a:t>
                      </a:r>
                    </a:p>
                  </a:txBody>
                  <a:tcPr marL="96000" marR="96000" marT="96000" marB="96000" anchor="ctr">
                    <a:lnL w="0">
                      <a:noFill/>
                    </a:lnL>
                    <a:lnR w="0">
                      <a:noFill/>
                    </a:lnR>
                    <a:lnT w="19050">
                      <a:solidFill>
                        <a:srgbClr val="00148C"/>
                      </a:solidFill>
                    </a:lnT>
                    <a:lnB w="19050" cap="flat" cmpd="sng" algn="ctr">
                      <a:solidFill>
                        <a:srgbClr val="00148C"/>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3298682653"/>
                  </a:ext>
                </a:extLst>
              </a:tr>
              <a:tr h="517120">
                <a:tc>
                  <a:txBody>
                    <a:bodyPr/>
                    <a:lstStyle/>
                    <a:p>
                      <a:pPr marL="1270" lvl="1" indent="0" algn="l" defTabSz="995363">
                        <a:lnSpc>
                          <a:spcPct val="100000"/>
                        </a:lnSpc>
                        <a:spcBef>
                          <a:spcPct val="30000"/>
                        </a:spcBef>
                        <a:spcAft>
                          <a:spcPct val="0"/>
                        </a:spcAft>
                        <a:buNone/>
                        <a:tabLst>
                          <a:tab pos="3592513" algn="r"/>
                          <a:tab pos="7035800" algn="r"/>
                        </a:tabLst>
                      </a:pPr>
                      <a:r>
                        <a:rPr kumimoji="0" lang="en-GB" sz="2100" b="1" i="0" u="none" strike="noStrike" cap="none" normalizeH="0" baseline="0" dirty="0">
                          <a:ln>
                            <a:noFill/>
                          </a:ln>
                          <a:solidFill>
                            <a:srgbClr val="00148C"/>
                          </a:solidFill>
                          <a:effectLst/>
                          <a:latin typeface="+mn-lt"/>
                        </a:rPr>
                        <a:t>08</a:t>
                      </a:r>
                    </a:p>
                  </a:txBody>
                  <a:tcPr marL="96000" marR="96000" marT="96000" marB="96000" anchor="ctr">
                    <a:lnL w="0">
                      <a:noFill/>
                    </a:lnL>
                    <a:lnR w="0">
                      <a:noFill/>
                    </a:lnR>
                    <a:lnT w="19050">
                      <a:solidFill>
                        <a:srgbClr val="00148C"/>
                      </a:solidFill>
                    </a:lnT>
                    <a:lnB w="19050" cap="flat" cmpd="sng" algn="ctr">
                      <a:solidFill>
                        <a:srgbClr val="00148C"/>
                      </a:solidFill>
                      <a:prstDash val="solid"/>
                      <a:round/>
                      <a:headEnd type="none" w="med" len="med"/>
                      <a:tailEnd type="none" w="med" len="med"/>
                    </a:lnB>
                    <a:lnTlToBr w="0">
                      <a:noFill/>
                    </a:lnTlToBr>
                    <a:lnBlToTr w="0">
                      <a:noFill/>
                    </a:lnBlToTr>
                    <a:noFill/>
                  </a:tcPr>
                </a:tc>
                <a:tc>
                  <a:txBody>
                    <a:bodyPr/>
                    <a:lstStyle/>
                    <a:p>
                      <a:pPr marL="0" marR="0" lvl="1" indent="0" algn="l" defTabSz="914400" rtl="0" eaLnBrk="1" fontAlgn="base" latinLnBrk="0" hangingPunct="1">
                        <a:lnSpc>
                          <a:spcPct val="100000"/>
                        </a:lnSpc>
                        <a:spcBef>
                          <a:spcPts val="0"/>
                        </a:spcBef>
                        <a:spcAft>
                          <a:spcPts val="600"/>
                        </a:spcAft>
                        <a:buClr>
                          <a:schemeClr val="tx1"/>
                        </a:buClr>
                        <a:buSzTx/>
                        <a:buFontTx/>
                        <a:buNone/>
                        <a:tabLst/>
                        <a:defRPr/>
                      </a:pPr>
                      <a:r>
                        <a:rPr lang="en-GB" sz="1600" b="0" i="0" u="none" strike="noStrike" kern="1200" cap="none" spc="0" normalizeH="0" baseline="0" noProof="0" dirty="0">
                          <a:ln>
                            <a:noFill/>
                          </a:ln>
                          <a:solidFill>
                            <a:schemeClr val="tx1"/>
                          </a:solidFill>
                          <a:effectLst/>
                          <a:uLnTx/>
                          <a:uFillTx/>
                          <a:latin typeface="+mn-lt"/>
                          <a:ea typeface="+mn-ea"/>
                          <a:cs typeface="+mn-cs"/>
                        </a:rPr>
                        <a:t>Conclusion &amp; Questions</a:t>
                      </a:r>
                    </a:p>
                  </a:txBody>
                  <a:tcPr marL="96000" marR="96000" marT="96000" marB="96000" anchor="ctr">
                    <a:lnL w="0">
                      <a:noFill/>
                    </a:lnL>
                    <a:lnR w="0">
                      <a:noFill/>
                    </a:lnR>
                    <a:lnT w="19050">
                      <a:solidFill>
                        <a:srgbClr val="00148C"/>
                      </a:solidFill>
                    </a:lnT>
                    <a:lnB w="19050" cap="flat" cmpd="sng" algn="ctr">
                      <a:solidFill>
                        <a:srgbClr val="00148C"/>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2190431196"/>
                  </a:ext>
                </a:extLst>
              </a:tr>
            </a:tbl>
          </a:graphicData>
        </a:graphic>
      </p:graphicFrame>
    </p:spTree>
    <p:extLst>
      <p:ext uri="{BB962C8B-B14F-4D97-AF65-F5344CB8AC3E}">
        <p14:creationId xmlns:p14="http://schemas.microsoft.com/office/powerpoint/2010/main" val="30992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03CE1-B071-15A8-4CEB-951AD17A9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06FC7-3567-74F3-729C-276874B849C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Disturbance Investigation</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3" name="Content Placeholder 2">
            <a:extLst>
              <a:ext uri="{FF2B5EF4-FFF2-40B4-BE49-F238E27FC236}">
                <a16:creationId xmlns:a16="http://schemas.microsoft.com/office/drawing/2014/main" id="{3E3C60E0-E063-EDA3-77AC-B3B7A35E2322}"/>
              </a:ext>
            </a:extLst>
          </p:cNvPr>
          <p:cNvSpPr txBox="1">
            <a:spLocks/>
          </p:cNvSpPr>
          <p:nvPr/>
        </p:nvSpPr>
        <p:spPr>
          <a:xfrm>
            <a:off x="838199" y="1765005"/>
            <a:ext cx="10985205" cy="462992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Substation IED recorded 4.5 PU overvoltage on 115kV bus</a:t>
            </a:r>
          </a:p>
          <a:p>
            <a:pPr marL="257175" indent="-257175" defTabSz="914400" fontAlgn="base">
              <a:spcBef>
                <a:spcPct val="0"/>
              </a:spcBef>
              <a:spcAft>
                <a:spcPts val="1200"/>
              </a:spcAft>
              <a:buClr>
                <a:srgbClr val="55555A"/>
              </a:buClr>
              <a:buSzTx/>
              <a:buFont typeface="Arial" panose="020B0604020202020204" pitchFamily="34" charset="0"/>
              <a:buChar char="•"/>
              <a:defRPr/>
            </a:pPr>
            <a:r>
              <a:rPr lang="en-US" sz="2800" b="1" kern="0" dirty="0">
                <a:solidFill>
                  <a:schemeClr val="tx1"/>
                </a:solidFill>
                <a:latin typeface="Arial"/>
                <a:ea typeface="ＭＳ Ｐゴシック"/>
                <a:cs typeface="Segoe UI"/>
              </a:rPr>
              <a:t>Substation equipment damaged during the overvoltage event or failed in the next three months:</a:t>
            </a:r>
          </a:p>
          <a:p>
            <a:pPr lvl="1" indent="-342900" defTabSz="914400" fontAlgn="base">
              <a:spcBef>
                <a:spcPct val="0"/>
              </a:spcBef>
              <a:spcAft>
                <a:spcPts val="1200"/>
              </a:spcAft>
              <a:buClr>
                <a:srgbClr val="55555A"/>
              </a:buClr>
              <a:buSzTx/>
              <a:buFont typeface="Courier New" panose="02070309020205020404" pitchFamily="49" charset="0"/>
              <a:buChar char="o"/>
              <a:defRPr/>
            </a:pPr>
            <a:r>
              <a:rPr lang="en-US" sz="2400" b="1" kern="0" dirty="0">
                <a:solidFill>
                  <a:schemeClr val="tx1"/>
                </a:solidFill>
                <a:latin typeface="Arial"/>
                <a:ea typeface="ＭＳ Ｐゴシック"/>
                <a:cs typeface="Segoe UI"/>
              </a:rPr>
              <a:t>115kV circuit switcher</a:t>
            </a:r>
          </a:p>
          <a:p>
            <a:pPr lvl="1" indent="-342900" defTabSz="914400" fontAlgn="base">
              <a:spcBef>
                <a:spcPct val="0"/>
              </a:spcBef>
              <a:spcAft>
                <a:spcPts val="1200"/>
              </a:spcAft>
              <a:buClr>
                <a:srgbClr val="55555A"/>
              </a:buClr>
              <a:buSzTx/>
              <a:buFont typeface="Courier New" panose="02070309020205020404" pitchFamily="49" charset="0"/>
              <a:buChar char="o"/>
              <a:defRPr/>
            </a:pPr>
            <a:r>
              <a:rPr lang="en-US" sz="2400" b="1" kern="0" dirty="0">
                <a:solidFill>
                  <a:schemeClr val="tx1"/>
                </a:solidFill>
                <a:latin typeface="Arial"/>
                <a:ea typeface="ＭＳ Ｐゴシック"/>
                <a:cs typeface="Segoe UI"/>
              </a:rPr>
              <a:t>Capacitor voltage transformer (CVT)</a:t>
            </a:r>
          </a:p>
          <a:p>
            <a:pPr lvl="1" indent="-342900" defTabSz="914400" fontAlgn="base">
              <a:spcBef>
                <a:spcPct val="0"/>
              </a:spcBef>
              <a:spcAft>
                <a:spcPts val="1200"/>
              </a:spcAft>
              <a:buClr>
                <a:srgbClr val="55555A"/>
              </a:buClr>
              <a:buSzTx/>
              <a:buFont typeface="Courier New" panose="02070309020205020404" pitchFamily="49" charset="0"/>
              <a:buChar char="o"/>
              <a:defRPr/>
            </a:pPr>
            <a:r>
              <a:rPr lang="en-US" sz="2400" b="1" kern="0" dirty="0">
                <a:solidFill>
                  <a:schemeClr val="tx1"/>
                </a:solidFill>
                <a:latin typeface="Arial"/>
                <a:ea typeface="ＭＳ Ｐゴシック"/>
                <a:cs typeface="Segoe UI"/>
              </a:rPr>
              <a:t>Surge arrestors on both sides of the transformer</a:t>
            </a:r>
          </a:p>
          <a:p>
            <a:pPr defTabSz="914400" fontAlgn="base">
              <a:spcBef>
                <a:spcPct val="0"/>
              </a:spcBef>
              <a:spcAft>
                <a:spcPts val="1200"/>
              </a:spcAft>
              <a:buClr>
                <a:srgbClr val="55555A"/>
              </a:buClr>
              <a:buSzTx/>
              <a:buFont typeface="Courier New" panose="02070309020205020404" pitchFamily="49" charset="0"/>
              <a:buChar char="o"/>
              <a:defRPr/>
            </a:pPr>
            <a:r>
              <a:rPr lang="en-US" sz="2600" b="1" kern="0" dirty="0">
                <a:solidFill>
                  <a:schemeClr val="tx1"/>
                </a:solidFill>
                <a:latin typeface="Arial"/>
                <a:ea typeface="ＭＳ Ｐゴシック"/>
                <a:cs typeface="Segoe UI"/>
              </a:rPr>
              <a:t>Ensure it doesn’t happen again</a:t>
            </a:r>
          </a:p>
          <a:p>
            <a:pPr marL="0" indent="0" defTabSz="914400" fontAlgn="base">
              <a:spcBef>
                <a:spcPct val="0"/>
              </a:spcBef>
              <a:spcAft>
                <a:spcPts val="1200"/>
              </a:spcAft>
              <a:buClr>
                <a:srgbClr val="55555A"/>
              </a:buClr>
              <a:buSzTx/>
              <a:buFont typeface="Wingdings 3" charset="2"/>
              <a:buNone/>
              <a:defRPr/>
            </a:pPr>
            <a:endParaRPr lang="en-US" sz="1050" kern="0" dirty="0">
              <a:solidFill>
                <a:srgbClr val="55555A"/>
              </a:solidFill>
              <a:latin typeface="Arial"/>
              <a:ea typeface="ＭＳ Ｐゴシック"/>
              <a:cs typeface="Segoe UI"/>
            </a:endParaRPr>
          </a:p>
          <a:p>
            <a:pPr marL="0" indent="0">
              <a:buFont typeface="Wingdings 3" charset="2"/>
              <a:buNone/>
            </a:pPr>
            <a:endParaRPr lang="en-US" dirty="0"/>
          </a:p>
        </p:txBody>
      </p:sp>
    </p:spTree>
    <p:extLst>
      <p:ext uri="{BB962C8B-B14F-4D97-AF65-F5344CB8AC3E}">
        <p14:creationId xmlns:p14="http://schemas.microsoft.com/office/powerpoint/2010/main" val="406080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A5CE-03A9-A108-43E2-ED3EB042C73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D07A617-73A3-D959-181B-BC5D81F4759D}"/>
              </a:ext>
            </a:extLst>
          </p:cNvPr>
          <p:cNvSpPr txBox="1">
            <a:spLocks/>
          </p:cNvSpPr>
          <p:nvPr/>
        </p:nvSpPr>
        <p:spPr>
          <a:xfrm>
            <a:off x="838200" y="365125"/>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kern="0" dirty="0">
                <a:solidFill>
                  <a:srgbClr val="00148C"/>
                </a:solidFill>
                <a:latin typeface="Arial"/>
                <a:ea typeface="ＭＳ Ｐゴシック"/>
              </a:rPr>
              <a:t>IED Record – 115kV side 59NT relay </a:t>
            </a:r>
            <a:endParaRPr lang="en-US" sz="9600" dirty="0"/>
          </a:p>
        </p:txBody>
      </p:sp>
      <p:pic>
        <p:nvPicPr>
          <p:cNvPr id="5" name="Picture 4">
            <a:extLst>
              <a:ext uri="{FF2B5EF4-FFF2-40B4-BE49-F238E27FC236}">
                <a16:creationId xmlns:a16="http://schemas.microsoft.com/office/drawing/2014/main" id="{21BF2743-57C3-252C-DD5D-0439301EBAD4}"/>
              </a:ext>
            </a:extLst>
          </p:cNvPr>
          <p:cNvPicPr>
            <a:picLocks noChangeAspect="1"/>
          </p:cNvPicPr>
          <p:nvPr/>
        </p:nvPicPr>
        <p:blipFill>
          <a:blip r:embed="rId2"/>
          <a:stretch>
            <a:fillRect/>
          </a:stretch>
        </p:blipFill>
        <p:spPr>
          <a:xfrm>
            <a:off x="636181" y="1027906"/>
            <a:ext cx="10717619" cy="5539776"/>
          </a:xfrm>
          <a:prstGeom prst="rect">
            <a:avLst/>
          </a:prstGeom>
        </p:spPr>
      </p:pic>
    </p:spTree>
    <p:extLst>
      <p:ext uri="{BB962C8B-B14F-4D97-AF65-F5344CB8AC3E}">
        <p14:creationId xmlns:p14="http://schemas.microsoft.com/office/powerpoint/2010/main" val="119132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33275-E11E-6432-1477-5614D5D921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BA0005-1160-FC05-1C85-FA0ED506B247}"/>
              </a:ext>
            </a:extLst>
          </p:cNvPr>
          <p:cNvPicPr>
            <a:picLocks noChangeAspect="1"/>
          </p:cNvPicPr>
          <p:nvPr/>
        </p:nvPicPr>
        <p:blipFill>
          <a:blip r:embed="rId3"/>
          <a:stretch>
            <a:fillRect/>
          </a:stretch>
        </p:blipFill>
        <p:spPr>
          <a:xfrm>
            <a:off x="169819" y="57150"/>
            <a:ext cx="8173493" cy="6535417"/>
          </a:xfrm>
          <a:prstGeom prst="rect">
            <a:avLst/>
          </a:prstGeom>
        </p:spPr>
      </p:pic>
      <p:sp>
        <p:nvSpPr>
          <p:cNvPr id="2" name="TextBox 1">
            <a:extLst>
              <a:ext uri="{FF2B5EF4-FFF2-40B4-BE49-F238E27FC236}">
                <a16:creationId xmlns:a16="http://schemas.microsoft.com/office/drawing/2014/main" id="{C972FD8A-4FCD-5590-B17B-B81564EDB3AC}"/>
              </a:ext>
            </a:extLst>
          </p:cNvPr>
          <p:cNvSpPr txBox="1"/>
          <p:nvPr/>
        </p:nvSpPr>
        <p:spPr>
          <a:xfrm>
            <a:off x="8343313" y="1297938"/>
            <a:ext cx="3547287" cy="4401205"/>
          </a:xfrm>
          <a:prstGeom prst="rect">
            <a:avLst/>
          </a:prstGeom>
          <a:noFill/>
        </p:spPr>
        <p:txBody>
          <a:bodyPr wrap="square">
            <a:spAutoFit/>
          </a:bodyPr>
          <a:lstStyle/>
          <a:p>
            <a:pPr lvl="1" indent="-342900" defTabSz="914400" fontAlgn="base">
              <a:spcBef>
                <a:spcPct val="0"/>
              </a:spcBef>
              <a:spcAft>
                <a:spcPts val="1200"/>
              </a:spcAft>
              <a:buClr>
                <a:srgbClr val="55555A"/>
              </a:buClr>
              <a:buSzTx/>
              <a:buFont typeface="Arial" panose="020B0604020202020204" pitchFamily="34" charset="0"/>
              <a:buChar char="•"/>
              <a:defRPr/>
            </a:pPr>
            <a:r>
              <a:rPr lang="en-US" sz="2000" b="1" kern="0" dirty="0">
                <a:latin typeface="Arial"/>
                <a:ea typeface="ＭＳ Ｐゴシック"/>
                <a:cs typeface="Segoe UI"/>
              </a:rPr>
              <a:t>Normal supply L2 tripped and locked-out.</a:t>
            </a:r>
          </a:p>
          <a:p>
            <a:pPr lvl="1" indent="-342900" defTabSz="914400" fontAlgn="base">
              <a:spcBef>
                <a:spcPct val="0"/>
              </a:spcBef>
              <a:spcAft>
                <a:spcPts val="1200"/>
              </a:spcAft>
              <a:buClr>
                <a:srgbClr val="55555A"/>
              </a:buClr>
              <a:buSzTx/>
              <a:buFont typeface="Arial" panose="020B0604020202020204" pitchFamily="34" charset="0"/>
              <a:buChar char="•"/>
              <a:defRPr/>
            </a:pPr>
            <a:r>
              <a:rPr lang="en-US" sz="2000" b="1" kern="0" dirty="0">
                <a:latin typeface="Arial"/>
                <a:ea typeface="ＭＳ Ｐゴシック"/>
                <a:cs typeface="Segoe UI"/>
              </a:rPr>
              <a:t>Successful ATO to L1</a:t>
            </a:r>
          </a:p>
          <a:p>
            <a:pPr lvl="1" indent="-342900" defTabSz="914400" fontAlgn="base">
              <a:spcBef>
                <a:spcPct val="0"/>
              </a:spcBef>
              <a:spcAft>
                <a:spcPts val="1200"/>
              </a:spcAft>
              <a:buClr>
                <a:srgbClr val="55555A"/>
              </a:buClr>
              <a:buSzTx/>
              <a:buFont typeface="Arial" panose="020B0604020202020204" pitchFamily="34" charset="0"/>
              <a:buChar char="•"/>
              <a:defRPr/>
            </a:pPr>
            <a:r>
              <a:rPr lang="en-US" sz="2000" b="1" kern="0" dirty="0">
                <a:latin typeface="Arial"/>
                <a:ea typeface="ＭＳ Ｐゴシック"/>
                <a:cs typeface="Segoe UI"/>
              </a:rPr>
              <a:t>Manual make parallel and transfer back to L2 resulted in transformer low-side main breaker opening due to standing 115kV 59N </a:t>
            </a:r>
          </a:p>
          <a:p>
            <a:pPr lvl="1" indent="-342900" defTabSz="914400" fontAlgn="base">
              <a:spcBef>
                <a:spcPct val="0"/>
              </a:spcBef>
              <a:spcAft>
                <a:spcPts val="1200"/>
              </a:spcAft>
              <a:buClr>
                <a:srgbClr val="55555A"/>
              </a:buClr>
              <a:buSzTx/>
              <a:buFont typeface="Arial" panose="020B0604020202020204" pitchFamily="34" charset="0"/>
              <a:buChar char="•"/>
              <a:defRPr/>
            </a:pPr>
            <a:r>
              <a:rPr lang="en-US" sz="2000" b="1" kern="0" dirty="0">
                <a:latin typeface="Arial"/>
                <a:ea typeface="ＭＳ Ｐゴシック"/>
                <a:cs typeface="Segoe UI"/>
              </a:rPr>
              <a:t>Transformer didn’t lockout by design</a:t>
            </a:r>
          </a:p>
          <a:p>
            <a:pPr lvl="1" indent="-342900" defTabSz="914400" fontAlgn="base">
              <a:spcBef>
                <a:spcPct val="0"/>
              </a:spcBef>
              <a:spcAft>
                <a:spcPts val="1200"/>
              </a:spcAft>
              <a:buClr>
                <a:srgbClr val="55555A"/>
              </a:buClr>
              <a:buSzTx/>
              <a:buFont typeface="Arial" panose="020B0604020202020204" pitchFamily="34" charset="0"/>
              <a:buChar char="•"/>
              <a:defRPr/>
            </a:pPr>
            <a:r>
              <a:rPr lang="en-US" sz="2000" b="1" kern="0" dirty="0">
                <a:latin typeface="Arial"/>
                <a:ea typeface="ＭＳ Ｐゴシック"/>
                <a:cs typeface="Segoe UI"/>
              </a:rPr>
              <a:t>CS-2 on fire</a:t>
            </a:r>
          </a:p>
        </p:txBody>
      </p:sp>
      <p:sp>
        <p:nvSpPr>
          <p:cNvPr id="3" name="TextBox 2">
            <a:extLst>
              <a:ext uri="{FF2B5EF4-FFF2-40B4-BE49-F238E27FC236}">
                <a16:creationId xmlns:a16="http://schemas.microsoft.com/office/drawing/2014/main" id="{12E32AED-BC39-FC63-CC13-E85D62534B0A}"/>
              </a:ext>
            </a:extLst>
          </p:cNvPr>
          <p:cNvSpPr txBox="1"/>
          <p:nvPr/>
        </p:nvSpPr>
        <p:spPr>
          <a:xfrm>
            <a:off x="6713130" y="179044"/>
            <a:ext cx="639283" cy="400110"/>
          </a:xfrm>
          <a:prstGeom prst="rect">
            <a:avLst/>
          </a:prstGeom>
          <a:noFill/>
        </p:spPr>
        <p:txBody>
          <a:bodyPr wrap="square">
            <a:spAutoFit/>
          </a:bodyPr>
          <a:lstStyle/>
          <a:p>
            <a:r>
              <a:rPr lang="en-US" sz="2000" b="1" kern="0" dirty="0">
                <a:latin typeface="Arial"/>
                <a:ea typeface="ＭＳ Ｐゴシック"/>
                <a:cs typeface="Segoe UI"/>
              </a:rPr>
              <a:t>L2</a:t>
            </a:r>
            <a:endParaRPr lang="en-US" sz="2000" dirty="0"/>
          </a:p>
        </p:txBody>
      </p:sp>
      <p:sp>
        <p:nvSpPr>
          <p:cNvPr id="5" name="TextBox 4">
            <a:extLst>
              <a:ext uri="{FF2B5EF4-FFF2-40B4-BE49-F238E27FC236}">
                <a16:creationId xmlns:a16="http://schemas.microsoft.com/office/drawing/2014/main" id="{2A6ED159-E91D-E1FE-7A2D-3C533C7342F5}"/>
              </a:ext>
            </a:extLst>
          </p:cNvPr>
          <p:cNvSpPr txBox="1"/>
          <p:nvPr/>
        </p:nvSpPr>
        <p:spPr>
          <a:xfrm>
            <a:off x="3895503" y="179044"/>
            <a:ext cx="570171" cy="400110"/>
          </a:xfrm>
          <a:prstGeom prst="rect">
            <a:avLst/>
          </a:prstGeom>
          <a:noFill/>
        </p:spPr>
        <p:txBody>
          <a:bodyPr wrap="square">
            <a:spAutoFit/>
          </a:bodyPr>
          <a:lstStyle/>
          <a:p>
            <a:r>
              <a:rPr lang="en-US" sz="2000" b="1" kern="0" dirty="0">
                <a:latin typeface="Arial"/>
                <a:ea typeface="ＭＳ Ｐゴシック"/>
                <a:cs typeface="Segoe UI"/>
              </a:rPr>
              <a:t>L1</a:t>
            </a:r>
            <a:endParaRPr lang="en-US" sz="2000" dirty="0"/>
          </a:p>
        </p:txBody>
      </p:sp>
      <p:sp>
        <p:nvSpPr>
          <p:cNvPr id="7" name="Rectangle 6">
            <a:extLst>
              <a:ext uri="{FF2B5EF4-FFF2-40B4-BE49-F238E27FC236}">
                <a16:creationId xmlns:a16="http://schemas.microsoft.com/office/drawing/2014/main" id="{A560DEA1-4D41-19F1-71F3-4DE576C2845B}"/>
              </a:ext>
            </a:extLst>
          </p:cNvPr>
          <p:cNvSpPr/>
          <p:nvPr/>
        </p:nvSpPr>
        <p:spPr>
          <a:xfrm>
            <a:off x="3895503" y="179044"/>
            <a:ext cx="469163" cy="40011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60B22C-7685-E8ED-71D1-9A11B5699BA3}"/>
              </a:ext>
            </a:extLst>
          </p:cNvPr>
          <p:cNvSpPr/>
          <p:nvPr/>
        </p:nvSpPr>
        <p:spPr>
          <a:xfrm>
            <a:off x="6713130" y="179044"/>
            <a:ext cx="469163" cy="40011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B12BF6C-F589-87A1-C732-1CC6BD3E3D73}"/>
              </a:ext>
            </a:extLst>
          </p:cNvPr>
          <p:cNvSpPr txBox="1">
            <a:spLocks/>
          </p:cNvSpPr>
          <p:nvPr/>
        </p:nvSpPr>
        <p:spPr>
          <a:xfrm>
            <a:off x="8549146" y="6120"/>
            <a:ext cx="31356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Event</a:t>
            </a:r>
            <a:b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br>
            <a:r>
              <a:rPr kumimoji="0" lang="en-US" sz="3600" b="1" i="0" u="none" strike="noStrike" kern="0" cap="none" spc="0" normalizeH="0" baseline="0" noProof="0" dirty="0">
                <a:ln>
                  <a:noFill/>
                </a:ln>
                <a:solidFill>
                  <a:srgbClr val="00148C"/>
                </a:solidFill>
                <a:effectLst/>
                <a:uLnTx/>
                <a:uFillTx/>
                <a:latin typeface="Arial"/>
                <a:ea typeface="ＭＳ Ｐゴシック"/>
                <a:cs typeface="+mj-cs"/>
              </a:rPr>
              <a:t>Description</a:t>
            </a:r>
            <a:endParaRPr kumimoji="0" lang="en-US" sz="9600" b="0" i="0" u="none" strike="noStrike" kern="1200" cap="none" spc="0" normalizeH="0" baseline="0" noProof="0" dirty="0">
              <a:ln>
                <a:noFill/>
              </a:ln>
              <a:solidFill>
                <a:sysClr val="windowText" lastClr="000000"/>
              </a:solidFill>
              <a:effectLst/>
              <a:uLnTx/>
              <a:uFillTx/>
              <a:latin typeface="Aptos Display" panose="02110004020202020204"/>
              <a:ea typeface="+mj-ea"/>
              <a:cs typeface="+mj-cs"/>
            </a:endParaRPr>
          </a:p>
        </p:txBody>
      </p:sp>
      <p:sp>
        <p:nvSpPr>
          <p:cNvPr id="10" name="Rectangle 9">
            <a:extLst>
              <a:ext uri="{FF2B5EF4-FFF2-40B4-BE49-F238E27FC236}">
                <a16:creationId xmlns:a16="http://schemas.microsoft.com/office/drawing/2014/main" id="{3159CD97-BBEA-20FE-D956-06050D06D9A7}"/>
              </a:ext>
            </a:extLst>
          </p:cNvPr>
          <p:cNvSpPr/>
          <p:nvPr/>
        </p:nvSpPr>
        <p:spPr>
          <a:xfrm>
            <a:off x="6983005" y="1026769"/>
            <a:ext cx="684620" cy="70995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79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705A5-71BD-3993-A27C-376CFB1D6F6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A26DAD0-0631-3D3C-FF28-36F816247E33}"/>
              </a:ext>
            </a:extLst>
          </p:cNvPr>
          <p:cNvSpPr txBox="1">
            <a:spLocks/>
          </p:cNvSpPr>
          <p:nvPr/>
        </p:nvSpPr>
        <p:spPr>
          <a:xfrm>
            <a:off x="838200" y="365125"/>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kern="0" dirty="0">
                <a:solidFill>
                  <a:srgbClr val="00148C"/>
                </a:solidFill>
                <a:latin typeface="Arial"/>
                <a:ea typeface="ＭＳ Ｐゴシック"/>
              </a:rPr>
              <a:t>IED Records – 59NT relay standing trip</a:t>
            </a:r>
            <a:endParaRPr lang="en-US" sz="9600" dirty="0"/>
          </a:p>
        </p:txBody>
      </p:sp>
      <p:pic>
        <p:nvPicPr>
          <p:cNvPr id="4" name="Picture 3">
            <a:extLst>
              <a:ext uri="{FF2B5EF4-FFF2-40B4-BE49-F238E27FC236}">
                <a16:creationId xmlns:a16="http://schemas.microsoft.com/office/drawing/2014/main" id="{C85D730A-D3A2-32D9-4782-221DB36DC57A}"/>
              </a:ext>
            </a:extLst>
          </p:cNvPr>
          <p:cNvPicPr>
            <a:picLocks noChangeAspect="1"/>
          </p:cNvPicPr>
          <p:nvPr/>
        </p:nvPicPr>
        <p:blipFill>
          <a:blip r:embed="rId2"/>
          <a:stretch>
            <a:fillRect/>
          </a:stretch>
        </p:blipFill>
        <p:spPr>
          <a:xfrm>
            <a:off x="583017" y="1027906"/>
            <a:ext cx="10770783" cy="5534525"/>
          </a:xfrm>
          <a:prstGeom prst="rect">
            <a:avLst/>
          </a:prstGeom>
        </p:spPr>
      </p:pic>
    </p:spTree>
    <p:extLst>
      <p:ext uri="{BB962C8B-B14F-4D97-AF65-F5344CB8AC3E}">
        <p14:creationId xmlns:p14="http://schemas.microsoft.com/office/powerpoint/2010/main" val="258901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55EE-D265-AEBD-49D9-3A3A4DCF9E66}"/>
            </a:ext>
          </a:extLst>
        </p:cNvPr>
        <p:cNvGrpSpPr/>
        <p:nvPr/>
      </p:nvGrpSpPr>
      <p:grpSpPr>
        <a:xfrm>
          <a:off x="0" y="0"/>
          <a:ext cx="0" cy="0"/>
          <a:chOff x="0" y="0"/>
          <a:chExt cx="0" cy="0"/>
        </a:xfrm>
      </p:grpSpPr>
      <p:pic>
        <p:nvPicPr>
          <p:cNvPr id="2" name="Picture 1" descr="Circuit Switcher with catastrophic bottle failure">
            <a:extLst>
              <a:ext uri="{FF2B5EF4-FFF2-40B4-BE49-F238E27FC236}">
                <a16:creationId xmlns:a16="http://schemas.microsoft.com/office/drawing/2014/main" id="{226E1CDA-D9A4-D772-5237-3690A05F0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03356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S NG_2018 PPT_Energy Lines Template 16x9">
  <a:themeElements>
    <a:clrScheme name="Custom 4">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05694B61-54A4-4E95-9753-F44547B9B716}" vid="{66BFABEB-5D5F-4F04-9007-6B2E63E31DFF}"/>
    </a:ext>
  </a:extLst>
</a:theme>
</file>

<file path=ppt/theme/theme5.xml><?xml version="1.0" encoding="utf-8"?>
<a:theme xmlns:a="http://schemas.openxmlformats.org/drawingml/2006/main" name="Presentation-Templat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ationalGrid_PowerPoint_Template 16x9_EnergyLines (002) [Read-Only]" id="{E33E1A7D-BF98-4442-9EC3-E7E5B1780A98}" vid="{B56F89A0-8A30-4ACF-8F6B-1AF6598079E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956</TotalTime>
  <Words>1149</Words>
  <Application>Microsoft Office PowerPoint</Application>
  <PresentationFormat>Widescreen</PresentationFormat>
  <Paragraphs>192</Paragraphs>
  <Slides>29</Slides>
  <Notes>10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29</vt:i4>
      </vt:variant>
    </vt:vector>
  </HeadingPairs>
  <TitlesOfParts>
    <vt:vector size="45" baseType="lpstr">
      <vt:lpstr>Aptos</vt:lpstr>
      <vt:lpstr>Aptos Display</vt:lpstr>
      <vt:lpstr>Arial</vt:lpstr>
      <vt:lpstr>Calibri</vt:lpstr>
      <vt:lpstr>Calibri Light</vt:lpstr>
      <vt:lpstr>Cambria Math</vt:lpstr>
      <vt:lpstr>Courier New</vt:lpstr>
      <vt:lpstr>Helvetica</vt:lpstr>
      <vt:lpstr>Trebuchet MS</vt:lpstr>
      <vt:lpstr>Wingdings</vt:lpstr>
      <vt:lpstr>Wingdings 3</vt:lpstr>
      <vt:lpstr>Facet</vt:lpstr>
      <vt:lpstr>Office Theme</vt:lpstr>
      <vt:lpstr>Custom Design</vt:lpstr>
      <vt:lpstr>US NG_2018 PPT_Energy Lines Template 16x9</vt:lpstr>
      <vt:lpstr>Presentation-Template</vt:lpstr>
      <vt:lpstr>PowerPoint Presentation</vt:lpstr>
      <vt:lpstr>Speaker Background – Dan Hasenwinkel, PE</vt:lpstr>
      <vt:lpstr>Speaker Background – Dan Hasenwinkel, 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Laughner</dc:creator>
  <cp:lastModifiedBy>Song Ji</cp:lastModifiedBy>
  <cp:revision>15</cp:revision>
  <cp:lastPrinted>2025-04-24T18:31:15Z</cp:lastPrinted>
  <dcterms:created xsi:type="dcterms:W3CDTF">2024-05-15T20:35:55Z</dcterms:created>
  <dcterms:modified xsi:type="dcterms:W3CDTF">2025-04-24T18:31:20Z</dcterms:modified>
</cp:coreProperties>
</file>