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sldIdLst>
    <p:sldId id="257" r:id="rId3"/>
    <p:sldId id="259" r:id="rId4"/>
    <p:sldId id="306" r:id="rId5"/>
    <p:sldId id="311" r:id="rId6"/>
    <p:sldId id="309" r:id="rId7"/>
    <p:sldId id="310" r:id="rId8"/>
    <p:sldId id="312" r:id="rId9"/>
    <p:sldId id="313" r:id="rId10"/>
    <p:sldId id="315" r:id="rId11"/>
    <p:sldId id="314" r:id="rId12"/>
    <p:sldId id="316" r:id="rId13"/>
    <p:sldId id="300" r:id="rId14"/>
    <p:sldId id="319" r:id="rId15"/>
    <p:sldId id="321" r:id="rId16"/>
    <p:sldId id="317" r:id="rId17"/>
    <p:sldId id="30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394" autoAdjust="0"/>
  </p:normalViewPr>
  <p:slideViewPr>
    <p:cSldViewPr snapToGrid="0">
      <p:cViewPr varScale="1">
        <p:scale>
          <a:sx n="66" d="100"/>
          <a:sy n="66" d="100"/>
        </p:scale>
        <p:origin x="540"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an Sorensen" userId="e6b40cd6-3a15-4c5f-83d7-9cf8b2a6251c" providerId="ADAL" clId="{01B7F175-8E3B-4C60-A947-FEB0C3D6E9EE}"/>
    <pc:docChg chg="custSel modSld">
      <pc:chgData name="Dean Sorensen" userId="e6b40cd6-3a15-4c5f-83d7-9cf8b2a6251c" providerId="ADAL" clId="{01B7F175-8E3B-4C60-A947-FEB0C3D6E9EE}" dt="2025-04-23T15:08:29.654" v="54" actId="20577"/>
      <pc:docMkLst>
        <pc:docMk/>
      </pc:docMkLst>
      <pc:sldChg chg="modSp mod">
        <pc:chgData name="Dean Sorensen" userId="e6b40cd6-3a15-4c5f-83d7-9cf8b2a6251c" providerId="ADAL" clId="{01B7F175-8E3B-4C60-A947-FEB0C3D6E9EE}" dt="2025-04-23T15:08:29.654" v="54" actId="20577"/>
        <pc:sldMkLst>
          <pc:docMk/>
          <pc:sldMk cId="2110196993" sldId="300"/>
        </pc:sldMkLst>
        <pc:spChg chg="mod">
          <ac:chgData name="Dean Sorensen" userId="e6b40cd6-3a15-4c5f-83d7-9cf8b2a6251c" providerId="ADAL" clId="{01B7F175-8E3B-4C60-A947-FEB0C3D6E9EE}" dt="2025-04-23T15:08:29.654" v="54" actId="20577"/>
          <ac:spMkLst>
            <pc:docMk/>
            <pc:sldMk cId="2110196993" sldId="300"/>
            <ac:spMk id="6" creationId="{4B942476-4608-E191-79F1-7B121CE0AFFB}"/>
          </ac:spMkLst>
        </pc:spChg>
      </pc:sldChg>
      <pc:sldChg chg="modSp mod">
        <pc:chgData name="Dean Sorensen" userId="e6b40cd6-3a15-4c5f-83d7-9cf8b2a6251c" providerId="ADAL" clId="{01B7F175-8E3B-4C60-A947-FEB0C3D6E9EE}" dt="2025-04-23T15:06:23.290" v="39" actId="20577"/>
        <pc:sldMkLst>
          <pc:docMk/>
          <pc:sldMk cId="124376961" sldId="319"/>
        </pc:sldMkLst>
        <pc:spChg chg="mod">
          <ac:chgData name="Dean Sorensen" userId="e6b40cd6-3a15-4c5f-83d7-9cf8b2a6251c" providerId="ADAL" clId="{01B7F175-8E3B-4C60-A947-FEB0C3D6E9EE}" dt="2025-04-23T15:06:23.290" v="39" actId="20577"/>
          <ac:spMkLst>
            <pc:docMk/>
            <pc:sldMk cId="124376961" sldId="319"/>
            <ac:spMk id="13" creationId="{8E89D0EC-1DE9-8068-24DD-419F5AE7F62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3">
                <a:lumMod val="75000"/>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3">
                <a:lumMod val="40000"/>
                <a:lumOff val="60000"/>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3">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3">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3">
                <a:lumMod val="40000"/>
                <a:lumOff val="60000"/>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3">
                <a:lumMod val="20000"/>
                <a:lumOff val="8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3">
                <a:lumMod val="40000"/>
                <a:lumOff val="60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Subtitle 2"/>
          <p:cNvSpPr>
            <a:spLocks noGrp="1"/>
          </p:cNvSpPr>
          <p:nvPr>
            <p:ph type="subTitle" idx="1"/>
          </p:nvPr>
        </p:nvSpPr>
        <p:spPr>
          <a:xfrm>
            <a:off x="842596" y="4050833"/>
            <a:ext cx="8875033" cy="1096899"/>
          </a:xfrm>
          <a:prstGeom prst="rect">
            <a:avLst/>
          </a:prstGeo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8" name="Picture 17">
            <a:extLst>
              <a:ext uri="{FF2B5EF4-FFF2-40B4-BE49-F238E27FC236}">
                <a16:creationId xmlns:a16="http://schemas.microsoft.com/office/drawing/2014/main" id="{96374C01-0C9C-44A2-84DC-CCB17F652906}"/>
              </a:ext>
            </a:extLst>
          </p:cNvPr>
          <p:cNvPicPr>
            <a:picLocks noChangeAspect="1"/>
          </p:cNvPicPr>
          <p:nvPr userDrawn="1"/>
        </p:nvPicPr>
        <p:blipFill>
          <a:blip r:embed="rId2" cstate="print"/>
          <a:stretch>
            <a:fillRect/>
          </a:stretch>
        </p:blipFill>
        <p:spPr>
          <a:xfrm>
            <a:off x="10119574" y="176525"/>
            <a:ext cx="1966407" cy="1646281"/>
          </a:xfrm>
          <a:prstGeom prst="rect">
            <a:avLst/>
          </a:prstGeom>
        </p:spPr>
      </p:pic>
      <p:pic>
        <p:nvPicPr>
          <p:cNvPr id="20" name="Picture 19">
            <a:extLst>
              <a:ext uri="{FF2B5EF4-FFF2-40B4-BE49-F238E27FC236}">
                <a16:creationId xmlns:a16="http://schemas.microsoft.com/office/drawing/2014/main" id="{E9BD8654-1F01-49C9-8D6B-467B3EF10E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319" y="274023"/>
            <a:ext cx="1475746" cy="1451287"/>
          </a:xfrm>
          <a:prstGeom prst="rect">
            <a:avLst/>
          </a:prstGeom>
        </p:spPr>
      </p:pic>
      <p:pic>
        <p:nvPicPr>
          <p:cNvPr id="22" name="Picture 21">
            <a:extLst>
              <a:ext uri="{FF2B5EF4-FFF2-40B4-BE49-F238E27FC236}">
                <a16:creationId xmlns:a16="http://schemas.microsoft.com/office/drawing/2014/main" id="{225E540B-F330-44F5-AEF1-CC60D203E8E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6491" y="5432206"/>
            <a:ext cx="1447258" cy="1137807"/>
          </a:xfrm>
          <a:prstGeom prst="rect">
            <a:avLst/>
          </a:prstGeom>
        </p:spPr>
      </p:pic>
      <p:sp>
        <p:nvSpPr>
          <p:cNvPr id="23" name="Rectangle 22">
            <a:extLst>
              <a:ext uri="{FF2B5EF4-FFF2-40B4-BE49-F238E27FC236}">
                <a16:creationId xmlns:a16="http://schemas.microsoft.com/office/drawing/2014/main" id="{87CEEE46-9DEE-4EFD-8DCE-A070D68992ED}"/>
              </a:ext>
            </a:extLst>
          </p:cNvPr>
          <p:cNvSpPr/>
          <p:nvPr userDrawn="1"/>
        </p:nvSpPr>
        <p:spPr>
          <a:xfrm>
            <a:off x="10038752" y="6040697"/>
            <a:ext cx="1800493" cy="369332"/>
          </a:xfrm>
          <a:prstGeom prst="rect">
            <a:avLst/>
          </a:prstGeom>
        </p:spPr>
        <p:txBody>
          <a:bodyPr wrap="non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809EC2">
                    <a:lumMod val="50000"/>
                  </a:srgbClr>
                </a:solidFill>
                <a:effectLst/>
                <a:uLnTx/>
                <a:uFillTx/>
                <a:latin typeface="Trebuchet MS" panose="020B0603020202020204" pitchFamily="34" charset="0"/>
                <a:ea typeface="Microsoft Tai Le" panose="020B0502040204020203" pitchFamily="34" charset="0"/>
                <a:cs typeface="Microsoft Tai Le" panose="020B0502040204020203" pitchFamily="34" charset="0"/>
              </a:rPr>
              <a:t>www.TRUC.org</a:t>
            </a:r>
          </a:p>
        </p:txBody>
      </p:sp>
      <p:sp>
        <p:nvSpPr>
          <p:cNvPr id="25" name="TextBox 24">
            <a:extLst>
              <a:ext uri="{FF2B5EF4-FFF2-40B4-BE49-F238E27FC236}">
                <a16:creationId xmlns:a16="http://schemas.microsoft.com/office/drawing/2014/main" id="{89F3DC5B-D057-4F17-88F6-DBECE5203D6C}"/>
              </a:ext>
            </a:extLst>
          </p:cNvPr>
          <p:cNvSpPr txBox="1"/>
          <p:nvPr userDrawn="1"/>
        </p:nvSpPr>
        <p:spPr>
          <a:xfrm>
            <a:off x="3178025" y="579913"/>
            <a:ext cx="4713667"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rebuchet MS"/>
                <a:ea typeface="+mn-ea"/>
                <a:cs typeface="+mn-cs"/>
              </a:rPr>
              <a:t>FDA Conference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rebuchet MS"/>
                <a:ea typeface="+mn-ea"/>
                <a:cs typeface="+mn-cs"/>
              </a:rPr>
              <a:t>May 5-6, 2025</a:t>
            </a:r>
          </a:p>
        </p:txBody>
      </p:sp>
    </p:spTree>
    <p:extLst>
      <p:ext uri="{BB962C8B-B14F-4D97-AF65-F5344CB8AC3E}">
        <p14:creationId xmlns:p14="http://schemas.microsoft.com/office/powerpoint/2010/main" val="4234199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6B76-0692-A302-8080-F14E30ADB4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6D4898-6FAD-630B-51C1-3CD9BC0B2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B7E00A-E8B6-AAC8-EAB7-D5A2234B2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A73311-8AE3-4EB9-AC64-1EF98C892210}"/>
              </a:ext>
            </a:extLst>
          </p:cNvPr>
          <p:cNvSpPr>
            <a:spLocks noGrp="1"/>
          </p:cNvSpPr>
          <p:nvPr>
            <p:ph type="dt" sz="half" idx="10"/>
          </p:nvPr>
        </p:nvSpPr>
        <p:spPr/>
        <p:txBody>
          <a:bodyPr/>
          <a:lstStyle/>
          <a:p>
            <a:fld id="{8D7EC6E8-DBDF-4962-9466-F90CCA745BBA}" type="datetimeFigureOut">
              <a:rPr lang="en-US" smtClean="0"/>
              <a:t>4/23/2025</a:t>
            </a:fld>
            <a:endParaRPr lang="en-US"/>
          </a:p>
        </p:txBody>
      </p:sp>
      <p:sp>
        <p:nvSpPr>
          <p:cNvPr id="6" name="Footer Placeholder 5">
            <a:extLst>
              <a:ext uri="{FF2B5EF4-FFF2-40B4-BE49-F238E27FC236}">
                <a16:creationId xmlns:a16="http://schemas.microsoft.com/office/drawing/2014/main" id="{D4130CD1-46CE-0852-F154-6B2E06987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3DD02-39E8-C448-0238-110343D8B9EA}"/>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137349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E4A3-E3AF-B42A-62E4-74121BD48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51664B-CC74-CB52-9119-8397E81F57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9598BE-5CDA-590A-D4AC-B7D4FD395A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8D695-2E41-429B-1E7A-D75D268C5810}"/>
              </a:ext>
            </a:extLst>
          </p:cNvPr>
          <p:cNvSpPr>
            <a:spLocks noGrp="1"/>
          </p:cNvSpPr>
          <p:nvPr>
            <p:ph type="dt" sz="half" idx="10"/>
          </p:nvPr>
        </p:nvSpPr>
        <p:spPr/>
        <p:txBody>
          <a:bodyPr/>
          <a:lstStyle/>
          <a:p>
            <a:fld id="{8D7EC6E8-DBDF-4962-9466-F90CCA745BBA}" type="datetimeFigureOut">
              <a:rPr lang="en-US" smtClean="0"/>
              <a:t>4/23/2025</a:t>
            </a:fld>
            <a:endParaRPr lang="en-US"/>
          </a:p>
        </p:txBody>
      </p:sp>
      <p:sp>
        <p:nvSpPr>
          <p:cNvPr id="6" name="Footer Placeholder 5">
            <a:extLst>
              <a:ext uri="{FF2B5EF4-FFF2-40B4-BE49-F238E27FC236}">
                <a16:creationId xmlns:a16="http://schemas.microsoft.com/office/drawing/2014/main" id="{39D822CB-8A31-401C-09C5-3D538CEEC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77698D-4DFD-2E7B-C2EB-84BED8DBADD4}"/>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2268452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7603-66CB-3D95-F59C-CBBC7BE5D7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C2C6CE-0798-38CC-6632-DA5FCA94F0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EAD883-54AB-41BD-CB68-21BB3BE6A4B3}"/>
              </a:ext>
            </a:extLst>
          </p:cNvPr>
          <p:cNvSpPr>
            <a:spLocks noGrp="1"/>
          </p:cNvSpPr>
          <p:nvPr>
            <p:ph type="dt" sz="half" idx="10"/>
          </p:nvPr>
        </p:nvSpPr>
        <p:spPr/>
        <p:txBody>
          <a:bodyPr/>
          <a:lstStyle/>
          <a:p>
            <a:fld id="{8D7EC6E8-DBDF-4962-9466-F90CCA745BBA}" type="datetimeFigureOut">
              <a:rPr lang="en-US" smtClean="0"/>
              <a:t>4/23/2025</a:t>
            </a:fld>
            <a:endParaRPr lang="en-US"/>
          </a:p>
        </p:txBody>
      </p:sp>
      <p:sp>
        <p:nvSpPr>
          <p:cNvPr id="5" name="Footer Placeholder 4">
            <a:extLst>
              <a:ext uri="{FF2B5EF4-FFF2-40B4-BE49-F238E27FC236}">
                <a16:creationId xmlns:a16="http://schemas.microsoft.com/office/drawing/2014/main" id="{EC020A6F-52E9-BF76-09D7-56EBA0EF5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32B9EE-87AE-4B26-0F1F-CBA80ED0C162}"/>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2156231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BCE932-9612-3524-DCE6-6F9AD95346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392EE5-2F04-2762-82A4-3557A122FA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65BF2-92E9-574F-D44F-F5AA9CA7BF9C}"/>
              </a:ext>
            </a:extLst>
          </p:cNvPr>
          <p:cNvSpPr>
            <a:spLocks noGrp="1"/>
          </p:cNvSpPr>
          <p:nvPr>
            <p:ph type="dt" sz="half" idx="10"/>
          </p:nvPr>
        </p:nvSpPr>
        <p:spPr/>
        <p:txBody>
          <a:bodyPr/>
          <a:lstStyle/>
          <a:p>
            <a:fld id="{8D7EC6E8-DBDF-4962-9466-F90CCA745BBA}" type="datetimeFigureOut">
              <a:rPr lang="en-US" smtClean="0"/>
              <a:t>4/23/2025</a:t>
            </a:fld>
            <a:endParaRPr lang="en-US"/>
          </a:p>
        </p:txBody>
      </p:sp>
      <p:sp>
        <p:nvSpPr>
          <p:cNvPr id="5" name="Footer Placeholder 4">
            <a:extLst>
              <a:ext uri="{FF2B5EF4-FFF2-40B4-BE49-F238E27FC236}">
                <a16:creationId xmlns:a16="http://schemas.microsoft.com/office/drawing/2014/main" id="{63EE7AE1-77D5-EAE8-4F0A-83FF533B3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222EC-EC9F-AD1E-6DE9-D863F96542D3}"/>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965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244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C40E-A560-1D92-1BBC-707904AE41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CFCF9D-5F6E-B327-EBAF-08D9FC6201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C5A6ED-7870-1271-F776-5025F3574249}"/>
              </a:ext>
            </a:extLst>
          </p:cNvPr>
          <p:cNvSpPr>
            <a:spLocks noGrp="1"/>
          </p:cNvSpPr>
          <p:nvPr>
            <p:ph type="dt" sz="half" idx="10"/>
          </p:nvPr>
        </p:nvSpPr>
        <p:spPr/>
        <p:txBody>
          <a:bodyPr/>
          <a:lstStyle/>
          <a:p>
            <a:fld id="{8D7EC6E8-DBDF-4962-9466-F90CCA745BBA}" type="datetimeFigureOut">
              <a:rPr lang="en-US" smtClean="0"/>
              <a:t>4/23/2025</a:t>
            </a:fld>
            <a:endParaRPr lang="en-US"/>
          </a:p>
        </p:txBody>
      </p:sp>
      <p:sp>
        <p:nvSpPr>
          <p:cNvPr id="5" name="Footer Placeholder 4">
            <a:extLst>
              <a:ext uri="{FF2B5EF4-FFF2-40B4-BE49-F238E27FC236}">
                <a16:creationId xmlns:a16="http://schemas.microsoft.com/office/drawing/2014/main" id="{FFDB708E-7FB7-BFAA-3FB8-6CA8FCB94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D7D5F-AA91-A274-FB2F-1CB973E4BD8D}"/>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354080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EDF5B-E5F1-1EB0-68D9-A8CDA69AE1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3755EF-BBD2-9290-1918-407E930D09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C6B31-EA1F-2552-FE28-A0CEEE3B3E62}"/>
              </a:ext>
            </a:extLst>
          </p:cNvPr>
          <p:cNvSpPr>
            <a:spLocks noGrp="1"/>
          </p:cNvSpPr>
          <p:nvPr>
            <p:ph type="dt" sz="half" idx="10"/>
          </p:nvPr>
        </p:nvSpPr>
        <p:spPr/>
        <p:txBody>
          <a:bodyPr/>
          <a:lstStyle/>
          <a:p>
            <a:fld id="{8D7EC6E8-DBDF-4962-9466-F90CCA745BBA}" type="datetimeFigureOut">
              <a:rPr lang="en-US" smtClean="0"/>
              <a:t>4/23/2025</a:t>
            </a:fld>
            <a:endParaRPr lang="en-US"/>
          </a:p>
        </p:txBody>
      </p:sp>
      <p:sp>
        <p:nvSpPr>
          <p:cNvPr id="5" name="Footer Placeholder 4">
            <a:extLst>
              <a:ext uri="{FF2B5EF4-FFF2-40B4-BE49-F238E27FC236}">
                <a16:creationId xmlns:a16="http://schemas.microsoft.com/office/drawing/2014/main" id="{853C053B-345D-C639-2458-297A0B046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A430F-B9DC-81E8-272C-41094A190DC2}"/>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47049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67BF0-F532-ADEA-D74F-E204849560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E97ECC-3772-B672-7433-655E29CFBA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54464A-9ECA-C7ED-B312-608138B6A938}"/>
              </a:ext>
            </a:extLst>
          </p:cNvPr>
          <p:cNvSpPr>
            <a:spLocks noGrp="1"/>
          </p:cNvSpPr>
          <p:nvPr>
            <p:ph type="dt" sz="half" idx="10"/>
          </p:nvPr>
        </p:nvSpPr>
        <p:spPr/>
        <p:txBody>
          <a:bodyPr/>
          <a:lstStyle/>
          <a:p>
            <a:fld id="{8D7EC6E8-DBDF-4962-9466-F90CCA745BBA}" type="datetimeFigureOut">
              <a:rPr lang="en-US" smtClean="0"/>
              <a:t>4/23/2025</a:t>
            </a:fld>
            <a:endParaRPr lang="en-US"/>
          </a:p>
        </p:txBody>
      </p:sp>
      <p:sp>
        <p:nvSpPr>
          <p:cNvPr id="5" name="Footer Placeholder 4">
            <a:extLst>
              <a:ext uri="{FF2B5EF4-FFF2-40B4-BE49-F238E27FC236}">
                <a16:creationId xmlns:a16="http://schemas.microsoft.com/office/drawing/2014/main" id="{D71A1A83-9424-E83D-ECFA-C04A3C8B1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A9656-5FB4-3095-66A3-A24047D2B8A6}"/>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1787831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09F5-6B77-1028-987B-A1CC72567C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2689CD-A09A-A416-A041-559B10F62A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89B737-59FA-CB44-BA03-5C1F541017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7A8585-6901-8533-9E0B-ED2521878EA4}"/>
              </a:ext>
            </a:extLst>
          </p:cNvPr>
          <p:cNvSpPr>
            <a:spLocks noGrp="1"/>
          </p:cNvSpPr>
          <p:nvPr>
            <p:ph type="dt" sz="half" idx="10"/>
          </p:nvPr>
        </p:nvSpPr>
        <p:spPr/>
        <p:txBody>
          <a:bodyPr/>
          <a:lstStyle/>
          <a:p>
            <a:fld id="{8D7EC6E8-DBDF-4962-9466-F90CCA745BBA}" type="datetimeFigureOut">
              <a:rPr lang="en-US" smtClean="0"/>
              <a:t>4/23/2025</a:t>
            </a:fld>
            <a:endParaRPr lang="en-US"/>
          </a:p>
        </p:txBody>
      </p:sp>
      <p:sp>
        <p:nvSpPr>
          <p:cNvPr id="6" name="Footer Placeholder 5">
            <a:extLst>
              <a:ext uri="{FF2B5EF4-FFF2-40B4-BE49-F238E27FC236}">
                <a16:creationId xmlns:a16="http://schemas.microsoft.com/office/drawing/2014/main" id="{5692F972-9B06-6A8E-4499-DDCFCDD8C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8707D5-FFF6-3631-DB8F-F44D15856AD4}"/>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103158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A856-69FB-C3C3-AEFB-91F055B31C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DF5ADD-75A3-B4DD-7A08-E1B3F77BC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BAE174-D4DA-6FA1-49CD-0E00193400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154529-4E02-7B33-33AE-CF9B40F7A1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59D5CE-3FFC-4800-ACBE-460C0F94D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4ED178-8F7B-484A-1AFA-6E3C6C51AD66}"/>
              </a:ext>
            </a:extLst>
          </p:cNvPr>
          <p:cNvSpPr>
            <a:spLocks noGrp="1"/>
          </p:cNvSpPr>
          <p:nvPr>
            <p:ph type="dt" sz="half" idx="10"/>
          </p:nvPr>
        </p:nvSpPr>
        <p:spPr/>
        <p:txBody>
          <a:bodyPr/>
          <a:lstStyle/>
          <a:p>
            <a:fld id="{8D7EC6E8-DBDF-4962-9466-F90CCA745BBA}" type="datetimeFigureOut">
              <a:rPr lang="en-US" smtClean="0"/>
              <a:t>4/23/2025</a:t>
            </a:fld>
            <a:endParaRPr lang="en-US"/>
          </a:p>
        </p:txBody>
      </p:sp>
      <p:sp>
        <p:nvSpPr>
          <p:cNvPr id="8" name="Footer Placeholder 7">
            <a:extLst>
              <a:ext uri="{FF2B5EF4-FFF2-40B4-BE49-F238E27FC236}">
                <a16:creationId xmlns:a16="http://schemas.microsoft.com/office/drawing/2014/main" id="{91D6EF3A-05DB-E00A-A029-A2E2B6B804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95C137-2277-E854-2BFA-4700B7407FB1}"/>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406737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1CFA3-E606-8426-C146-CA50A1D1D5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7A4DE0-13B9-66D9-6571-E74A629DC59F}"/>
              </a:ext>
            </a:extLst>
          </p:cNvPr>
          <p:cNvSpPr>
            <a:spLocks noGrp="1"/>
          </p:cNvSpPr>
          <p:nvPr>
            <p:ph type="dt" sz="half" idx="10"/>
          </p:nvPr>
        </p:nvSpPr>
        <p:spPr/>
        <p:txBody>
          <a:bodyPr/>
          <a:lstStyle/>
          <a:p>
            <a:fld id="{8D7EC6E8-DBDF-4962-9466-F90CCA745BBA}" type="datetimeFigureOut">
              <a:rPr lang="en-US" smtClean="0"/>
              <a:t>4/23/2025</a:t>
            </a:fld>
            <a:endParaRPr lang="en-US"/>
          </a:p>
        </p:txBody>
      </p:sp>
      <p:sp>
        <p:nvSpPr>
          <p:cNvPr id="4" name="Footer Placeholder 3">
            <a:extLst>
              <a:ext uri="{FF2B5EF4-FFF2-40B4-BE49-F238E27FC236}">
                <a16:creationId xmlns:a16="http://schemas.microsoft.com/office/drawing/2014/main" id="{482FBEAA-2736-C4FF-C504-5852B5F76E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7E29BF-DEB3-B202-919D-CACF91B9F294}"/>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486453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AC61CB-3972-E7E5-1949-980531187B72}"/>
              </a:ext>
            </a:extLst>
          </p:cNvPr>
          <p:cNvSpPr>
            <a:spLocks noGrp="1"/>
          </p:cNvSpPr>
          <p:nvPr>
            <p:ph type="dt" sz="half" idx="10"/>
          </p:nvPr>
        </p:nvSpPr>
        <p:spPr/>
        <p:txBody>
          <a:bodyPr/>
          <a:lstStyle/>
          <a:p>
            <a:fld id="{8D7EC6E8-DBDF-4962-9466-F90CCA745BBA}" type="datetimeFigureOut">
              <a:rPr lang="en-US" smtClean="0"/>
              <a:t>4/23/2025</a:t>
            </a:fld>
            <a:endParaRPr lang="en-US"/>
          </a:p>
        </p:txBody>
      </p:sp>
      <p:sp>
        <p:nvSpPr>
          <p:cNvPr id="3" name="Footer Placeholder 2">
            <a:extLst>
              <a:ext uri="{FF2B5EF4-FFF2-40B4-BE49-F238E27FC236}">
                <a16:creationId xmlns:a16="http://schemas.microsoft.com/office/drawing/2014/main" id="{F88E507E-2B24-398F-53C7-DF0AF21838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CFAAB8-9D61-A8CD-B871-7AC3AE97B780}"/>
              </a:ext>
            </a:extLst>
          </p:cNvPr>
          <p:cNvSpPr>
            <a:spLocks noGrp="1"/>
          </p:cNvSpPr>
          <p:nvPr>
            <p:ph type="sldNum" sz="quarter" idx="12"/>
          </p:nvPr>
        </p:nvSpPr>
        <p:spPr/>
        <p:txBody>
          <a:bodyPr/>
          <a:lstStyle/>
          <a:p>
            <a:fld id="{E4D06BE3-7DE9-4A6C-9E71-E3C1602FC5D1}" type="slidenum">
              <a:rPr lang="en-US" smtClean="0"/>
              <a:t>‹#›</a:t>
            </a:fld>
            <a:endParaRPr lang="en-US"/>
          </a:p>
        </p:txBody>
      </p:sp>
    </p:spTree>
    <p:extLst>
      <p:ext uri="{BB962C8B-B14F-4D97-AF65-F5344CB8AC3E}">
        <p14:creationId xmlns:p14="http://schemas.microsoft.com/office/powerpoint/2010/main" val="23700006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lowchart: Manual Input 11"/>
          <p:cNvSpPr/>
          <p:nvPr userDrawn="1"/>
        </p:nvSpPr>
        <p:spPr>
          <a:xfrm rot="5400000" flipV="1">
            <a:off x="11342444" y="6008445"/>
            <a:ext cx="457197" cy="1241916"/>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67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67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673"/>
                </a:moveTo>
                <a:lnTo>
                  <a:pt x="10000" y="0"/>
                </a:lnTo>
                <a:lnTo>
                  <a:pt x="10000" y="10000"/>
                </a:lnTo>
                <a:lnTo>
                  <a:pt x="0" y="10000"/>
                </a:lnTo>
                <a:lnTo>
                  <a:pt x="0" y="4673"/>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Rectangle 9"/>
          <p:cNvSpPr/>
          <p:nvPr userDrawn="1"/>
        </p:nvSpPr>
        <p:spPr>
          <a:xfrm>
            <a:off x="0" y="6559826"/>
            <a:ext cx="12192000" cy="298174"/>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Trebuchet MS"/>
                <a:ea typeface="+mn-ea"/>
                <a:cs typeface="+mn-cs"/>
              </a:rPr>
              <a:t>2025</a:t>
            </a:r>
            <a:r>
              <a:rPr kumimoji="0" lang="en-US" sz="1400" b="1" i="0" u="none" strike="noStrike" kern="1200" cap="none" spc="0" normalizeH="0" baseline="0" noProof="0" dirty="0">
                <a:ln>
                  <a:noFill/>
                </a:ln>
                <a:solidFill>
                  <a:prstClr val="white"/>
                </a:solidFill>
                <a:effectLst/>
                <a:uLnTx/>
                <a:uFillTx/>
                <a:latin typeface="Trebuchet MS"/>
                <a:ea typeface="+mn-ea"/>
                <a:cs typeface="+mn-cs"/>
              </a:rPr>
              <a:t> Georgia Tech Fault &amp; Disturbance Analysis Conference</a:t>
            </a:r>
          </a:p>
        </p:txBody>
      </p:sp>
      <p:sp>
        <p:nvSpPr>
          <p:cNvPr id="9" name="TextBox 8"/>
          <p:cNvSpPr txBox="1"/>
          <p:nvPr userDrawn="1"/>
        </p:nvSpPr>
        <p:spPr>
          <a:xfrm>
            <a:off x="10172701" y="6533636"/>
            <a:ext cx="204059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809EC2">
                  <a:lumMod val="50000"/>
                </a:srgbClr>
              </a:solidFill>
              <a:effectLst/>
              <a:uLnTx/>
              <a:uFillTx/>
              <a:latin typeface="Trebuchet MS" panose="020B0603020202020204" pitchFamily="34" charset="0"/>
              <a:ea typeface="Microsoft Tai Le" panose="020B0502040204020203" pitchFamily="34" charset="0"/>
              <a:cs typeface="Microsoft Tai Le"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38213605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2D1451-8A4F-389D-D324-CADF8F396C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6415D3-682B-E785-6837-B776EBE2E9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08659-BE34-2D03-6818-A31214307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EC6E8-DBDF-4962-9466-F90CCA745BBA}" type="datetimeFigureOut">
              <a:rPr lang="en-US" smtClean="0"/>
              <a:t>4/23/2025</a:t>
            </a:fld>
            <a:endParaRPr lang="en-US"/>
          </a:p>
        </p:txBody>
      </p:sp>
      <p:sp>
        <p:nvSpPr>
          <p:cNvPr id="5" name="Footer Placeholder 4">
            <a:extLst>
              <a:ext uri="{FF2B5EF4-FFF2-40B4-BE49-F238E27FC236}">
                <a16:creationId xmlns:a16="http://schemas.microsoft.com/office/drawing/2014/main" id="{5328A9C0-D1C5-0695-74F5-FE7E5B9E99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65B592-3E10-15C1-F376-9746FA4A9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06BE3-7DE9-4A6C-9E71-E3C1602FC5D1}" type="slidenum">
              <a:rPr lang="en-US" smtClean="0"/>
              <a:t>‹#›</a:t>
            </a:fld>
            <a:endParaRPr lang="en-US"/>
          </a:p>
        </p:txBody>
      </p:sp>
    </p:spTree>
    <p:extLst>
      <p:ext uri="{BB962C8B-B14F-4D97-AF65-F5344CB8AC3E}">
        <p14:creationId xmlns:p14="http://schemas.microsoft.com/office/powerpoint/2010/main" val="28530733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eterbbryan.medium.com/wavelet-convolution-basic-principle-52fc3d71c4e6" TargetMode="External"/><Relationship Id="rId2" Type="http://schemas.openxmlformats.org/officeDocument/2006/relationships/hyperlink" Target="https://users.rowan.edu/~polikar/WTtutorial.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Visio_Drawing.vsdx"/><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Visio_Drawing.vsdx"/><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28823D6-5947-4C39-3BCF-20FDC1CDA33C}"/>
              </a:ext>
            </a:extLst>
          </p:cNvPr>
          <p:cNvSpPr>
            <a:spLocks noGrp="1"/>
          </p:cNvSpPr>
          <p:nvPr>
            <p:ph type="subTitle" idx="1"/>
          </p:nvPr>
        </p:nvSpPr>
        <p:spPr>
          <a:xfrm>
            <a:off x="842596" y="4287520"/>
            <a:ext cx="8875033" cy="860212"/>
          </a:xfrm>
        </p:spPr>
        <p:txBody>
          <a:bodyPr/>
          <a:lstStyle/>
          <a:p>
            <a:r>
              <a:rPr lang="sv-SE" dirty="0"/>
              <a:t>Dean Sorensen, Song Ji, Dan Benoit – National Grid USA</a:t>
            </a:r>
            <a:endParaRPr lang="en-US" dirty="0"/>
          </a:p>
        </p:txBody>
      </p:sp>
      <p:sp>
        <p:nvSpPr>
          <p:cNvPr id="3" name="Subtitle 1">
            <a:extLst>
              <a:ext uri="{FF2B5EF4-FFF2-40B4-BE49-F238E27FC236}">
                <a16:creationId xmlns:a16="http://schemas.microsoft.com/office/drawing/2014/main" id="{05506A7B-1F03-906C-255F-BF7428FF12E6}"/>
              </a:ext>
            </a:extLst>
          </p:cNvPr>
          <p:cNvSpPr txBox="1">
            <a:spLocks/>
          </p:cNvSpPr>
          <p:nvPr/>
        </p:nvSpPr>
        <p:spPr>
          <a:xfrm>
            <a:off x="842595" y="2807167"/>
            <a:ext cx="8875033" cy="1096899"/>
          </a:xfrm>
          <a:prstGeom prst="rect">
            <a:avLst/>
          </a:prstGeom>
        </p:spPr>
        <p:txBody>
          <a:bodyPr anchor="t"/>
          <a:lstStyle>
            <a:lvl1pPr marL="0" indent="0" algn="ctr" defTabSz="457200" rtl="0" eaLnBrk="1" latinLnBrk="0" hangingPunct="1">
              <a:spcBef>
                <a:spcPts val="1000"/>
              </a:spcBef>
              <a:spcAft>
                <a:spcPts val="0"/>
              </a:spcAft>
              <a:buClr>
                <a:schemeClr val="accent1"/>
              </a:buClr>
              <a:buSzPct val="80000"/>
              <a:buFont typeface="Wingdings 3" charset="2"/>
              <a:buNone/>
              <a:defRPr sz="1800" kern="1200">
                <a:solidFill>
                  <a:schemeClr val="tx1"/>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sz="3600" dirty="0"/>
              <a:t>Application of Discrete Wavelet Transform to the Analysis of a Submarine Cable Trip</a:t>
            </a:r>
          </a:p>
        </p:txBody>
      </p:sp>
    </p:spTree>
    <p:extLst>
      <p:ext uri="{BB962C8B-B14F-4D97-AF65-F5344CB8AC3E}">
        <p14:creationId xmlns:p14="http://schemas.microsoft.com/office/powerpoint/2010/main" val="312040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CB68F-3DD1-B223-8A41-4929FB855303}"/>
            </a:ext>
          </a:extLst>
        </p:cNvPr>
        <p:cNvGrpSpPr/>
        <p:nvPr/>
      </p:nvGrpSpPr>
      <p:grpSpPr>
        <a:xfrm>
          <a:off x="0" y="0"/>
          <a:ext cx="0" cy="0"/>
          <a:chOff x="0" y="0"/>
          <a:chExt cx="0" cy="0"/>
        </a:xfrm>
      </p:grpSpPr>
      <p:sp>
        <p:nvSpPr>
          <p:cNvPr id="7" name="Rectangle 2">
            <a:extLst>
              <a:ext uri="{FF2B5EF4-FFF2-40B4-BE49-F238E27FC236}">
                <a16:creationId xmlns:a16="http://schemas.microsoft.com/office/drawing/2014/main" id="{46623D93-A61F-4135-011E-6674AE8ECCC3}"/>
              </a:ext>
            </a:extLst>
          </p:cNvPr>
          <p:cNvSpPr txBox="1">
            <a:spLocks noChangeArrowheads="1"/>
          </p:cNvSpPr>
          <p:nvPr/>
        </p:nvSpPr>
        <p:spPr>
          <a:xfrm>
            <a:off x="681745" y="604351"/>
            <a:ext cx="10240255" cy="5191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a:t>Light Intro to Wavelets – CWT Convolution Integral</a:t>
            </a:r>
          </a:p>
        </p:txBody>
      </p:sp>
      <p:sp>
        <p:nvSpPr>
          <p:cNvPr id="3" name="Rectangle 16">
            <a:extLst>
              <a:ext uri="{FF2B5EF4-FFF2-40B4-BE49-F238E27FC236}">
                <a16:creationId xmlns:a16="http://schemas.microsoft.com/office/drawing/2014/main" id="{FBC30C70-D904-2C13-442C-920DF38BE8DF}"/>
              </a:ext>
            </a:extLst>
          </p:cNvPr>
          <p:cNvSpPr txBox="1">
            <a:spLocks noChangeArrowheads="1"/>
          </p:cNvSpPr>
          <p:nvPr/>
        </p:nvSpPr>
        <p:spPr bwMode="auto">
          <a:xfrm>
            <a:off x="681744" y="1293593"/>
            <a:ext cx="4774175" cy="496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a:lnSpc>
                <a:spcPct val="80000"/>
              </a:lnSpc>
              <a:defRPr/>
            </a:pPr>
            <a:r>
              <a:rPr lang="en-US" altLang="en-US" sz="1800" kern="0" dirty="0"/>
              <a:t>Graphically speaking, convolution involves sliding/translating a selected basis wavelet </a:t>
            </a:r>
            <a:r>
              <a:rPr lang="el-GR" altLang="en-US" sz="1800" i="1" kern="0" dirty="0"/>
              <a:t>Ψ</a:t>
            </a:r>
            <a:r>
              <a:rPr lang="en-US" altLang="en-US" sz="1800" i="1" kern="0" baseline="-25000" dirty="0" err="1"/>
              <a:t>a,b</a:t>
            </a:r>
            <a:r>
              <a:rPr lang="en-US" altLang="en-US" sz="1800" i="1" kern="0" dirty="0"/>
              <a:t>(t)</a:t>
            </a:r>
            <a:r>
              <a:rPr lang="en-US" altLang="en-US" sz="1800" kern="0" dirty="0"/>
              <a:t> across the signal of interest </a:t>
            </a:r>
            <a:r>
              <a:rPr lang="en-US" altLang="en-US" sz="1800" i="1" kern="0" dirty="0"/>
              <a:t>f(t) </a:t>
            </a:r>
            <a:r>
              <a:rPr lang="en-US" altLang="en-US" sz="1800" kern="0" dirty="0"/>
              <a:t>while pointwise multiplying and summing the results.</a:t>
            </a:r>
          </a:p>
          <a:p>
            <a:pPr>
              <a:lnSpc>
                <a:spcPct val="80000"/>
              </a:lnSpc>
              <a:defRPr/>
            </a:pPr>
            <a:endParaRPr lang="en-US" altLang="en-US" sz="1800" kern="0" dirty="0"/>
          </a:p>
          <a:p>
            <a:pPr>
              <a:lnSpc>
                <a:spcPct val="80000"/>
              </a:lnSpc>
              <a:defRPr/>
            </a:pPr>
            <a:endParaRPr lang="en-US" altLang="en-US" sz="1800" kern="0" dirty="0"/>
          </a:p>
          <a:p>
            <a:pPr>
              <a:lnSpc>
                <a:spcPct val="80000"/>
              </a:lnSpc>
              <a:defRPr/>
            </a:pPr>
            <a:endParaRPr lang="en-US" altLang="en-US" sz="1800" kern="0" dirty="0"/>
          </a:p>
          <a:p>
            <a:pPr>
              <a:lnSpc>
                <a:spcPct val="80000"/>
              </a:lnSpc>
              <a:defRPr/>
            </a:pPr>
            <a:r>
              <a:rPr lang="en-US" altLang="en-US" sz="1800" kern="0" dirty="0"/>
              <a:t>That’s effectively like viewing the latter through the lens of the former</a:t>
            </a:r>
            <a:r>
              <a:rPr lang="en-US" altLang="en-US" sz="1800" i="1" kern="0" dirty="0"/>
              <a:t>.</a:t>
            </a:r>
          </a:p>
          <a:p>
            <a:pPr>
              <a:lnSpc>
                <a:spcPct val="80000"/>
              </a:lnSpc>
              <a:defRPr/>
            </a:pPr>
            <a:endParaRPr lang="en-US" altLang="en-US" sz="1800" i="1" kern="0" dirty="0"/>
          </a:p>
          <a:p>
            <a:pPr>
              <a:lnSpc>
                <a:spcPct val="80000"/>
              </a:lnSpc>
              <a:defRPr/>
            </a:pPr>
            <a:r>
              <a:rPr lang="en-US" altLang="en-US" sz="1800" kern="0" dirty="0"/>
              <a:t>The results of the CWT are a set of wavelet coefficients </a:t>
            </a:r>
            <a:r>
              <a:rPr lang="en-US" altLang="en-US" sz="1800" kern="0" dirty="0" err="1"/>
              <a:t>Cx</a:t>
            </a:r>
            <a:r>
              <a:rPr lang="en-US" altLang="en-US" sz="1800" kern="0" dirty="0"/>
              <a:t>, which are a function of scale and position. </a:t>
            </a:r>
          </a:p>
          <a:p>
            <a:pPr>
              <a:lnSpc>
                <a:spcPct val="80000"/>
              </a:lnSpc>
              <a:defRPr/>
            </a:pPr>
            <a:endParaRPr lang="en-US" altLang="en-US" sz="1800" kern="0" dirty="0"/>
          </a:p>
          <a:p>
            <a:pPr>
              <a:lnSpc>
                <a:spcPct val="80000"/>
              </a:lnSpc>
              <a:defRPr/>
            </a:pPr>
            <a:r>
              <a:rPr lang="en-US" altLang="en-US" sz="1800" kern="0" dirty="0"/>
              <a:t>The objective is to learn about the frequency composition across time. </a:t>
            </a:r>
            <a:endParaRPr lang="en-US" altLang="en-US" sz="1800" b="0" kern="0" dirty="0"/>
          </a:p>
          <a:p>
            <a:pPr marL="0" indent="0">
              <a:lnSpc>
                <a:spcPct val="80000"/>
              </a:lnSpc>
              <a:buNone/>
              <a:defRPr/>
            </a:pPr>
            <a:endParaRPr lang="en-US" altLang="en-US" sz="1800" b="0" kern="0" dirty="0"/>
          </a:p>
          <a:p>
            <a:pPr>
              <a:lnSpc>
                <a:spcPct val="80000"/>
              </a:lnSpc>
              <a:defRPr/>
            </a:pPr>
            <a:endParaRPr lang="en-US" altLang="en-US" sz="1800" b="0" kern="0" dirty="0"/>
          </a:p>
        </p:txBody>
      </p:sp>
      <p:pic>
        <p:nvPicPr>
          <p:cNvPr id="21" name="Picture 20">
            <a:extLst>
              <a:ext uri="{FF2B5EF4-FFF2-40B4-BE49-F238E27FC236}">
                <a16:creationId xmlns:a16="http://schemas.microsoft.com/office/drawing/2014/main" id="{54312DD5-B6CF-27F3-B8B2-305F1B96FB73}"/>
              </a:ext>
            </a:extLst>
          </p:cNvPr>
          <p:cNvPicPr>
            <a:picLocks noChangeAspect="1"/>
          </p:cNvPicPr>
          <p:nvPr/>
        </p:nvPicPr>
        <p:blipFill>
          <a:blip r:embed="rId2"/>
          <a:stretch>
            <a:fillRect/>
          </a:stretch>
        </p:blipFill>
        <p:spPr>
          <a:xfrm>
            <a:off x="5931406" y="1544320"/>
            <a:ext cx="5578850" cy="4709329"/>
          </a:xfrm>
          <a:prstGeom prst="rect">
            <a:avLst/>
          </a:prstGeom>
        </p:spPr>
      </p:pic>
      <p:pic>
        <p:nvPicPr>
          <p:cNvPr id="22" name="Picture 21">
            <a:extLst>
              <a:ext uri="{FF2B5EF4-FFF2-40B4-BE49-F238E27FC236}">
                <a16:creationId xmlns:a16="http://schemas.microsoft.com/office/drawing/2014/main" id="{554192E1-D1BA-F165-5266-FF2ACC82DD37}"/>
              </a:ext>
            </a:extLst>
          </p:cNvPr>
          <p:cNvPicPr>
            <a:picLocks noChangeAspect="1"/>
          </p:cNvPicPr>
          <p:nvPr/>
        </p:nvPicPr>
        <p:blipFill>
          <a:blip r:embed="rId3"/>
          <a:stretch>
            <a:fillRect/>
          </a:stretch>
        </p:blipFill>
        <p:spPr>
          <a:xfrm>
            <a:off x="1018595" y="2583042"/>
            <a:ext cx="4100471" cy="845958"/>
          </a:xfrm>
          <a:prstGeom prst="rect">
            <a:avLst/>
          </a:prstGeom>
        </p:spPr>
      </p:pic>
    </p:spTree>
    <p:extLst>
      <p:ext uri="{BB962C8B-B14F-4D97-AF65-F5344CB8AC3E}">
        <p14:creationId xmlns:p14="http://schemas.microsoft.com/office/powerpoint/2010/main" val="4244972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3D7E9-6F80-0E54-A4DE-D3EE3378AA7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EDDDB11-17CF-E0F5-4721-4C8F0D2429E0}"/>
              </a:ext>
            </a:extLst>
          </p:cNvPr>
          <p:cNvPicPr>
            <a:picLocks noChangeAspect="1"/>
          </p:cNvPicPr>
          <p:nvPr/>
        </p:nvPicPr>
        <p:blipFill>
          <a:blip r:embed="rId2"/>
          <a:stretch>
            <a:fillRect/>
          </a:stretch>
        </p:blipFill>
        <p:spPr>
          <a:xfrm>
            <a:off x="6685280" y="1310498"/>
            <a:ext cx="4957445" cy="826241"/>
          </a:xfrm>
          <a:prstGeom prst="rect">
            <a:avLst/>
          </a:prstGeom>
        </p:spPr>
      </p:pic>
      <p:sp>
        <p:nvSpPr>
          <p:cNvPr id="7" name="Rectangle 2">
            <a:extLst>
              <a:ext uri="{FF2B5EF4-FFF2-40B4-BE49-F238E27FC236}">
                <a16:creationId xmlns:a16="http://schemas.microsoft.com/office/drawing/2014/main" id="{75FF8CE7-EE72-CF5A-F20D-572E34E37952}"/>
              </a:ext>
            </a:extLst>
          </p:cNvPr>
          <p:cNvSpPr txBox="1">
            <a:spLocks noChangeArrowheads="1"/>
          </p:cNvSpPr>
          <p:nvPr/>
        </p:nvSpPr>
        <p:spPr>
          <a:xfrm>
            <a:off x="681745" y="604351"/>
            <a:ext cx="10240255" cy="5191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a:t>Light Intro to Wavelets – Discrete Transform (DWT)</a:t>
            </a:r>
          </a:p>
        </p:txBody>
      </p:sp>
      <p:sp>
        <p:nvSpPr>
          <p:cNvPr id="3" name="Rectangle 16">
            <a:extLst>
              <a:ext uri="{FF2B5EF4-FFF2-40B4-BE49-F238E27FC236}">
                <a16:creationId xmlns:a16="http://schemas.microsoft.com/office/drawing/2014/main" id="{412EC6C7-AB41-328C-5082-21BA12242C7F}"/>
              </a:ext>
            </a:extLst>
          </p:cNvPr>
          <p:cNvSpPr txBox="1">
            <a:spLocks noChangeArrowheads="1"/>
          </p:cNvSpPr>
          <p:nvPr/>
        </p:nvSpPr>
        <p:spPr bwMode="auto">
          <a:xfrm>
            <a:off x="681745" y="1355099"/>
            <a:ext cx="5736184" cy="5094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a:lnSpc>
                <a:spcPct val="80000"/>
              </a:lnSpc>
              <a:defRPr/>
            </a:pPr>
            <a:r>
              <a:rPr lang="en-US" altLang="en-US" sz="1800" kern="0" dirty="0"/>
              <a:t>DWT is more computationally efficient for sampled data than CWT.</a:t>
            </a:r>
          </a:p>
          <a:p>
            <a:pPr>
              <a:lnSpc>
                <a:spcPct val="80000"/>
              </a:lnSpc>
              <a:defRPr/>
            </a:pPr>
            <a:endParaRPr lang="en-US" altLang="en-US" sz="1800" kern="0" dirty="0"/>
          </a:p>
          <a:p>
            <a:pPr>
              <a:lnSpc>
                <a:spcPct val="80000"/>
              </a:lnSpc>
              <a:defRPr/>
            </a:pPr>
            <a:r>
              <a:rPr lang="en-US" altLang="en-US" sz="1800" kern="0" dirty="0"/>
              <a:t>The signal function </a:t>
            </a:r>
            <a:r>
              <a:rPr lang="en-US" altLang="en-US" sz="1800" i="1" kern="0" dirty="0"/>
              <a:t>f(t)</a:t>
            </a:r>
            <a:r>
              <a:rPr lang="en-US" altLang="en-US" sz="1800" kern="0" dirty="0"/>
              <a:t> becomes </a:t>
            </a:r>
            <a:r>
              <a:rPr lang="en-US" altLang="en-US" sz="1800" i="1" kern="0" dirty="0"/>
              <a:t>f(k</a:t>
            </a:r>
            <a:r>
              <a:rPr lang="el-GR" altLang="en-US" sz="1800" i="1" kern="0" dirty="0"/>
              <a:t>Δ</a:t>
            </a:r>
            <a:r>
              <a:rPr lang="en-US" altLang="en-US" sz="1800" i="1" kern="0" dirty="0"/>
              <a:t>t)</a:t>
            </a:r>
            <a:r>
              <a:rPr lang="en-US" altLang="en-US" sz="1800" kern="0" dirty="0"/>
              <a:t> where the sample number </a:t>
            </a:r>
            <a:r>
              <a:rPr lang="en-US" altLang="en-US" sz="1800" i="1" kern="0" dirty="0"/>
              <a:t>k=1,2, … , N</a:t>
            </a:r>
            <a:r>
              <a:rPr lang="en-US" altLang="en-US" sz="1800" kern="0" dirty="0"/>
              <a:t> and </a:t>
            </a:r>
            <a:r>
              <a:rPr lang="en-US" altLang="en-US" sz="1800" i="1" kern="0" dirty="0" err="1"/>
              <a:t>Δt</a:t>
            </a:r>
            <a:r>
              <a:rPr lang="en-US" altLang="en-US" sz="1800" kern="0" dirty="0"/>
              <a:t> is the sampling interval.</a:t>
            </a:r>
          </a:p>
          <a:p>
            <a:pPr>
              <a:lnSpc>
                <a:spcPct val="80000"/>
              </a:lnSpc>
              <a:defRPr/>
            </a:pPr>
            <a:endParaRPr lang="en-US" altLang="en-US" sz="1800" kern="0" dirty="0"/>
          </a:p>
          <a:p>
            <a:pPr>
              <a:lnSpc>
                <a:spcPct val="80000"/>
              </a:lnSpc>
              <a:defRPr/>
            </a:pPr>
            <a:r>
              <a:rPr lang="en-US" altLang="en-US" sz="1800" kern="0" dirty="0"/>
              <a:t>Factors </a:t>
            </a:r>
            <a:r>
              <a:rPr lang="en-US" altLang="en-US" sz="1800" i="1" kern="0" dirty="0"/>
              <a:t>a</a:t>
            </a:r>
            <a:r>
              <a:rPr lang="en-US" altLang="en-US" sz="1800" kern="0" dirty="0"/>
              <a:t> and </a:t>
            </a:r>
            <a:r>
              <a:rPr lang="en-US" altLang="en-US" sz="1800" i="1" kern="0" dirty="0"/>
              <a:t>b</a:t>
            </a:r>
            <a:r>
              <a:rPr lang="en-US" altLang="en-US" sz="1800" kern="0" dirty="0"/>
              <a:t> are also discretized where </a:t>
            </a:r>
            <a:r>
              <a:rPr lang="en-US" altLang="en-US" sz="1800" i="1" kern="0" dirty="0"/>
              <a:t>a</a:t>
            </a:r>
            <a:r>
              <a:rPr lang="en-US" altLang="en-US" sz="1800" i="1" kern="0" baseline="-25000" dirty="0"/>
              <a:t>0</a:t>
            </a:r>
            <a:r>
              <a:rPr lang="en-US" altLang="en-US" sz="1800" kern="0" dirty="0"/>
              <a:t> and </a:t>
            </a:r>
            <a:r>
              <a:rPr lang="en-US" altLang="en-US" sz="1800" i="1" kern="0" dirty="0"/>
              <a:t>b</a:t>
            </a:r>
            <a:r>
              <a:rPr lang="en-US" altLang="en-US" sz="1800" i="1" kern="0" baseline="-25000" dirty="0"/>
              <a:t>0</a:t>
            </a:r>
            <a:r>
              <a:rPr lang="en-US" altLang="en-US" sz="1800" kern="0" dirty="0"/>
              <a:t> are fixed real positive values while </a:t>
            </a:r>
            <a:r>
              <a:rPr lang="en-US" altLang="en-US" sz="1800" i="1" kern="0" dirty="0"/>
              <a:t>m</a:t>
            </a:r>
            <a:r>
              <a:rPr lang="en-US" altLang="en-US" sz="1800" kern="0" dirty="0"/>
              <a:t> and </a:t>
            </a:r>
            <a:r>
              <a:rPr lang="en-US" altLang="en-US" sz="1800" i="1" kern="0" dirty="0"/>
              <a:t>n</a:t>
            </a:r>
            <a:r>
              <a:rPr lang="en-US" altLang="en-US" sz="1800" kern="0" dirty="0"/>
              <a:t> are positive integers.</a:t>
            </a:r>
          </a:p>
          <a:p>
            <a:pPr>
              <a:lnSpc>
                <a:spcPct val="80000"/>
              </a:lnSpc>
              <a:defRPr/>
            </a:pPr>
            <a:endParaRPr lang="en-US" altLang="en-US" sz="1800" kern="0" dirty="0"/>
          </a:p>
          <a:p>
            <a:pPr>
              <a:lnSpc>
                <a:spcPct val="80000"/>
              </a:lnSpc>
              <a:defRPr/>
            </a:pPr>
            <a:r>
              <a:rPr lang="en-US" altLang="en-US" sz="1800" b="0" kern="0" dirty="0"/>
              <a:t>DWT is implemented using a 2-channel filter generating output signals </a:t>
            </a:r>
            <a:r>
              <a:rPr lang="en-US" altLang="en-US" sz="1800" b="0" i="1" kern="0" dirty="0"/>
              <a:t>A</a:t>
            </a:r>
            <a:r>
              <a:rPr lang="en-US" altLang="en-US" sz="1800" b="0" kern="0" dirty="0"/>
              <a:t> and </a:t>
            </a:r>
            <a:r>
              <a:rPr lang="en-US" altLang="en-US" sz="1800" b="0" i="1" kern="0" dirty="0"/>
              <a:t>D</a:t>
            </a:r>
            <a:r>
              <a:rPr lang="en-US" altLang="en-US" sz="1800" b="0" kern="0" dirty="0"/>
              <a:t>.</a:t>
            </a:r>
          </a:p>
          <a:p>
            <a:pPr>
              <a:lnSpc>
                <a:spcPct val="80000"/>
              </a:lnSpc>
              <a:defRPr/>
            </a:pPr>
            <a:endParaRPr lang="en-US" altLang="en-US" sz="1800" b="0" kern="0" dirty="0"/>
          </a:p>
          <a:p>
            <a:pPr>
              <a:lnSpc>
                <a:spcPct val="80000"/>
              </a:lnSpc>
              <a:defRPr/>
            </a:pPr>
            <a:r>
              <a:rPr lang="en-US" altLang="en-US" sz="1800" kern="0" dirty="0"/>
              <a:t>Basing scales on a power of 2 (dyadic transform with </a:t>
            </a:r>
            <a:r>
              <a:rPr lang="en-US" altLang="en-US" sz="1800" i="1" kern="0" dirty="0"/>
              <a:t>a</a:t>
            </a:r>
            <a:r>
              <a:rPr lang="en-US" altLang="en-US" sz="1800" i="1" kern="0" baseline="-25000" dirty="0"/>
              <a:t>0</a:t>
            </a:r>
            <a:r>
              <a:rPr lang="en-US" altLang="en-US" sz="1800" i="1" kern="0" dirty="0"/>
              <a:t>=2</a:t>
            </a:r>
            <a:r>
              <a:rPr lang="en-US" altLang="en-US" sz="1800" kern="0" dirty="0"/>
              <a:t> and </a:t>
            </a:r>
            <a:r>
              <a:rPr lang="en-US" altLang="en-US" sz="1800" i="1" kern="0" dirty="0"/>
              <a:t>b</a:t>
            </a:r>
            <a:r>
              <a:rPr lang="en-US" altLang="en-US" sz="1800" i="1" kern="0" baseline="-25000" dirty="0"/>
              <a:t>0</a:t>
            </a:r>
            <a:r>
              <a:rPr lang="en-US" altLang="en-US" sz="1800" i="1" kern="0" dirty="0"/>
              <a:t>=1</a:t>
            </a:r>
            <a:r>
              <a:rPr lang="en-US" altLang="en-US" sz="1800" kern="0" dirty="0"/>
              <a:t>) separates </a:t>
            </a:r>
            <a:r>
              <a:rPr lang="en-US" altLang="en-US" sz="1800" i="1" kern="0" dirty="0"/>
              <a:t>S</a:t>
            </a:r>
            <a:r>
              <a:rPr lang="en-US" altLang="en-US" sz="1800" kern="0" dirty="0"/>
              <a:t> into logarithmic frequency bands as shown by the decomposition tree (far right).</a:t>
            </a:r>
            <a:endParaRPr lang="en-US" altLang="en-US" sz="1800" b="0" kern="0" dirty="0"/>
          </a:p>
        </p:txBody>
      </p:sp>
      <p:cxnSp>
        <p:nvCxnSpPr>
          <p:cNvPr id="12" name="Straight Arrow Connector 11">
            <a:extLst>
              <a:ext uri="{FF2B5EF4-FFF2-40B4-BE49-F238E27FC236}">
                <a16:creationId xmlns:a16="http://schemas.microsoft.com/office/drawing/2014/main" id="{78C92ACA-9D61-6B43-52A8-5618914CC332}"/>
              </a:ext>
            </a:extLst>
          </p:cNvPr>
          <p:cNvCxnSpPr>
            <a:cxnSpLocks/>
          </p:cNvCxnSpPr>
          <p:nvPr/>
        </p:nvCxnSpPr>
        <p:spPr bwMode="auto">
          <a:xfrm flipV="1">
            <a:off x="5801872" y="3830677"/>
            <a:ext cx="1452368" cy="607772"/>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F0E9D02F-85F8-1480-C6AD-5569C77E8DBC}"/>
              </a:ext>
            </a:extLst>
          </p:cNvPr>
          <p:cNvCxnSpPr/>
          <p:nvPr/>
        </p:nvCxnSpPr>
        <p:spPr bwMode="auto">
          <a:xfrm flipV="1">
            <a:off x="6307752" y="1822663"/>
            <a:ext cx="442852" cy="523236"/>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EDBBE3E5-94D5-03E6-0019-3D134A570265}"/>
              </a:ext>
            </a:extLst>
          </p:cNvPr>
          <p:cNvCxnSpPr>
            <a:endCxn id="8" idx="1"/>
          </p:cNvCxnSpPr>
          <p:nvPr/>
        </p:nvCxnSpPr>
        <p:spPr bwMode="auto">
          <a:xfrm flipV="1">
            <a:off x="6307752" y="2568596"/>
            <a:ext cx="1600200" cy="808795"/>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7">
            <a:extLst>
              <a:ext uri="{FF2B5EF4-FFF2-40B4-BE49-F238E27FC236}">
                <a16:creationId xmlns:a16="http://schemas.microsoft.com/office/drawing/2014/main" id="{00D5FD63-3CBC-49F1-2994-9F4C9D634C5C}"/>
              </a:ext>
            </a:extLst>
          </p:cNvPr>
          <p:cNvPicPr>
            <a:picLocks noChangeAspect="1"/>
          </p:cNvPicPr>
          <p:nvPr/>
        </p:nvPicPr>
        <p:blipFill>
          <a:blip r:embed="rId3"/>
          <a:stretch>
            <a:fillRect/>
          </a:stretch>
        </p:blipFill>
        <p:spPr>
          <a:xfrm>
            <a:off x="7907952" y="2345899"/>
            <a:ext cx="2632393" cy="445394"/>
          </a:xfrm>
          <a:prstGeom prst="rect">
            <a:avLst/>
          </a:prstGeom>
        </p:spPr>
      </p:pic>
      <p:cxnSp>
        <p:nvCxnSpPr>
          <p:cNvPr id="26" name="Straight Arrow Connector 25">
            <a:extLst>
              <a:ext uri="{FF2B5EF4-FFF2-40B4-BE49-F238E27FC236}">
                <a16:creationId xmlns:a16="http://schemas.microsoft.com/office/drawing/2014/main" id="{31B6C943-F0D0-617A-5DCF-E4355D01E856}"/>
              </a:ext>
            </a:extLst>
          </p:cNvPr>
          <p:cNvCxnSpPr>
            <a:cxnSpLocks/>
          </p:cNvCxnSpPr>
          <p:nvPr/>
        </p:nvCxnSpPr>
        <p:spPr bwMode="auto">
          <a:xfrm flipV="1">
            <a:off x="6167120" y="5636864"/>
            <a:ext cx="1101484" cy="100552"/>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 name="Picture 27">
            <a:extLst>
              <a:ext uri="{FF2B5EF4-FFF2-40B4-BE49-F238E27FC236}">
                <a16:creationId xmlns:a16="http://schemas.microsoft.com/office/drawing/2014/main" id="{AF96FDBD-AD6D-B53A-7969-4A40F3F6E8EB}"/>
              </a:ext>
            </a:extLst>
          </p:cNvPr>
          <p:cNvPicPr>
            <a:picLocks noChangeAspect="1"/>
          </p:cNvPicPr>
          <p:nvPr/>
        </p:nvPicPr>
        <p:blipFill>
          <a:blip r:embed="rId4"/>
          <a:stretch>
            <a:fillRect/>
          </a:stretch>
        </p:blipFill>
        <p:spPr>
          <a:xfrm>
            <a:off x="10068780" y="4743009"/>
            <a:ext cx="1666020" cy="1510639"/>
          </a:xfrm>
          <a:prstGeom prst="rect">
            <a:avLst/>
          </a:prstGeom>
        </p:spPr>
      </p:pic>
      <p:pic>
        <p:nvPicPr>
          <p:cNvPr id="40" name="Picture 39">
            <a:extLst>
              <a:ext uri="{FF2B5EF4-FFF2-40B4-BE49-F238E27FC236}">
                <a16:creationId xmlns:a16="http://schemas.microsoft.com/office/drawing/2014/main" id="{AADD1600-1288-9E4D-61D5-738F7ECF15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1701" y="3145855"/>
            <a:ext cx="1600200" cy="1066800"/>
          </a:xfrm>
          <a:prstGeom prst="rect">
            <a:avLst/>
          </a:prstGeom>
          <a:noFill/>
          <a:ln>
            <a:noFill/>
          </a:ln>
        </p:spPr>
      </p:pic>
      <p:pic>
        <p:nvPicPr>
          <p:cNvPr id="43" name="Picture 42">
            <a:extLst>
              <a:ext uri="{FF2B5EF4-FFF2-40B4-BE49-F238E27FC236}">
                <a16:creationId xmlns:a16="http://schemas.microsoft.com/office/drawing/2014/main" id="{0A9D0001-18CB-6E67-DD3A-B44920BD047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37022" y="4789914"/>
            <a:ext cx="2631440" cy="1330960"/>
          </a:xfrm>
          <a:prstGeom prst="rect">
            <a:avLst/>
          </a:prstGeom>
          <a:noFill/>
          <a:ln>
            <a:noFill/>
          </a:ln>
        </p:spPr>
      </p:pic>
    </p:spTree>
    <p:extLst>
      <p:ext uri="{BB962C8B-B14F-4D97-AF65-F5344CB8AC3E}">
        <p14:creationId xmlns:p14="http://schemas.microsoft.com/office/powerpoint/2010/main" val="41518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8A092C-82F4-C305-D847-2789EB7AA799}"/>
              </a:ext>
            </a:extLst>
          </p:cNvPr>
          <p:cNvPicPr>
            <a:picLocks noChangeAspect="1"/>
          </p:cNvPicPr>
          <p:nvPr/>
        </p:nvPicPr>
        <p:blipFill>
          <a:blip r:embed="rId2"/>
          <a:stretch>
            <a:fillRect/>
          </a:stretch>
        </p:blipFill>
        <p:spPr>
          <a:xfrm>
            <a:off x="544468" y="2488473"/>
            <a:ext cx="6155516" cy="3765176"/>
          </a:xfrm>
          <a:prstGeom prst="rect">
            <a:avLst/>
          </a:prstGeom>
        </p:spPr>
      </p:pic>
      <p:pic>
        <p:nvPicPr>
          <p:cNvPr id="5" name="Picture 4">
            <a:extLst>
              <a:ext uri="{FF2B5EF4-FFF2-40B4-BE49-F238E27FC236}">
                <a16:creationId xmlns:a16="http://schemas.microsoft.com/office/drawing/2014/main" id="{23EFE29D-7A72-F4FF-45B7-2572B9177AE8}"/>
              </a:ext>
            </a:extLst>
          </p:cNvPr>
          <p:cNvPicPr>
            <a:picLocks noChangeAspect="1"/>
          </p:cNvPicPr>
          <p:nvPr/>
        </p:nvPicPr>
        <p:blipFill>
          <a:blip r:embed="rId3"/>
          <a:stretch>
            <a:fillRect/>
          </a:stretch>
        </p:blipFill>
        <p:spPr>
          <a:xfrm>
            <a:off x="6883174" y="3540270"/>
            <a:ext cx="5308826" cy="2477452"/>
          </a:xfrm>
          <a:prstGeom prst="rect">
            <a:avLst/>
          </a:prstGeom>
        </p:spPr>
      </p:pic>
      <p:sp>
        <p:nvSpPr>
          <p:cNvPr id="6" name="Rectangle 2">
            <a:extLst>
              <a:ext uri="{FF2B5EF4-FFF2-40B4-BE49-F238E27FC236}">
                <a16:creationId xmlns:a16="http://schemas.microsoft.com/office/drawing/2014/main" id="{4B942476-4608-E191-79F1-7B121CE0AFFB}"/>
              </a:ext>
            </a:extLst>
          </p:cNvPr>
          <p:cNvSpPr txBox="1">
            <a:spLocks noChangeArrowheads="1"/>
          </p:cNvSpPr>
          <p:nvPr/>
        </p:nvSpPr>
        <p:spPr>
          <a:xfrm>
            <a:off x="681745" y="604351"/>
            <a:ext cx="10683817" cy="5191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a:t>DWT Decomp of DFR Record Using Popular EMT Software</a:t>
            </a:r>
          </a:p>
        </p:txBody>
      </p:sp>
      <p:sp>
        <p:nvSpPr>
          <p:cNvPr id="7" name="Rectangle 16">
            <a:extLst>
              <a:ext uri="{FF2B5EF4-FFF2-40B4-BE49-F238E27FC236}">
                <a16:creationId xmlns:a16="http://schemas.microsoft.com/office/drawing/2014/main" id="{166F5037-9393-4C1C-23B5-659E0465558A}"/>
              </a:ext>
            </a:extLst>
          </p:cNvPr>
          <p:cNvSpPr txBox="1">
            <a:spLocks noChangeArrowheads="1"/>
          </p:cNvSpPr>
          <p:nvPr/>
        </p:nvSpPr>
        <p:spPr bwMode="auto">
          <a:xfrm>
            <a:off x="681744" y="1579417"/>
            <a:ext cx="4638959" cy="519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a:lnSpc>
                <a:spcPct val="80000"/>
              </a:lnSpc>
              <a:defRPr/>
            </a:pPr>
            <a:r>
              <a:rPr lang="en-US" altLang="en-US" sz="1800" kern="0" dirty="0"/>
              <a:t>Read and process our COMTRADE data file into </a:t>
            </a:r>
            <a:r>
              <a:rPr lang="en-US" altLang="en-US" sz="1800" i="1" kern="0" dirty="0"/>
              <a:t>V</a:t>
            </a:r>
            <a:r>
              <a:rPr lang="en-US" altLang="en-US" sz="1800" i="1" kern="0" baseline="-25000" dirty="0"/>
              <a:t>ABC</a:t>
            </a:r>
            <a:r>
              <a:rPr lang="en-US" altLang="en-US" sz="1800" kern="0" dirty="0"/>
              <a:t> and </a:t>
            </a:r>
            <a:r>
              <a:rPr lang="en-US" altLang="en-US" sz="1800" i="1" kern="0" dirty="0"/>
              <a:t>I</a:t>
            </a:r>
            <a:r>
              <a:rPr lang="en-US" altLang="en-US" sz="1800" i="1" kern="0" baseline="-25000" dirty="0"/>
              <a:t>ABCN</a:t>
            </a:r>
            <a:r>
              <a:rPr lang="en-US" altLang="en-US" sz="1800" kern="0" dirty="0"/>
              <a:t> signals.</a:t>
            </a:r>
          </a:p>
        </p:txBody>
      </p:sp>
      <p:cxnSp>
        <p:nvCxnSpPr>
          <p:cNvPr id="8" name="Straight Arrow Connector 7">
            <a:extLst>
              <a:ext uri="{FF2B5EF4-FFF2-40B4-BE49-F238E27FC236}">
                <a16:creationId xmlns:a16="http://schemas.microsoft.com/office/drawing/2014/main" id="{31682C05-2793-1F1F-5AF3-3700F27A691A}"/>
              </a:ext>
            </a:extLst>
          </p:cNvPr>
          <p:cNvCxnSpPr/>
          <p:nvPr/>
        </p:nvCxnSpPr>
        <p:spPr bwMode="auto">
          <a:xfrm>
            <a:off x="3505200" y="2098528"/>
            <a:ext cx="0" cy="58579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a:extLst>
              <a:ext uri="{FF2B5EF4-FFF2-40B4-BE49-F238E27FC236}">
                <a16:creationId xmlns:a16="http://schemas.microsoft.com/office/drawing/2014/main" id="{2D0FE35C-DBB7-2DAC-F720-A0C5CC984636}"/>
              </a:ext>
            </a:extLst>
          </p:cNvPr>
          <p:cNvCxnSpPr/>
          <p:nvPr/>
        </p:nvCxnSpPr>
        <p:spPr bwMode="auto">
          <a:xfrm>
            <a:off x="7972532" y="2189018"/>
            <a:ext cx="0" cy="1239982"/>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a:extLst>
              <a:ext uri="{FF2B5EF4-FFF2-40B4-BE49-F238E27FC236}">
                <a16:creationId xmlns:a16="http://schemas.microsoft.com/office/drawing/2014/main" id="{31E417F0-0E36-31F5-95B4-1CB2955161BA}"/>
              </a:ext>
            </a:extLst>
          </p:cNvPr>
          <p:cNvSpPr txBox="1">
            <a:spLocks noChangeArrowheads="1"/>
          </p:cNvSpPr>
          <p:nvPr/>
        </p:nvSpPr>
        <p:spPr bwMode="auto">
          <a:xfrm>
            <a:off x="6582958" y="1579418"/>
            <a:ext cx="5160849"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a:lnSpc>
                <a:spcPct val="80000"/>
              </a:lnSpc>
              <a:defRPr/>
            </a:pPr>
            <a:r>
              <a:rPr lang="en-US" altLang="en-US" sz="1800" kern="0" dirty="0"/>
              <a:t>Decompose </a:t>
            </a:r>
            <a:r>
              <a:rPr lang="en-US" altLang="en-US" sz="1800" i="1" kern="0" dirty="0"/>
              <a:t>I</a:t>
            </a:r>
            <a:r>
              <a:rPr lang="en-US" altLang="en-US" sz="1800" i="1" kern="0" baseline="-25000" dirty="0"/>
              <a:t>A</a:t>
            </a:r>
            <a:r>
              <a:rPr lang="en-US" altLang="en-US" sz="1800" kern="0" dirty="0"/>
              <a:t> into 5 frequency bands using 4th order Daubechies (db4) basis wavelet.</a:t>
            </a:r>
          </a:p>
          <a:p>
            <a:pPr>
              <a:lnSpc>
                <a:spcPct val="80000"/>
              </a:lnSpc>
              <a:defRPr/>
            </a:pPr>
            <a:endParaRPr lang="en-US" altLang="en-US" sz="1800" kern="0" dirty="0"/>
          </a:p>
        </p:txBody>
      </p:sp>
      <p:pic>
        <p:nvPicPr>
          <p:cNvPr id="20" name="Picture 19">
            <a:extLst>
              <a:ext uri="{FF2B5EF4-FFF2-40B4-BE49-F238E27FC236}">
                <a16:creationId xmlns:a16="http://schemas.microsoft.com/office/drawing/2014/main" id="{E5C65C7A-8E14-79E5-94FE-680132B55BD8}"/>
              </a:ext>
            </a:extLst>
          </p:cNvPr>
          <p:cNvPicPr>
            <a:picLocks noChangeAspect="1"/>
          </p:cNvPicPr>
          <p:nvPr/>
        </p:nvPicPr>
        <p:blipFill>
          <a:blip r:embed="rId4"/>
          <a:stretch>
            <a:fillRect/>
          </a:stretch>
        </p:blipFill>
        <p:spPr>
          <a:xfrm>
            <a:off x="9163382" y="2358502"/>
            <a:ext cx="2508144" cy="1918455"/>
          </a:xfrm>
          <a:prstGeom prst="rect">
            <a:avLst/>
          </a:prstGeom>
        </p:spPr>
      </p:pic>
    </p:spTree>
    <p:extLst>
      <p:ext uri="{BB962C8B-B14F-4D97-AF65-F5344CB8AC3E}">
        <p14:creationId xmlns:p14="http://schemas.microsoft.com/office/powerpoint/2010/main" val="2110196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703AE-95C0-BA40-10C0-87883B3AE99E}"/>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656175A3-6235-24C2-D489-626865AA022C}"/>
              </a:ext>
            </a:extLst>
          </p:cNvPr>
          <p:cNvSpPr txBox="1">
            <a:spLocks noChangeArrowheads="1"/>
          </p:cNvSpPr>
          <p:nvPr/>
        </p:nvSpPr>
        <p:spPr>
          <a:xfrm>
            <a:off x="681745" y="604351"/>
            <a:ext cx="10240255" cy="5191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a:t>DWT Decomposition of </a:t>
            </a:r>
            <a:r>
              <a:rPr lang="en-US" altLang="en-US" sz="3200" i="1" dirty="0"/>
              <a:t>I</a:t>
            </a:r>
            <a:r>
              <a:rPr lang="en-US" altLang="en-US" sz="3200" i="1" baseline="-25000" dirty="0"/>
              <a:t>A</a:t>
            </a:r>
            <a:r>
              <a:rPr lang="en-US" altLang="en-US" sz="3200" dirty="0"/>
              <a:t> From DFR Record</a:t>
            </a:r>
          </a:p>
        </p:txBody>
      </p:sp>
      <p:sp>
        <p:nvSpPr>
          <p:cNvPr id="13" name="Rectangle 16">
            <a:extLst>
              <a:ext uri="{FF2B5EF4-FFF2-40B4-BE49-F238E27FC236}">
                <a16:creationId xmlns:a16="http://schemas.microsoft.com/office/drawing/2014/main" id="{8E89D0EC-1DE9-8068-24DD-419F5AE7F62B}"/>
              </a:ext>
            </a:extLst>
          </p:cNvPr>
          <p:cNvSpPr txBox="1">
            <a:spLocks noChangeArrowheads="1"/>
          </p:cNvSpPr>
          <p:nvPr/>
        </p:nvSpPr>
        <p:spPr bwMode="auto">
          <a:xfrm>
            <a:off x="4988561" y="1391139"/>
            <a:ext cx="6714534" cy="3739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a:lnSpc>
                <a:spcPct val="80000"/>
              </a:lnSpc>
              <a:defRPr/>
            </a:pPr>
            <a:r>
              <a:rPr lang="en-US" altLang="en-US" sz="1800" kern="0" dirty="0"/>
              <a:t>Being low pass filter outputs, think of approximation coefficients A</a:t>
            </a:r>
            <a:r>
              <a:rPr lang="en-US" altLang="en-US" sz="1800" i="1" kern="0" baseline="-25000" dirty="0"/>
              <a:t>1-5</a:t>
            </a:r>
            <a:r>
              <a:rPr lang="en-US" altLang="en-US" sz="1800" kern="0" dirty="0"/>
              <a:t> as the smooth parts of the decomposition signals.</a:t>
            </a:r>
          </a:p>
          <a:p>
            <a:pPr>
              <a:lnSpc>
                <a:spcPct val="80000"/>
              </a:lnSpc>
              <a:defRPr/>
            </a:pPr>
            <a:endParaRPr lang="en-US" altLang="en-US" sz="1800" kern="0" dirty="0"/>
          </a:p>
          <a:p>
            <a:pPr>
              <a:lnSpc>
                <a:spcPct val="80000"/>
              </a:lnSpc>
              <a:defRPr/>
            </a:pPr>
            <a:r>
              <a:rPr lang="en-US" altLang="en-US" sz="1800" kern="0" dirty="0"/>
              <a:t>Only </a:t>
            </a:r>
            <a:r>
              <a:rPr lang="en-US" altLang="en-US" sz="1800" i="1" kern="0" dirty="0"/>
              <a:t>A</a:t>
            </a:r>
            <a:r>
              <a:rPr lang="en-US" altLang="en-US" sz="1800" i="1" kern="0" baseline="-25000" dirty="0"/>
              <a:t>5</a:t>
            </a:r>
            <a:r>
              <a:rPr lang="en-US" altLang="en-US" sz="1800" kern="0" dirty="0"/>
              <a:t> is available from this particular EMT software’s DWT model for 5-level decomposition. </a:t>
            </a:r>
          </a:p>
          <a:p>
            <a:pPr>
              <a:lnSpc>
                <a:spcPct val="80000"/>
              </a:lnSpc>
              <a:defRPr/>
            </a:pPr>
            <a:endParaRPr lang="en-US" altLang="en-US" sz="1800" kern="0" dirty="0"/>
          </a:p>
          <a:p>
            <a:pPr>
              <a:lnSpc>
                <a:spcPct val="80000"/>
              </a:lnSpc>
              <a:defRPr/>
            </a:pPr>
            <a:r>
              <a:rPr lang="en-US" altLang="en-US" sz="1800" i="1" kern="0" dirty="0"/>
              <a:t>A</a:t>
            </a:r>
            <a:r>
              <a:rPr lang="en-US" altLang="en-US" sz="1800" i="1" kern="0" baseline="-25000" dirty="0"/>
              <a:t>5</a:t>
            </a:r>
            <a:r>
              <a:rPr lang="en-US" altLang="en-US" sz="1800" i="1" kern="0" dirty="0"/>
              <a:t> </a:t>
            </a:r>
            <a:r>
              <a:rPr lang="en-US" altLang="en-US" sz="1800" kern="0" dirty="0"/>
              <a:t>appears as a smoothed version of </a:t>
            </a:r>
            <a:r>
              <a:rPr lang="en-US" altLang="en-US" sz="1800" i="1" kern="0" dirty="0"/>
              <a:t>I</a:t>
            </a:r>
            <a:r>
              <a:rPr lang="en-US" altLang="en-US" sz="1800" i="1" kern="0" baseline="-25000" dirty="0"/>
              <a:t>A</a:t>
            </a:r>
            <a:r>
              <a:rPr lang="en-US" altLang="en-US" sz="1800" kern="0" dirty="0"/>
              <a:t> exactly as expected.</a:t>
            </a:r>
          </a:p>
          <a:p>
            <a:pPr>
              <a:lnSpc>
                <a:spcPct val="80000"/>
              </a:lnSpc>
              <a:defRPr/>
            </a:pPr>
            <a:endParaRPr lang="en-US" altLang="en-US" sz="1800" kern="0" dirty="0"/>
          </a:p>
          <a:p>
            <a:pPr>
              <a:lnSpc>
                <a:spcPct val="80000"/>
              </a:lnSpc>
              <a:defRPr/>
            </a:pPr>
            <a:r>
              <a:rPr lang="en-US" altLang="en-US" sz="1800" b="1" kern="0" dirty="0"/>
              <a:t>Observation</a:t>
            </a:r>
            <a:r>
              <a:rPr lang="en-US" altLang="en-US" sz="1800" kern="0" dirty="0"/>
              <a:t>:  </a:t>
            </a:r>
            <a:r>
              <a:rPr lang="en-US" altLang="en-US" sz="1800" i="1" kern="0" dirty="0"/>
              <a:t>A</a:t>
            </a:r>
            <a:r>
              <a:rPr lang="en-US" altLang="en-US" sz="1800" i="1" kern="0" baseline="-25000" dirty="0"/>
              <a:t>5</a:t>
            </a:r>
            <a:r>
              <a:rPr lang="en-US" altLang="en-US" sz="1800" i="1" kern="0" dirty="0"/>
              <a:t> </a:t>
            </a:r>
            <a:r>
              <a:rPr lang="en-US" altLang="en-US" sz="1800" kern="0" dirty="0"/>
              <a:t>indicates the 60Hz component of fault current more than doubles the load current.  This is consistent with 87L relay tripping given relay responds to fundamental frequency.  </a:t>
            </a:r>
            <a:endParaRPr lang="en-US" altLang="en-US" sz="1800" b="0" kern="0" dirty="0"/>
          </a:p>
        </p:txBody>
      </p:sp>
      <p:grpSp>
        <p:nvGrpSpPr>
          <p:cNvPr id="2" name="Group 1">
            <a:extLst>
              <a:ext uri="{FF2B5EF4-FFF2-40B4-BE49-F238E27FC236}">
                <a16:creationId xmlns:a16="http://schemas.microsoft.com/office/drawing/2014/main" id="{1D568448-5F3B-2AF8-6108-EAEBCB928AAC}"/>
              </a:ext>
            </a:extLst>
          </p:cNvPr>
          <p:cNvGrpSpPr/>
          <p:nvPr/>
        </p:nvGrpSpPr>
        <p:grpSpPr>
          <a:xfrm>
            <a:off x="471785" y="1391139"/>
            <a:ext cx="3595414" cy="3603197"/>
            <a:chOff x="471785" y="1391139"/>
            <a:chExt cx="3595414" cy="3603197"/>
          </a:xfrm>
        </p:grpSpPr>
        <p:pic>
          <p:nvPicPr>
            <p:cNvPr id="14" name="Picture 13">
              <a:extLst>
                <a:ext uri="{FF2B5EF4-FFF2-40B4-BE49-F238E27FC236}">
                  <a16:creationId xmlns:a16="http://schemas.microsoft.com/office/drawing/2014/main" id="{78E579CD-8EF2-A732-1CB9-AAA67FB859CE}"/>
                </a:ext>
              </a:extLst>
            </p:cNvPr>
            <p:cNvPicPr>
              <a:picLocks noChangeAspect="1"/>
            </p:cNvPicPr>
            <p:nvPr/>
          </p:nvPicPr>
          <p:blipFill>
            <a:blip r:embed="rId2"/>
            <a:stretch>
              <a:fillRect/>
            </a:stretch>
          </p:blipFill>
          <p:spPr>
            <a:xfrm>
              <a:off x="471785" y="1391139"/>
              <a:ext cx="3595414" cy="3603197"/>
            </a:xfrm>
            <a:prstGeom prst="rect">
              <a:avLst/>
            </a:prstGeom>
          </p:spPr>
        </p:pic>
        <p:sp>
          <p:nvSpPr>
            <p:cNvPr id="7" name="TextBox 6">
              <a:extLst>
                <a:ext uri="{FF2B5EF4-FFF2-40B4-BE49-F238E27FC236}">
                  <a16:creationId xmlns:a16="http://schemas.microsoft.com/office/drawing/2014/main" id="{867B618D-27D7-EEF3-CD4D-9C9922E5A1C9}"/>
                </a:ext>
              </a:extLst>
            </p:cNvPr>
            <p:cNvSpPr txBox="1"/>
            <p:nvPr/>
          </p:nvSpPr>
          <p:spPr>
            <a:xfrm>
              <a:off x="2973621" y="4097303"/>
              <a:ext cx="814317" cy="430887"/>
            </a:xfrm>
            <a:prstGeom prst="rect">
              <a:avLst/>
            </a:prstGeom>
            <a:solidFill>
              <a:schemeClr val="bg1"/>
            </a:solidFill>
          </p:spPr>
          <p:txBody>
            <a:bodyPr wrap="square" lIns="0" tIns="0" rIns="0" bIns="0" rtlCol="0">
              <a:spAutoFit/>
            </a:bodyPr>
            <a:lstStyle/>
            <a:p>
              <a:pPr algn="ct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0-90Hz </a:t>
              </a:r>
            </a:p>
            <a:p>
              <a:pPr algn="ct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 = </a:t>
              </a: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0</a:t>
              </a: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 1.5</a:t>
              </a:r>
              <a:endParaRPr lang="en-US" sz="1050" dirty="0">
                <a:solidFill>
                  <a:srgbClr val="FF0000"/>
                </a:solidFill>
              </a:endParaRPr>
            </a:p>
          </p:txBody>
        </p:sp>
        <p:sp>
          <p:nvSpPr>
            <p:cNvPr id="12" name="TextBox 11">
              <a:extLst>
                <a:ext uri="{FF2B5EF4-FFF2-40B4-BE49-F238E27FC236}">
                  <a16:creationId xmlns:a16="http://schemas.microsoft.com/office/drawing/2014/main" id="{57E475FD-C499-5544-67E6-FF3DC73EA15C}"/>
                </a:ext>
              </a:extLst>
            </p:cNvPr>
            <p:cNvSpPr txBox="1"/>
            <p:nvPr/>
          </p:nvSpPr>
          <p:spPr>
            <a:xfrm>
              <a:off x="1154982" y="2321429"/>
              <a:ext cx="814317" cy="215444"/>
            </a:xfrm>
            <a:prstGeom prst="rect">
              <a:avLst/>
            </a:prstGeom>
            <a:solidFill>
              <a:schemeClr val="bg1"/>
            </a:solidFill>
          </p:spPr>
          <p:txBody>
            <a:bodyPr wrap="square" lIns="0" tIns="0" rIns="0" bIns="0" rtlCol="0">
              <a:spAutoFit/>
            </a:bodyPr>
            <a:lstStyle/>
            <a:p>
              <a:pPr algn="ct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Original </a:t>
              </a:r>
              <a:r>
                <a:rPr lang="en-US" sz="1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I</a:t>
              </a:r>
              <a:r>
                <a:rPr lang="en-US" sz="1400" i="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a:t>
              </a:r>
              <a:endParaRPr lang="en-US" sz="1400" i="1" baseline="-25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8C0BE7D2-4A67-9308-BB42-8BAAEAB026FF}"/>
                </a:ext>
              </a:extLst>
            </p:cNvPr>
            <p:cNvSpPr txBox="1"/>
            <p:nvPr/>
          </p:nvSpPr>
          <p:spPr>
            <a:xfrm>
              <a:off x="1154981" y="4205024"/>
              <a:ext cx="814317" cy="215444"/>
            </a:xfrm>
            <a:prstGeom prst="rect">
              <a:avLst/>
            </a:prstGeom>
            <a:solidFill>
              <a:schemeClr val="bg1"/>
            </a:solidFill>
          </p:spPr>
          <p:txBody>
            <a:bodyPr wrap="square" lIns="0" tIns="0" rIns="0" bIns="0" rtlCol="0">
              <a:spAutoFit/>
            </a:bodyPr>
            <a:lstStyle/>
            <a:p>
              <a:pPr algn="ct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Approx </a:t>
              </a:r>
              <a:r>
                <a:rPr lang="en-US" sz="1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A</a:t>
              </a:r>
              <a:r>
                <a:rPr lang="en-US" sz="1400" i="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5</a:t>
              </a:r>
              <a:endParaRPr lang="en-US" sz="1400" i="1" baseline="-25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8" name="TextBox 17">
            <a:extLst>
              <a:ext uri="{FF2B5EF4-FFF2-40B4-BE49-F238E27FC236}">
                <a16:creationId xmlns:a16="http://schemas.microsoft.com/office/drawing/2014/main" id="{9A588672-75C5-DAEE-EA4B-8E92BBEAFF55}"/>
              </a:ext>
            </a:extLst>
          </p:cNvPr>
          <p:cNvSpPr txBox="1"/>
          <p:nvPr/>
        </p:nvSpPr>
        <p:spPr>
          <a:xfrm>
            <a:off x="471784" y="5990751"/>
            <a:ext cx="10023495" cy="338554"/>
          </a:xfrm>
          <a:prstGeom prst="rect">
            <a:avLst/>
          </a:prstGeom>
          <a:noFill/>
        </p:spPr>
        <p:txBody>
          <a:bodyPr wrap="square" rtlCol="0">
            <a:spAutoFit/>
          </a:bodyPr>
          <a:lstStyle/>
          <a:p>
            <a:r>
              <a:rPr lang="en-US" sz="1600" b="1" i="1" kern="0" dirty="0">
                <a:solidFill>
                  <a:schemeClr val="tx2"/>
                </a:solidFill>
              </a:rPr>
              <a:t>Note</a:t>
            </a:r>
            <a:r>
              <a:rPr lang="en-US" sz="1600" i="1" kern="0" dirty="0">
                <a:solidFill>
                  <a:schemeClr val="tx2"/>
                </a:solidFill>
              </a:rPr>
              <a:t>:  DWT introduces a time lag, so plotted I</a:t>
            </a:r>
            <a:r>
              <a:rPr lang="en-US" sz="1600" i="1" kern="0" baseline="-25000" dirty="0">
                <a:solidFill>
                  <a:schemeClr val="tx2"/>
                </a:solidFill>
              </a:rPr>
              <a:t>A</a:t>
            </a:r>
            <a:r>
              <a:rPr lang="en-US" sz="1600" i="1" kern="0" dirty="0">
                <a:solidFill>
                  <a:schemeClr val="tx2"/>
                </a:solidFill>
              </a:rPr>
              <a:t> is time shifted +39.6ms to align with DWT output signals.</a:t>
            </a:r>
          </a:p>
        </p:txBody>
      </p:sp>
    </p:spTree>
    <p:extLst>
      <p:ext uri="{BB962C8B-B14F-4D97-AF65-F5344CB8AC3E}">
        <p14:creationId xmlns:p14="http://schemas.microsoft.com/office/powerpoint/2010/main" val="124376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179A1-493A-0862-68F0-B0474E1C1073}"/>
            </a:ext>
          </a:extLst>
        </p:cNvPr>
        <p:cNvGrpSpPr/>
        <p:nvPr/>
      </p:nvGrpSpPr>
      <p:grpSpPr>
        <a:xfrm>
          <a:off x="0" y="0"/>
          <a:ext cx="0" cy="0"/>
          <a:chOff x="0" y="0"/>
          <a:chExt cx="0" cy="0"/>
        </a:xfrm>
      </p:grpSpPr>
      <p:sp>
        <p:nvSpPr>
          <p:cNvPr id="6" name="Rectangle 2">
            <a:extLst>
              <a:ext uri="{FF2B5EF4-FFF2-40B4-BE49-F238E27FC236}">
                <a16:creationId xmlns:a16="http://schemas.microsoft.com/office/drawing/2014/main" id="{B11DBEBD-EBE4-D85D-B0FA-CB4B5233939B}"/>
              </a:ext>
            </a:extLst>
          </p:cNvPr>
          <p:cNvSpPr txBox="1">
            <a:spLocks noChangeArrowheads="1"/>
          </p:cNvSpPr>
          <p:nvPr/>
        </p:nvSpPr>
        <p:spPr>
          <a:xfrm>
            <a:off x="681745" y="604351"/>
            <a:ext cx="10240255" cy="5191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a:t>DWT Decomposition of </a:t>
            </a:r>
            <a:r>
              <a:rPr lang="en-US" altLang="en-US" sz="3200" i="1" dirty="0"/>
              <a:t>I</a:t>
            </a:r>
            <a:r>
              <a:rPr lang="en-US" altLang="en-US" sz="3200" i="1" baseline="-25000" dirty="0"/>
              <a:t>A</a:t>
            </a:r>
            <a:r>
              <a:rPr lang="en-US" altLang="en-US" sz="3200" dirty="0"/>
              <a:t> From DFR Record</a:t>
            </a:r>
          </a:p>
        </p:txBody>
      </p:sp>
      <p:sp>
        <p:nvSpPr>
          <p:cNvPr id="13" name="Rectangle 16">
            <a:extLst>
              <a:ext uri="{FF2B5EF4-FFF2-40B4-BE49-F238E27FC236}">
                <a16:creationId xmlns:a16="http://schemas.microsoft.com/office/drawing/2014/main" id="{A855A0D6-1CA1-A0D1-F3B3-7DC87B1996E3}"/>
              </a:ext>
            </a:extLst>
          </p:cNvPr>
          <p:cNvSpPr txBox="1">
            <a:spLocks noChangeArrowheads="1"/>
          </p:cNvSpPr>
          <p:nvPr/>
        </p:nvSpPr>
        <p:spPr bwMode="auto">
          <a:xfrm>
            <a:off x="7714099" y="1402080"/>
            <a:ext cx="3988995" cy="509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a:lnSpc>
                <a:spcPct val="80000"/>
              </a:lnSpc>
              <a:defRPr/>
            </a:pPr>
            <a:r>
              <a:rPr lang="en-US" altLang="en-US" sz="1800" kern="0" dirty="0"/>
              <a:t>Being high pass filter outputs, think of detail coefficients </a:t>
            </a:r>
            <a:r>
              <a:rPr lang="en-US" altLang="en-US" sz="1800" i="1" kern="0" dirty="0"/>
              <a:t>D</a:t>
            </a:r>
            <a:r>
              <a:rPr lang="en-US" altLang="en-US" sz="1800" i="1" kern="0" baseline="-25000" dirty="0"/>
              <a:t>1-5</a:t>
            </a:r>
            <a:r>
              <a:rPr lang="en-US" altLang="en-US" sz="1800" kern="0" dirty="0"/>
              <a:t> as the fine-scale, or rough edges and noise parts of the signal. </a:t>
            </a:r>
          </a:p>
          <a:p>
            <a:pPr>
              <a:lnSpc>
                <a:spcPct val="80000"/>
              </a:lnSpc>
              <a:defRPr/>
            </a:pPr>
            <a:endParaRPr lang="en-US" altLang="en-US" sz="1800" b="0" kern="0" dirty="0"/>
          </a:p>
          <a:p>
            <a:pPr>
              <a:lnSpc>
                <a:spcPct val="80000"/>
              </a:lnSpc>
              <a:defRPr/>
            </a:pPr>
            <a:r>
              <a:rPr lang="en-US" altLang="en-US" sz="1800" b="0" i="1" kern="0" dirty="0"/>
              <a:t>D</a:t>
            </a:r>
            <a:r>
              <a:rPr lang="en-US" altLang="en-US" sz="1800" b="0" i="1" kern="0" baseline="-25000" dirty="0"/>
              <a:t>5</a:t>
            </a:r>
            <a:r>
              <a:rPr lang="en-US" altLang="en-US" sz="1800" b="0" kern="0" dirty="0"/>
              <a:t>: 10A load </a:t>
            </a:r>
            <a:r>
              <a:rPr lang="en-US" altLang="en-US" sz="1800" b="0" kern="0" dirty="0">
                <a:sym typeface="Wingdings" panose="05000000000000000000" pitchFamily="2" charset="2"/>
              </a:rPr>
              <a:t></a:t>
            </a:r>
            <a:r>
              <a:rPr lang="en-US" altLang="en-US" sz="1800" b="0" kern="0" dirty="0"/>
              <a:t> 125A fault amplitude.</a:t>
            </a:r>
          </a:p>
          <a:p>
            <a:pPr>
              <a:lnSpc>
                <a:spcPct val="80000"/>
              </a:lnSpc>
              <a:defRPr/>
            </a:pPr>
            <a:endParaRPr lang="en-US" altLang="en-US" sz="1800" kern="0" dirty="0"/>
          </a:p>
          <a:p>
            <a:pPr>
              <a:lnSpc>
                <a:spcPct val="80000"/>
              </a:lnSpc>
              <a:defRPr/>
            </a:pPr>
            <a:r>
              <a:rPr lang="en-US" altLang="en-US" sz="1800" b="0" i="1" kern="0" dirty="0"/>
              <a:t>D</a:t>
            </a:r>
            <a:r>
              <a:rPr lang="en-US" altLang="en-US" sz="1800" b="0" i="1" kern="0" baseline="-25000" dirty="0"/>
              <a:t>4</a:t>
            </a:r>
            <a:r>
              <a:rPr lang="en-US" altLang="en-US" sz="1800" b="0" kern="0" dirty="0"/>
              <a:t>: 10A load </a:t>
            </a:r>
            <a:r>
              <a:rPr lang="en-US" altLang="en-US" sz="1800" b="0" kern="0" dirty="0">
                <a:sym typeface="Wingdings" panose="05000000000000000000" pitchFamily="2" charset="2"/>
              </a:rPr>
              <a:t></a:t>
            </a:r>
            <a:r>
              <a:rPr lang="en-US" altLang="en-US" sz="1800" b="0" kern="0" dirty="0"/>
              <a:t> 100A fault.</a:t>
            </a:r>
          </a:p>
          <a:p>
            <a:pPr>
              <a:lnSpc>
                <a:spcPct val="80000"/>
              </a:lnSpc>
              <a:defRPr/>
            </a:pPr>
            <a:endParaRPr lang="en-US" altLang="en-US" sz="1800" b="0" kern="0" dirty="0"/>
          </a:p>
          <a:p>
            <a:pPr>
              <a:lnSpc>
                <a:spcPct val="80000"/>
              </a:lnSpc>
              <a:defRPr/>
            </a:pPr>
            <a:r>
              <a:rPr lang="en-US" altLang="en-US" sz="1800" b="0" i="1" kern="0" dirty="0"/>
              <a:t>D</a:t>
            </a:r>
            <a:r>
              <a:rPr lang="en-US" altLang="en-US" sz="1800" b="0" i="1" kern="0" baseline="-25000" dirty="0"/>
              <a:t>3</a:t>
            </a:r>
            <a:r>
              <a:rPr lang="en-US" altLang="en-US" sz="1800" b="0" kern="0" dirty="0"/>
              <a:t>: 3A load </a:t>
            </a:r>
            <a:r>
              <a:rPr lang="en-US" altLang="en-US" sz="1800" b="0" kern="0" dirty="0">
                <a:sym typeface="Wingdings" panose="05000000000000000000" pitchFamily="2" charset="2"/>
              </a:rPr>
              <a:t></a:t>
            </a:r>
            <a:r>
              <a:rPr lang="en-US" altLang="en-US" sz="1800" b="0" kern="0" dirty="0"/>
              <a:t> 50A fault.</a:t>
            </a:r>
          </a:p>
          <a:p>
            <a:pPr>
              <a:lnSpc>
                <a:spcPct val="80000"/>
              </a:lnSpc>
              <a:defRPr/>
            </a:pPr>
            <a:endParaRPr lang="en-US" altLang="en-US" sz="1800" b="0" kern="0" dirty="0"/>
          </a:p>
          <a:p>
            <a:pPr>
              <a:lnSpc>
                <a:spcPct val="80000"/>
              </a:lnSpc>
              <a:defRPr/>
            </a:pPr>
            <a:r>
              <a:rPr lang="en-US" altLang="en-US" sz="1800" b="0" i="1" kern="0" dirty="0"/>
              <a:t>D</a:t>
            </a:r>
            <a:r>
              <a:rPr lang="en-US" altLang="en-US" sz="1800" b="0" i="1" kern="0" baseline="-25000" dirty="0"/>
              <a:t>2</a:t>
            </a:r>
            <a:r>
              <a:rPr lang="en-US" altLang="en-US" sz="1800" b="0" kern="0" dirty="0"/>
              <a:t>: 1A load </a:t>
            </a:r>
            <a:r>
              <a:rPr lang="en-US" altLang="en-US" sz="1800" b="0" kern="0" dirty="0">
                <a:sym typeface="Wingdings" panose="05000000000000000000" pitchFamily="2" charset="2"/>
              </a:rPr>
              <a:t></a:t>
            </a:r>
            <a:r>
              <a:rPr lang="en-US" altLang="en-US" sz="1800" b="0" kern="0" dirty="0"/>
              <a:t> 4A fault.</a:t>
            </a:r>
          </a:p>
          <a:p>
            <a:pPr>
              <a:lnSpc>
                <a:spcPct val="80000"/>
              </a:lnSpc>
              <a:defRPr/>
            </a:pPr>
            <a:endParaRPr lang="en-US" altLang="en-US" sz="1800" b="0" kern="0" dirty="0"/>
          </a:p>
          <a:p>
            <a:pPr>
              <a:lnSpc>
                <a:spcPct val="80000"/>
              </a:lnSpc>
              <a:defRPr/>
            </a:pPr>
            <a:r>
              <a:rPr lang="en-US" altLang="en-US" sz="1800" b="0" i="1" kern="0" dirty="0"/>
              <a:t>D</a:t>
            </a:r>
            <a:r>
              <a:rPr lang="en-US" altLang="en-US" sz="1800" b="0" i="1" kern="0" baseline="-25000" dirty="0"/>
              <a:t>1</a:t>
            </a:r>
            <a:r>
              <a:rPr lang="en-US" altLang="en-US" sz="1800" b="0" kern="0" dirty="0"/>
              <a:t>: 0.75A load </a:t>
            </a:r>
            <a:r>
              <a:rPr lang="en-US" altLang="en-US" sz="1800" b="0" kern="0" dirty="0">
                <a:sym typeface="Wingdings" panose="05000000000000000000" pitchFamily="2" charset="2"/>
              </a:rPr>
              <a:t>with no variation during fault</a:t>
            </a:r>
            <a:r>
              <a:rPr lang="en-US" altLang="en-US" sz="1800" b="0" kern="0" dirty="0"/>
              <a:t>.</a:t>
            </a:r>
          </a:p>
          <a:p>
            <a:pPr>
              <a:lnSpc>
                <a:spcPct val="80000"/>
              </a:lnSpc>
              <a:defRPr/>
            </a:pPr>
            <a:endParaRPr lang="en-US" altLang="en-US" sz="1800" b="0" kern="0" dirty="0"/>
          </a:p>
          <a:p>
            <a:pPr>
              <a:lnSpc>
                <a:spcPct val="80000"/>
              </a:lnSpc>
              <a:defRPr/>
            </a:pPr>
            <a:endParaRPr lang="en-US" altLang="en-US" sz="1800" b="0" kern="0" dirty="0"/>
          </a:p>
          <a:p>
            <a:pPr>
              <a:lnSpc>
                <a:spcPct val="80000"/>
              </a:lnSpc>
              <a:defRPr/>
            </a:pPr>
            <a:endParaRPr lang="en-US" altLang="en-US" sz="1800" b="0" kern="0" dirty="0"/>
          </a:p>
          <a:p>
            <a:pPr>
              <a:lnSpc>
                <a:spcPct val="80000"/>
              </a:lnSpc>
              <a:defRPr/>
            </a:pPr>
            <a:endParaRPr lang="en-US" altLang="en-US" sz="1800" b="0" kern="0" dirty="0"/>
          </a:p>
          <a:p>
            <a:pPr>
              <a:lnSpc>
                <a:spcPct val="80000"/>
              </a:lnSpc>
              <a:defRPr/>
            </a:pPr>
            <a:endParaRPr lang="en-US" altLang="en-US" sz="1800" kern="0" dirty="0"/>
          </a:p>
          <a:p>
            <a:pPr>
              <a:lnSpc>
                <a:spcPct val="80000"/>
              </a:lnSpc>
              <a:defRPr/>
            </a:pPr>
            <a:endParaRPr lang="en-US" altLang="en-US" sz="1800" b="0" kern="0" dirty="0"/>
          </a:p>
          <a:p>
            <a:pPr>
              <a:lnSpc>
                <a:spcPct val="80000"/>
              </a:lnSpc>
              <a:defRPr/>
            </a:pPr>
            <a:endParaRPr lang="en-US" altLang="en-US" sz="1800" b="0" kern="0" dirty="0"/>
          </a:p>
        </p:txBody>
      </p:sp>
      <p:grpSp>
        <p:nvGrpSpPr>
          <p:cNvPr id="17" name="Group 16">
            <a:extLst>
              <a:ext uri="{FF2B5EF4-FFF2-40B4-BE49-F238E27FC236}">
                <a16:creationId xmlns:a16="http://schemas.microsoft.com/office/drawing/2014/main" id="{F6BE4805-EFC5-3F6A-8922-23BA3D12F1AE}"/>
              </a:ext>
            </a:extLst>
          </p:cNvPr>
          <p:cNvGrpSpPr/>
          <p:nvPr/>
        </p:nvGrpSpPr>
        <p:grpSpPr>
          <a:xfrm>
            <a:off x="488906" y="1123464"/>
            <a:ext cx="7156586" cy="5376672"/>
            <a:chOff x="488906" y="1123464"/>
            <a:chExt cx="7156586" cy="5376672"/>
          </a:xfrm>
        </p:grpSpPr>
        <p:pic>
          <p:nvPicPr>
            <p:cNvPr id="3" name="Picture 2">
              <a:extLst>
                <a:ext uri="{FF2B5EF4-FFF2-40B4-BE49-F238E27FC236}">
                  <a16:creationId xmlns:a16="http://schemas.microsoft.com/office/drawing/2014/main" id="{4C779391-B98C-B4BD-6B2F-E4E8ADD60A01}"/>
                </a:ext>
              </a:extLst>
            </p:cNvPr>
            <p:cNvPicPr>
              <a:picLocks noChangeAspect="1"/>
            </p:cNvPicPr>
            <p:nvPr/>
          </p:nvPicPr>
          <p:blipFill>
            <a:blip r:embed="rId2"/>
            <a:stretch>
              <a:fillRect/>
            </a:stretch>
          </p:blipFill>
          <p:spPr>
            <a:xfrm>
              <a:off x="488906" y="1123464"/>
              <a:ext cx="7156586" cy="5376672"/>
            </a:xfrm>
            <a:prstGeom prst="rect">
              <a:avLst/>
            </a:prstGeom>
          </p:spPr>
        </p:pic>
        <p:sp>
          <p:nvSpPr>
            <p:cNvPr id="7" name="TextBox 6">
              <a:extLst>
                <a:ext uri="{FF2B5EF4-FFF2-40B4-BE49-F238E27FC236}">
                  <a16:creationId xmlns:a16="http://schemas.microsoft.com/office/drawing/2014/main" id="{42A31A75-62A3-9ECF-5A89-C5A511B851A0}"/>
                </a:ext>
              </a:extLst>
            </p:cNvPr>
            <p:cNvSpPr txBox="1"/>
            <p:nvPr/>
          </p:nvSpPr>
          <p:spPr>
            <a:xfrm>
              <a:off x="1408982" y="3121223"/>
              <a:ext cx="814316" cy="430887"/>
            </a:xfrm>
            <a:prstGeom prst="rect">
              <a:avLst/>
            </a:prstGeom>
            <a:solidFill>
              <a:schemeClr val="bg1"/>
            </a:solidFill>
          </p:spPr>
          <p:txBody>
            <a:bodyPr wrap="square" lIns="0" tIns="0" rIns="0" bIns="0" rtlCol="0">
              <a:spAutoFit/>
            </a:bodyPr>
            <a:lstStyle/>
            <a:p>
              <a:pPr algn="ct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90-180Hz </a:t>
              </a:r>
            </a:p>
            <a:p>
              <a:pPr algn="ct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 = 1.5 - 3</a:t>
              </a:r>
              <a:endParaRPr lang="en-US" sz="1050" dirty="0">
                <a:solidFill>
                  <a:srgbClr val="FF0000"/>
                </a:solidFill>
              </a:endParaRPr>
            </a:p>
          </p:txBody>
        </p:sp>
        <p:sp>
          <p:nvSpPr>
            <p:cNvPr id="8" name="TextBox 7">
              <a:extLst>
                <a:ext uri="{FF2B5EF4-FFF2-40B4-BE49-F238E27FC236}">
                  <a16:creationId xmlns:a16="http://schemas.microsoft.com/office/drawing/2014/main" id="{8DB8B245-838F-3223-89C8-4ABE83C661F6}"/>
                </a:ext>
              </a:extLst>
            </p:cNvPr>
            <p:cNvSpPr txBox="1"/>
            <p:nvPr/>
          </p:nvSpPr>
          <p:spPr>
            <a:xfrm>
              <a:off x="1408982" y="5549870"/>
              <a:ext cx="814316" cy="430887"/>
            </a:xfrm>
            <a:prstGeom prst="rect">
              <a:avLst/>
            </a:prstGeom>
            <a:solidFill>
              <a:schemeClr val="bg1"/>
            </a:solidFill>
          </p:spPr>
          <p:txBody>
            <a:bodyPr wrap="square" lIns="0" tIns="0" rIns="0" bIns="0" rtlCol="0">
              <a:spAutoFit/>
            </a:bodyPr>
            <a:lstStyle/>
            <a:p>
              <a:pPr algn="ct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180-360Hz </a:t>
              </a:r>
            </a:p>
            <a:p>
              <a:pPr algn="ct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 = 3 - 6</a:t>
              </a:r>
              <a:endParaRPr lang="en-US" sz="1050" dirty="0">
                <a:solidFill>
                  <a:srgbClr val="FF0000"/>
                </a:solidFill>
              </a:endParaRPr>
            </a:p>
          </p:txBody>
        </p:sp>
        <p:sp>
          <p:nvSpPr>
            <p:cNvPr id="9" name="TextBox 8">
              <a:extLst>
                <a:ext uri="{FF2B5EF4-FFF2-40B4-BE49-F238E27FC236}">
                  <a16:creationId xmlns:a16="http://schemas.microsoft.com/office/drawing/2014/main" id="{FEA3E99A-7316-EE7F-A8A8-3B6A14A46725}"/>
                </a:ext>
              </a:extLst>
            </p:cNvPr>
            <p:cNvSpPr txBox="1"/>
            <p:nvPr/>
          </p:nvSpPr>
          <p:spPr>
            <a:xfrm>
              <a:off x="4966708" y="2015982"/>
              <a:ext cx="814316" cy="430887"/>
            </a:xfrm>
            <a:prstGeom prst="rect">
              <a:avLst/>
            </a:prstGeom>
            <a:solidFill>
              <a:schemeClr val="bg1"/>
            </a:solidFill>
          </p:spPr>
          <p:txBody>
            <a:bodyPr wrap="square" lIns="0" tIns="0" rIns="0" bIns="0" rtlCol="0">
              <a:spAutoFit/>
            </a:bodyPr>
            <a:lstStyle/>
            <a:p>
              <a:pPr algn="ct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360-720Hz </a:t>
              </a:r>
            </a:p>
            <a:p>
              <a:pPr algn="ct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 = 6-12</a:t>
              </a:r>
              <a:endParaRPr lang="en-US" sz="1050" dirty="0">
                <a:solidFill>
                  <a:srgbClr val="FF0000"/>
                </a:solidFill>
              </a:endParaRPr>
            </a:p>
          </p:txBody>
        </p:sp>
        <p:sp>
          <p:nvSpPr>
            <p:cNvPr id="10" name="TextBox 9">
              <a:extLst>
                <a:ext uri="{FF2B5EF4-FFF2-40B4-BE49-F238E27FC236}">
                  <a16:creationId xmlns:a16="http://schemas.microsoft.com/office/drawing/2014/main" id="{A73FE07A-6142-56EE-222E-2CABC81B9C0C}"/>
                </a:ext>
              </a:extLst>
            </p:cNvPr>
            <p:cNvSpPr txBox="1"/>
            <p:nvPr/>
          </p:nvSpPr>
          <p:spPr>
            <a:xfrm>
              <a:off x="4966708" y="3888727"/>
              <a:ext cx="923499" cy="430887"/>
            </a:xfrm>
            <a:prstGeom prst="rect">
              <a:avLst/>
            </a:prstGeom>
            <a:solidFill>
              <a:schemeClr val="bg1"/>
            </a:solidFill>
          </p:spPr>
          <p:txBody>
            <a:bodyPr wrap="square" lIns="0" tIns="0" rIns="0" bIns="0" rtlCol="0">
              <a:spAutoFit/>
            </a:bodyPr>
            <a:lstStyle/>
            <a:p>
              <a:pPr algn="ct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720-1440Hz </a:t>
              </a:r>
            </a:p>
            <a:p>
              <a:pPr algn="ct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 = 12-24</a:t>
              </a:r>
              <a:endParaRPr lang="en-US" sz="1050" dirty="0">
                <a:solidFill>
                  <a:srgbClr val="FF0000"/>
                </a:solidFill>
              </a:endParaRPr>
            </a:p>
          </p:txBody>
        </p:sp>
        <p:sp>
          <p:nvSpPr>
            <p:cNvPr id="11" name="TextBox 10">
              <a:extLst>
                <a:ext uri="{FF2B5EF4-FFF2-40B4-BE49-F238E27FC236}">
                  <a16:creationId xmlns:a16="http://schemas.microsoft.com/office/drawing/2014/main" id="{6A109024-C3C4-E5D3-9756-18E45E1E492E}"/>
                </a:ext>
              </a:extLst>
            </p:cNvPr>
            <p:cNvSpPr txBox="1"/>
            <p:nvPr/>
          </p:nvSpPr>
          <p:spPr>
            <a:xfrm>
              <a:off x="4966708" y="4825099"/>
              <a:ext cx="997212" cy="430887"/>
            </a:xfrm>
            <a:prstGeom prst="rect">
              <a:avLst/>
            </a:prstGeom>
            <a:solidFill>
              <a:schemeClr val="bg1"/>
            </a:solidFill>
          </p:spPr>
          <p:txBody>
            <a:bodyPr wrap="square" lIns="0" tIns="0" rIns="0" bIns="0" rtlCol="0">
              <a:spAutoFit/>
            </a:bodyPr>
            <a:lstStyle/>
            <a:p>
              <a:pPr algn="ct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1440-2880Hz </a:t>
              </a:r>
            </a:p>
            <a:p>
              <a:pPr algn="ctr"/>
              <a:r>
                <a:rPr lang="en-US"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 = 24-48</a:t>
              </a:r>
              <a:endParaRPr lang="en-US" sz="1050" dirty="0">
                <a:solidFill>
                  <a:srgbClr val="FF0000"/>
                </a:solidFill>
              </a:endParaRPr>
            </a:p>
          </p:txBody>
        </p:sp>
        <p:sp>
          <p:nvSpPr>
            <p:cNvPr id="12" name="TextBox 11">
              <a:extLst>
                <a:ext uri="{FF2B5EF4-FFF2-40B4-BE49-F238E27FC236}">
                  <a16:creationId xmlns:a16="http://schemas.microsoft.com/office/drawing/2014/main" id="{539C793C-0C75-5440-4ADA-290F37D600C7}"/>
                </a:ext>
              </a:extLst>
            </p:cNvPr>
            <p:cNvSpPr txBox="1"/>
            <p:nvPr/>
          </p:nvSpPr>
          <p:spPr>
            <a:xfrm>
              <a:off x="1408982" y="2108315"/>
              <a:ext cx="814317" cy="215444"/>
            </a:xfrm>
            <a:prstGeom prst="rect">
              <a:avLst/>
            </a:prstGeom>
            <a:solidFill>
              <a:schemeClr val="bg1"/>
            </a:solidFill>
          </p:spPr>
          <p:txBody>
            <a:bodyPr wrap="square" lIns="0" tIns="0" rIns="0" bIns="0" rtlCol="0">
              <a:spAutoFit/>
            </a:bodyPr>
            <a:lstStyle/>
            <a:p>
              <a:pPr algn="ct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Original </a:t>
              </a:r>
              <a:r>
                <a:rPr lang="en-US" sz="1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I</a:t>
              </a:r>
              <a:r>
                <a:rPr lang="en-US" sz="1400" i="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a:t>
              </a:r>
              <a:endParaRPr lang="en-US" sz="1400" i="1" baseline="-25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84253661-6CF9-BAE3-E0D6-F93333DC0582}"/>
                </a:ext>
              </a:extLst>
            </p:cNvPr>
            <p:cNvSpPr txBox="1"/>
            <p:nvPr/>
          </p:nvSpPr>
          <p:spPr>
            <a:xfrm>
              <a:off x="1408981" y="3996448"/>
              <a:ext cx="814317" cy="215444"/>
            </a:xfrm>
            <a:prstGeom prst="rect">
              <a:avLst/>
            </a:prstGeom>
            <a:solidFill>
              <a:schemeClr val="bg1"/>
            </a:solidFill>
          </p:spPr>
          <p:txBody>
            <a:bodyPr wrap="square" lIns="0" tIns="0" rIns="0" bIns="0" rtlCol="0">
              <a:spAutoFit/>
            </a:bodyPr>
            <a:lstStyle/>
            <a:p>
              <a:pPr algn="ct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Detail </a:t>
              </a:r>
              <a:r>
                <a:rPr lang="en-US" sz="1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D</a:t>
              </a:r>
              <a:r>
                <a:rPr lang="en-US" sz="1400" i="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5</a:t>
              </a:r>
              <a:endParaRPr lang="en-US" sz="1400" i="1" baseline="-25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EFF1DCF-1613-7DE3-A6FD-6E3EF679A4FF}"/>
                </a:ext>
              </a:extLst>
            </p:cNvPr>
            <p:cNvSpPr txBox="1"/>
            <p:nvPr/>
          </p:nvSpPr>
          <p:spPr>
            <a:xfrm>
              <a:off x="1408980" y="5009355"/>
              <a:ext cx="814317" cy="215444"/>
            </a:xfrm>
            <a:prstGeom prst="rect">
              <a:avLst/>
            </a:prstGeom>
            <a:solidFill>
              <a:schemeClr val="bg1"/>
            </a:solidFill>
          </p:spPr>
          <p:txBody>
            <a:bodyPr wrap="square" lIns="0" tIns="0" rIns="0" bIns="0" rtlCol="0">
              <a:spAutoFit/>
            </a:bodyPr>
            <a:lstStyle/>
            <a:p>
              <a:pPr algn="ct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Detail </a:t>
              </a:r>
              <a:r>
                <a:rPr lang="en-US" sz="1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D</a:t>
              </a:r>
              <a:r>
                <a:rPr lang="en-US" sz="1400" i="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4</a:t>
              </a:r>
              <a:endParaRPr lang="en-US" sz="1400" i="1" baseline="-25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FEC91C0F-246D-FD39-1401-6A66CBC003D7}"/>
                </a:ext>
              </a:extLst>
            </p:cNvPr>
            <p:cNvSpPr txBox="1"/>
            <p:nvPr/>
          </p:nvSpPr>
          <p:spPr>
            <a:xfrm>
              <a:off x="4966707" y="1521227"/>
              <a:ext cx="814317" cy="215444"/>
            </a:xfrm>
            <a:prstGeom prst="rect">
              <a:avLst/>
            </a:prstGeom>
            <a:solidFill>
              <a:schemeClr val="bg1"/>
            </a:solidFill>
          </p:spPr>
          <p:txBody>
            <a:bodyPr wrap="square" lIns="0" tIns="0" rIns="0" bIns="0" rtlCol="0">
              <a:spAutoFit/>
            </a:bodyPr>
            <a:lstStyle/>
            <a:p>
              <a:pPr algn="ct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Detail </a:t>
              </a:r>
              <a:r>
                <a:rPr lang="en-US" sz="1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D</a:t>
              </a:r>
              <a:r>
                <a:rPr lang="en-US" sz="1400" i="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3</a:t>
              </a:r>
              <a:endParaRPr lang="en-US" sz="1400" i="1" baseline="-25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719DA79-F4CE-E95F-C5A6-F5BAA4750355}"/>
                </a:ext>
              </a:extLst>
            </p:cNvPr>
            <p:cNvSpPr txBox="1"/>
            <p:nvPr/>
          </p:nvSpPr>
          <p:spPr>
            <a:xfrm>
              <a:off x="4966706" y="3167798"/>
              <a:ext cx="814317" cy="215444"/>
            </a:xfrm>
            <a:prstGeom prst="rect">
              <a:avLst/>
            </a:prstGeom>
            <a:solidFill>
              <a:schemeClr val="bg1"/>
            </a:solidFill>
          </p:spPr>
          <p:txBody>
            <a:bodyPr wrap="square" lIns="0" tIns="0" rIns="0" bIns="0" rtlCol="0">
              <a:spAutoFit/>
            </a:bodyPr>
            <a:lstStyle/>
            <a:p>
              <a:pPr algn="ct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Detail </a:t>
              </a:r>
              <a:r>
                <a:rPr lang="en-US" sz="1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D</a:t>
              </a:r>
              <a:r>
                <a:rPr lang="en-US" sz="1400" i="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2</a:t>
              </a:r>
              <a:endParaRPr lang="en-US" sz="1400" i="1" baseline="-25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92627918-FF28-AA9E-62D1-902DEA659427}"/>
                </a:ext>
              </a:extLst>
            </p:cNvPr>
            <p:cNvSpPr txBox="1"/>
            <p:nvPr/>
          </p:nvSpPr>
          <p:spPr>
            <a:xfrm>
              <a:off x="4966705" y="5770339"/>
              <a:ext cx="814317" cy="215444"/>
            </a:xfrm>
            <a:prstGeom prst="rect">
              <a:avLst/>
            </a:prstGeom>
            <a:solidFill>
              <a:schemeClr val="bg1"/>
            </a:solidFill>
          </p:spPr>
          <p:txBody>
            <a:bodyPr wrap="square" lIns="0" tIns="0" rIns="0" bIns="0" rtlCol="0">
              <a:spAutoFit/>
            </a:bodyPr>
            <a:lstStyle/>
            <a:p>
              <a:pPr algn="ctr"/>
              <a:r>
                <a:rPr lang="en-US" sz="1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Detail </a:t>
              </a:r>
              <a:r>
                <a:rPr lang="en-US" sz="14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D</a:t>
              </a:r>
              <a:r>
                <a:rPr lang="en-US" sz="1400" i="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1</a:t>
              </a:r>
              <a:endParaRPr lang="en-US" sz="1400" i="1" baseline="-25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23485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75A1E-36BF-B250-179B-6B82C9D852C2}"/>
            </a:ext>
          </a:extLst>
        </p:cNvPr>
        <p:cNvGrpSpPr/>
        <p:nvPr/>
      </p:nvGrpSpPr>
      <p:grpSpPr>
        <a:xfrm>
          <a:off x="0" y="0"/>
          <a:ext cx="0" cy="0"/>
          <a:chOff x="0" y="0"/>
          <a:chExt cx="0" cy="0"/>
        </a:xfrm>
      </p:grpSpPr>
      <p:sp>
        <p:nvSpPr>
          <p:cNvPr id="7" name="Rectangle 2">
            <a:extLst>
              <a:ext uri="{FF2B5EF4-FFF2-40B4-BE49-F238E27FC236}">
                <a16:creationId xmlns:a16="http://schemas.microsoft.com/office/drawing/2014/main" id="{452C95A2-E32D-C9C6-C6A7-9685236165EF}"/>
              </a:ext>
            </a:extLst>
          </p:cNvPr>
          <p:cNvSpPr txBox="1">
            <a:spLocks noChangeArrowheads="1"/>
          </p:cNvSpPr>
          <p:nvPr/>
        </p:nvSpPr>
        <p:spPr>
          <a:xfrm>
            <a:off x="681745" y="604351"/>
            <a:ext cx="10240255" cy="5191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a:t>Conclusions and Lessons Learned</a:t>
            </a:r>
          </a:p>
        </p:txBody>
      </p:sp>
      <p:sp>
        <p:nvSpPr>
          <p:cNvPr id="3" name="Rectangle 16">
            <a:extLst>
              <a:ext uri="{FF2B5EF4-FFF2-40B4-BE49-F238E27FC236}">
                <a16:creationId xmlns:a16="http://schemas.microsoft.com/office/drawing/2014/main" id="{E20A61C0-A084-FF2C-9BDC-B43064C2C83E}"/>
              </a:ext>
            </a:extLst>
          </p:cNvPr>
          <p:cNvSpPr txBox="1">
            <a:spLocks noChangeArrowheads="1"/>
          </p:cNvSpPr>
          <p:nvPr/>
        </p:nvSpPr>
        <p:spPr bwMode="auto">
          <a:xfrm>
            <a:off x="681745" y="1391921"/>
            <a:ext cx="10717775" cy="4382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a:lnSpc>
                <a:spcPct val="80000"/>
              </a:lnSpc>
              <a:defRPr/>
            </a:pPr>
            <a:r>
              <a:rPr lang="en-US" altLang="en-US" sz="1800" kern="0" dirty="0"/>
              <a:t>DWT analysis did not provide a definitive correlation with uncovered PD activity.  However, it gave us greater detail than was available with Fourier analysis tools, so it proved to be valuable.  </a:t>
            </a:r>
          </a:p>
          <a:p>
            <a:pPr>
              <a:lnSpc>
                <a:spcPct val="80000"/>
              </a:lnSpc>
              <a:defRPr/>
            </a:pPr>
            <a:endParaRPr lang="en-US" altLang="en-US" sz="1800" kern="0" dirty="0"/>
          </a:p>
          <a:p>
            <a:pPr lvl="1">
              <a:lnSpc>
                <a:spcPct val="80000"/>
              </a:lnSpc>
              <a:defRPr/>
            </a:pPr>
            <a:r>
              <a:rPr lang="en-US" altLang="en-US" sz="1600" kern="0" dirty="0"/>
              <a:t>It allowed us to differentiate load current harmonics from fault harmonics.  </a:t>
            </a:r>
          </a:p>
          <a:p>
            <a:pPr lvl="1">
              <a:lnSpc>
                <a:spcPct val="80000"/>
              </a:lnSpc>
              <a:defRPr/>
            </a:pPr>
            <a:endParaRPr lang="en-US" altLang="en-US" sz="1600" kern="0" dirty="0"/>
          </a:p>
          <a:p>
            <a:pPr lvl="1">
              <a:lnSpc>
                <a:spcPct val="80000"/>
              </a:lnSpc>
              <a:defRPr/>
            </a:pPr>
            <a:r>
              <a:rPr lang="en-US" altLang="en-US" sz="1600" kern="0" dirty="0"/>
              <a:t>It showed the fault current was largely composed of harmonics.</a:t>
            </a:r>
          </a:p>
          <a:p>
            <a:pPr>
              <a:lnSpc>
                <a:spcPct val="80000"/>
              </a:lnSpc>
              <a:defRPr/>
            </a:pPr>
            <a:endParaRPr lang="en-US" altLang="en-US" sz="1800" kern="0" dirty="0"/>
          </a:p>
          <a:p>
            <a:pPr>
              <a:lnSpc>
                <a:spcPct val="80000"/>
              </a:lnSpc>
              <a:defRPr/>
            </a:pPr>
            <a:r>
              <a:rPr lang="en-US" altLang="en-US" sz="1800" kern="0" dirty="0"/>
              <a:t>It was recommended that higher end DFRs (more storage and higher sampling rate) be installed at all three substations serving the island power system. The criticality and expense of both the undersea cables and the GIS switchgear provides suitable justification.  Higher sampling rates may prove beneficial for improving analysis of higher harmonic frequencies during faults.  </a:t>
            </a:r>
          </a:p>
          <a:p>
            <a:pPr>
              <a:lnSpc>
                <a:spcPct val="80000"/>
              </a:lnSpc>
              <a:defRPr/>
            </a:pPr>
            <a:endParaRPr lang="en-US" altLang="en-US" sz="1800" kern="0" dirty="0"/>
          </a:p>
          <a:p>
            <a:pPr>
              <a:lnSpc>
                <a:spcPct val="80000"/>
              </a:lnSpc>
              <a:defRPr/>
            </a:pPr>
            <a:r>
              <a:rPr lang="en-US" altLang="en-US" sz="1800" kern="0" dirty="0"/>
              <a:t>It may also be suitable to replace older numerical </a:t>
            </a:r>
            <a:r>
              <a:rPr lang="en-US" altLang="en-US" sz="1800" kern="0"/>
              <a:t>charge-comparison type differential </a:t>
            </a:r>
            <a:r>
              <a:rPr lang="en-US" altLang="en-US" sz="1800" kern="0" dirty="0"/>
              <a:t>(87L) relays with relays capable of travelling wave fault location.  PD activity may produce travelling waves detectable by these relays if not for tripping, then at least for recording and maybe alarming.</a:t>
            </a:r>
          </a:p>
        </p:txBody>
      </p:sp>
    </p:spTree>
    <p:extLst>
      <p:ext uri="{BB962C8B-B14F-4D97-AF65-F5344CB8AC3E}">
        <p14:creationId xmlns:p14="http://schemas.microsoft.com/office/powerpoint/2010/main" val="108324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82DE8A4-8534-3F8E-7633-7ECDB2B8A938}"/>
              </a:ext>
            </a:extLst>
          </p:cNvPr>
          <p:cNvSpPr txBox="1">
            <a:spLocks noChangeArrowheads="1"/>
          </p:cNvSpPr>
          <p:nvPr/>
        </p:nvSpPr>
        <p:spPr>
          <a:xfrm>
            <a:off x="593725" y="762000"/>
            <a:ext cx="8093075" cy="519113"/>
          </a:xfrm>
          <a:prstGeom prst="rect">
            <a:avLst/>
          </a:prstGeom>
          <a:noFill/>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a:t>References and Questions</a:t>
            </a:r>
          </a:p>
        </p:txBody>
      </p:sp>
      <p:sp>
        <p:nvSpPr>
          <p:cNvPr id="3" name="Rectangle 16">
            <a:extLst>
              <a:ext uri="{FF2B5EF4-FFF2-40B4-BE49-F238E27FC236}">
                <a16:creationId xmlns:a16="http://schemas.microsoft.com/office/drawing/2014/main" id="{AD138344-A23A-A822-5615-46092524EC1E}"/>
              </a:ext>
            </a:extLst>
          </p:cNvPr>
          <p:cNvSpPr txBox="1">
            <a:spLocks noChangeArrowheads="1"/>
          </p:cNvSpPr>
          <p:nvPr/>
        </p:nvSpPr>
        <p:spPr bwMode="auto">
          <a:xfrm>
            <a:off x="491245" y="1828799"/>
            <a:ext cx="11268364" cy="325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a:lnSpc>
                <a:spcPct val="80000"/>
              </a:lnSpc>
              <a:buFont typeface="+mj-lt"/>
              <a:buAutoNum type="arabicPeriod"/>
              <a:defRPr/>
            </a:pPr>
            <a:r>
              <a:rPr lang="en-US" altLang="en-US" sz="1800" kern="0" dirty="0"/>
              <a:t>Michel </a:t>
            </a:r>
            <a:r>
              <a:rPr lang="en-US" altLang="en-US" sz="1800" kern="0" dirty="0" err="1"/>
              <a:t>Misiti</a:t>
            </a:r>
            <a:r>
              <a:rPr lang="en-US" altLang="en-US" sz="1800" kern="0" dirty="0"/>
              <a:t>, Yves </a:t>
            </a:r>
            <a:r>
              <a:rPr lang="en-US" altLang="en-US" sz="1800" kern="0" dirty="0" err="1"/>
              <a:t>Misiti</a:t>
            </a:r>
            <a:r>
              <a:rPr lang="en-US" altLang="en-US" sz="1800" kern="0" dirty="0"/>
              <a:t>, Georges Oppenheim, Jean-Michel Poggi, </a:t>
            </a:r>
            <a:r>
              <a:rPr lang="en-US" altLang="en-US" sz="1800" i="1" kern="0" dirty="0"/>
              <a:t>Wavelet Toolbox for Use with MATLAB:  User’s Guide</a:t>
            </a:r>
            <a:r>
              <a:rPr lang="en-US" altLang="en-US" sz="1800" kern="0" dirty="0"/>
              <a:t>, Version 1, The MathWorks, Inc., March 1996.</a:t>
            </a:r>
          </a:p>
          <a:p>
            <a:pPr>
              <a:lnSpc>
                <a:spcPct val="80000"/>
              </a:lnSpc>
              <a:buFont typeface="+mj-lt"/>
              <a:buAutoNum type="arabicPeriod"/>
              <a:defRPr/>
            </a:pPr>
            <a:r>
              <a:rPr lang="en-US" sz="1800" dirty="0">
                <a:effectLst/>
              </a:rPr>
              <a:t>Manitoba Hydro International, Ltd., </a:t>
            </a:r>
            <a:r>
              <a:rPr lang="en-US" altLang="en-US" sz="1800" i="1" kern="0" dirty="0"/>
              <a:t>PSCAD V5 Application Help, Discrete Wavelet Transform (DWT)</a:t>
            </a:r>
            <a:r>
              <a:rPr lang="en-US" altLang="en-US" sz="1800" kern="0" dirty="0"/>
              <a:t>, March 28, 2023.</a:t>
            </a:r>
          </a:p>
          <a:p>
            <a:pPr>
              <a:lnSpc>
                <a:spcPct val="80000"/>
              </a:lnSpc>
              <a:buFont typeface="+mj-lt"/>
              <a:buAutoNum type="arabicPeriod"/>
              <a:defRPr/>
            </a:pPr>
            <a:r>
              <a:rPr lang="en-US" altLang="en-US" sz="1800" kern="0" dirty="0"/>
              <a:t>Robi </a:t>
            </a:r>
            <a:r>
              <a:rPr lang="en-US" altLang="en-US" sz="1800" kern="0" dirty="0" err="1"/>
              <a:t>Polikar</a:t>
            </a:r>
            <a:r>
              <a:rPr lang="en-US" altLang="en-US" sz="1800" kern="0" dirty="0"/>
              <a:t>, </a:t>
            </a:r>
            <a:r>
              <a:rPr lang="en-US" altLang="en-US" sz="1800" i="1" kern="0" dirty="0"/>
              <a:t>The Wavelet Tutorial:  The Engineer's Ultimate Guide to Wavelet Analysis</a:t>
            </a:r>
            <a:r>
              <a:rPr lang="en-US" altLang="en-US" sz="1800" kern="0" dirty="0"/>
              <a:t>, Rowan University, </a:t>
            </a:r>
            <a:r>
              <a:rPr lang="en-US" altLang="en-US" sz="1800" kern="0" dirty="0">
                <a:hlinkClick r:id="rId2"/>
              </a:rPr>
              <a:t>https://users.rowan.edu/~polikar/WTtutorial.html</a:t>
            </a:r>
            <a:r>
              <a:rPr lang="en-US" altLang="en-US" sz="1800" kern="0" dirty="0"/>
              <a:t>.</a:t>
            </a:r>
          </a:p>
          <a:p>
            <a:pPr>
              <a:lnSpc>
                <a:spcPct val="80000"/>
              </a:lnSpc>
              <a:buFont typeface="+mj-lt"/>
              <a:buAutoNum type="arabicPeriod"/>
              <a:defRPr/>
            </a:pPr>
            <a:r>
              <a:rPr lang="en-US" altLang="en-US" sz="1800" kern="0" dirty="0"/>
              <a:t>Peter Barrett Bryan, </a:t>
            </a:r>
            <a:r>
              <a:rPr lang="en-US" altLang="en-US" sz="1800" i="1" kern="0" dirty="0"/>
              <a:t>Wavelet Convolution: Basic Principle</a:t>
            </a:r>
            <a:r>
              <a:rPr lang="en-US" altLang="en-US" sz="1800" kern="0" dirty="0"/>
              <a:t>, Medium.com, May 25, 2022, </a:t>
            </a:r>
            <a:r>
              <a:rPr lang="en-US" altLang="en-US" sz="1800" kern="0" dirty="0">
                <a:hlinkClick r:id="rId3"/>
              </a:rPr>
              <a:t>https://peterbbryan.medium.com/wavelet-convolution-basic-principle-52fc3d71c4e6</a:t>
            </a:r>
            <a:r>
              <a:rPr lang="en-US" altLang="en-US" sz="1800" kern="0" dirty="0"/>
              <a:t>. </a:t>
            </a:r>
          </a:p>
          <a:p>
            <a:pPr>
              <a:lnSpc>
                <a:spcPct val="80000"/>
              </a:lnSpc>
              <a:buFont typeface="+mj-lt"/>
              <a:buAutoNum type="arabicPeriod"/>
              <a:defRPr/>
            </a:pPr>
            <a:r>
              <a:rPr lang="en-US" altLang="en-US" sz="1800" kern="0" dirty="0"/>
              <a:t>Song Ji, Irene Lu, Cory Carlson, Dean Sorensen, </a:t>
            </a:r>
            <a:r>
              <a:rPr lang="en-US" altLang="en-US" sz="1800" i="1" kern="0" dirty="0"/>
              <a:t>Using Discrete Wavelet Transform Technique to Investigate High Impedance Fault and Protection Application Strategy at National Grid</a:t>
            </a:r>
            <a:r>
              <a:rPr lang="en-US" altLang="en-US" sz="1800" kern="0" dirty="0"/>
              <a:t>, Georgia Tech Protective Relaying Conference, May 2025.</a:t>
            </a:r>
          </a:p>
        </p:txBody>
      </p:sp>
    </p:spTree>
    <p:extLst>
      <p:ext uri="{BB962C8B-B14F-4D97-AF65-F5344CB8AC3E}">
        <p14:creationId xmlns:p14="http://schemas.microsoft.com/office/powerpoint/2010/main" val="2544646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a:extLst>
              <a:ext uri="{FF2B5EF4-FFF2-40B4-BE49-F238E27FC236}">
                <a16:creationId xmlns:a16="http://schemas.microsoft.com/office/drawing/2014/main" id="{69BD3E7C-59CC-26E3-035C-771CEFFCBA7D}"/>
              </a:ext>
            </a:extLst>
          </p:cNvPr>
          <p:cNvGraphicFramePr>
            <a:graphicFrameLocks noChangeAspect="1"/>
          </p:cNvGraphicFramePr>
          <p:nvPr>
            <p:extLst>
              <p:ext uri="{D42A27DB-BD31-4B8C-83A1-F6EECF244321}">
                <p14:modId xmlns:p14="http://schemas.microsoft.com/office/powerpoint/2010/main" val="3963878272"/>
              </p:ext>
            </p:extLst>
          </p:nvPr>
        </p:nvGraphicFramePr>
        <p:xfrm>
          <a:off x="583248" y="1467751"/>
          <a:ext cx="4760913" cy="5418137"/>
        </p:xfrm>
        <a:graphic>
          <a:graphicData uri="http://schemas.openxmlformats.org/presentationml/2006/ole">
            <mc:AlternateContent xmlns:mc="http://schemas.openxmlformats.org/markup-compatibility/2006">
              <mc:Choice xmlns:v="urn:schemas-microsoft-com:vml" Requires="v">
                <p:oleObj name="Visio" r:id="rId2" imgW="6543808" imgH="7495953" progId="Visio.Drawing.15">
                  <p:embed/>
                </p:oleObj>
              </mc:Choice>
              <mc:Fallback>
                <p:oleObj name="Visio" r:id="rId2" imgW="6543808" imgH="7495953" progId="Visio.Drawing.15">
                  <p:embed/>
                  <p:pic>
                    <p:nvPicPr>
                      <p:cNvPr id="13" name="Object 12">
                        <a:extLst>
                          <a:ext uri="{FF2B5EF4-FFF2-40B4-BE49-F238E27FC236}">
                            <a16:creationId xmlns:a16="http://schemas.microsoft.com/office/drawing/2014/main" id="{69BD3E7C-59CC-26E3-035C-771CEFFCBA7D}"/>
                          </a:ext>
                        </a:extLst>
                      </p:cNvPr>
                      <p:cNvPicPr/>
                      <p:nvPr/>
                    </p:nvPicPr>
                    <p:blipFill>
                      <a:blip r:embed="rId3"/>
                      <a:stretch>
                        <a:fillRect/>
                      </a:stretch>
                    </p:blipFill>
                    <p:spPr>
                      <a:xfrm>
                        <a:off x="583248" y="1467751"/>
                        <a:ext cx="4760913" cy="5418137"/>
                      </a:xfrm>
                      <a:prstGeom prst="rect">
                        <a:avLst/>
                      </a:prstGeom>
                    </p:spPr>
                  </p:pic>
                </p:oleObj>
              </mc:Fallback>
            </mc:AlternateContent>
          </a:graphicData>
        </a:graphic>
      </p:graphicFrame>
      <p:sp>
        <p:nvSpPr>
          <p:cNvPr id="6" name="Rectangle 16">
            <a:extLst>
              <a:ext uri="{FF2B5EF4-FFF2-40B4-BE49-F238E27FC236}">
                <a16:creationId xmlns:a16="http://schemas.microsoft.com/office/drawing/2014/main" id="{5F61DC15-32FE-94BB-12B1-539248165E5D}"/>
              </a:ext>
            </a:extLst>
          </p:cNvPr>
          <p:cNvSpPr txBox="1">
            <a:spLocks noChangeArrowheads="1"/>
          </p:cNvSpPr>
          <p:nvPr/>
        </p:nvSpPr>
        <p:spPr bwMode="auto">
          <a:xfrm>
            <a:off x="5568706" y="1415519"/>
            <a:ext cx="6377958" cy="201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a:lnSpc>
                <a:spcPct val="80000"/>
              </a:lnSpc>
              <a:defRPr/>
            </a:pPr>
            <a:r>
              <a:rPr lang="en-US" altLang="en-US" sz="1800" kern="0" dirty="0"/>
              <a:t>A 13.2kV island distribution system served from two interconnection points on the mainland by two 46kV undersea cables.</a:t>
            </a:r>
          </a:p>
          <a:p>
            <a:pPr>
              <a:lnSpc>
                <a:spcPct val="80000"/>
              </a:lnSpc>
              <a:defRPr/>
            </a:pPr>
            <a:endParaRPr lang="en-US" altLang="en-US" sz="1800" b="0" kern="0" dirty="0"/>
          </a:p>
          <a:p>
            <a:pPr>
              <a:lnSpc>
                <a:spcPct val="80000"/>
              </a:lnSpc>
              <a:defRPr/>
            </a:pPr>
            <a:r>
              <a:rPr lang="en-US" altLang="en-US" sz="1800" kern="0" dirty="0"/>
              <a:t>2024-04-30:  On otherwise uneventful, fair-weather day, #1 cable [L-Ave to C-Street] tripped via 1990’s vintage 87L (charge comparison) scheme for apparent AB fault.</a:t>
            </a:r>
          </a:p>
          <a:p>
            <a:pPr>
              <a:lnSpc>
                <a:spcPct val="80000"/>
              </a:lnSpc>
              <a:defRPr/>
            </a:pPr>
            <a:endParaRPr lang="en-US" altLang="en-US" sz="1800" b="0" kern="0" dirty="0"/>
          </a:p>
          <a:p>
            <a:pPr>
              <a:lnSpc>
                <a:spcPct val="80000"/>
              </a:lnSpc>
              <a:defRPr/>
            </a:pPr>
            <a:endParaRPr lang="en-US" altLang="en-US" sz="1800" b="0" kern="0" dirty="0"/>
          </a:p>
        </p:txBody>
      </p:sp>
      <p:sp>
        <p:nvSpPr>
          <p:cNvPr id="7" name="Rectangle 2">
            <a:extLst>
              <a:ext uri="{FF2B5EF4-FFF2-40B4-BE49-F238E27FC236}">
                <a16:creationId xmlns:a16="http://schemas.microsoft.com/office/drawing/2014/main" id="{BFC490DD-FBB8-F5FD-539D-C8E103F7D562}"/>
              </a:ext>
            </a:extLst>
          </p:cNvPr>
          <p:cNvSpPr txBox="1">
            <a:spLocks noChangeArrowheads="1"/>
          </p:cNvSpPr>
          <p:nvPr/>
        </p:nvSpPr>
        <p:spPr>
          <a:xfrm>
            <a:off x="681745" y="604351"/>
            <a:ext cx="8604495" cy="5191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a:t>Faulted System Under Study</a:t>
            </a:r>
          </a:p>
        </p:txBody>
      </p:sp>
      <p:cxnSp>
        <p:nvCxnSpPr>
          <p:cNvPr id="11" name="Straight Arrow Connector 10">
            <a:extLst>
              <a:ext uri="{FF2B5EF4-FFF2-40B4-BE49-F238E27FC236}">
                <a16:creationId xmlns:a16="http://schemas.microsoft.com/office/drawing/2014/main" id="{264C8AB2-E844-2EAB-34F0-A213A1979BEB}"/>
              </a:ext>
            </a:extLst>
          </p:cNvPr>
          <p:cNvCxnSpPr>
            <a:cxnSpLocks/>
          </p:cNvCxnSpPr>
          <p:nvPr/>
        </p:nvCxnSpPr>
        <p:spPr>
          <a:xfrm flipH="1">
            <a:off x="5344161" y="3208020"/>
            <a:ext cx="558799" cy="1104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2">
            <a:extLst>
              <a:ext uri="{FF2B5EF4-FFF2-40B4-BE49-F238E27FC236}">
                <a16:creationId xmlns:a16="http://schemas.microsoft.com/office/drawing/2014/main" id="{0699B76C-AB93-79C8-B752-BF0D0ED5253A}"/>
              </a:ext>
            </a:extLst>
          </p:cNvPr>
          <p:cNvSpPr txBox="1">
            <a:spLocks noChangeArrowheads="1"/>
          </p:cNvSpPr>
          <p:nvPr/>
        </p:nvSpPr>
        <p:spPr>
          <a:xfrm>
            <a:off x="5568707" y="3714706"/>
            <a:ext cx="6377958" cy="5191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a:t>Issues to Discuss</a:t>
            </a:r>
          </a:p>
        </p:txBody>
      </p:sp>
      <p:sp>
        <p:nvSpPr>
          <p:cNvPr id="18" name="Rectangle 16">
            <a:extLst>
              <a:ext uri="{FF2B5EF4-FFF2-40B4-BE49-F238E27FC236}">
                <a16:creationId xmlns:a16="http://schemas.microsoft.com/office/drawing/2014/main" id="{3A77304B-2C11-414E-0DF8-48794BB6A72A}"/>
              </a:ext>
            </a:extLst>
          </p:cNvPr>
          <p:cNvSpPr txBox="1">
            <a:spLocks noChangeArrowheads="1"/>
          </p:cNvSpPr>
          <p:nvPr/>
        </p:nvSpPr>
        <p:spPr bwMode="auto">
          <a:xfrm>
            <a:off x="5568706" y="4358431"/>
            <a:ext cx="6470893" cy="218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a:lnSpc>
                <a:spcPct val="80000"/>
              </a:lnSpc>
              <a:defRPr/>
            </a:pPr>
            <a:r>
              <a:rPr lang="en-US" altLang="en-US" sz="1800" b="0" kern="0" dirty="0"/>
              <a:t>No other protection targets like backup 21/21N.</a:t>
            </a:r>
          </a:p>
          <a:p>
            <a:pPr>
              <a:lnSpc>
                <a:spcPct val="80000"/>
              </a:lnSpc>
              <a:defRPr/>
            </a:pPr>
            <a:endParaRPr lang="en-US" altLang="en-US" sz="1800" kern="0" dirty="0"/>
          </a:p>
          <a:p>
            <a:pPr>
              <a:lnSpc>
                <a:spcPct val="80000"/>
              </a:lnSpc>
              <a:defRPr/>
            </a:pPr>
            <a:r>
              <a:rPr lang="en-US" altLang="en-US" sz="1800" kern="0" dirty="0"/>
              <a:t>Fault data limited to “temporary” portable DFR at L-Ave.</a:t>
            </a:r>
          </a:p>
          <a:p>
            <a:pPr marL="0" indent="0">
              <a:lnSpc>
                <a:spcPct val="80000"/>
              </a:lnSpc>
              <a:buNone/>
              <a:defRPr/>
            </a:pPr>
            <a:r>
              <a:rPr lang="en-US" altLang="en-US" sz="1800" kern="0" dirty="0"/>
              <a:t>  </a:t>
            </a:r>
          </a:p>
          <a:p>
            <a:pPr>
              <a:lnSpc>
                <a:spcPct val="80000"/>
              </a:lnSpc>
              <a:defRPr/>
            </a:pPr>
            <a:r>
              <a:rPr lang="en-US" altLang="en-US" sz="1800" kern="0" dirty="0"/>
              <a:t>No DTF data generated.  Limited fault duration (~3/4 cy) and limited DFR record resolution (5.76kHz sample rate). </a:t>
            </a:r>
          </a:p>
          <a:p>
            <a:pPr>
              <a:lnSpc>
                <a:spcPct val="80000"/>
              </a:lnSpc>
              <a:defRPr/>
            </a:pPr>
            <a:endParaRPr lang="en-US" altLang="en-US" sz="1800" b="0" kern="0" dirty="0"/>
          </a:p>
        </p:txBody>
      </p:sp>
    </p:spTree>
    <p:extLst>
      <p:ext uri="{BB962C8B-B14F-4D97-AF65-F5344CB8AC3E}">
        <p14:creationId xmlns:p14="http://schemas.microsoft.com/office/powerpoint/2010/main" val="91363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F6D61-8A92-62F0-923E-DD46BB3620A9}"/>
            </a:ext>
          </a:extLst>
        </p:cNvPr>
        <p:cNvGrpSpPr/>
        <p:nvPr/>
      </p:nvGrpSpPr>
      <p:grpSpPr>
        <a:xfrm>
          <a:off x="0" y="0"/>
          <a:ext cx="0" cy="0"/>
          <a:chOff x="0" y="0"/>
          <a:chExt cx="0" cy="0"/>
        </a:xfrm>
      </p:grpSpPr>
      <p:graphicFrame>
        <p:nvGraphicFramePr>
          <p:cNvPr id="13" name="Object 12">
            <a:extLst>
              <a:ext uri="{FF2B5EF4-FFF2-40B4-BE49-F238E27FC236}">
                <a16:creationId xmlns:a16="http://schemas.microsoft.com/office/drawing/2014/main" id="{8FB18262-865B-3FBC-EEC2-DC2472D590C7}"/>
              </a:ext>
            </a:extLst>
          </p:cNvPr>
          <p:cNvGraphicFramePr>
            <a:graphicFrameLocks noChangeAspect="1"/>
          </p:cNvGraphicFramePr>
          <p:nvPr/>
        </p:nvGraphicFramePr>
        <p:xfrm>
          <a:off x="583248" y="1467751"/>
          <a:ext cx="4760913" cy="5418137"/>
        </p:xfrm>
        <a:graphic>
          <a:graphicData uri="http://schemas.openxmlformats.org/presentationml/2006/ole">
            <mc:AlternateContent xmlns:mc="http://schemas.openxmlformats.org/markup-compatibility/2006">
              <mc:Choice xmlns:v="urn:schemas-microsoft-com:vml" Requires="v">
                <p:oleObj name="Visio" r:id="rId2" imgW="6543808" imgH="7495953" progId="Visio.Drawing.15">
                  <p:embed/>
                </p:oleObj>
              </mc:Choice>
              <mc:Fallback>
                <p:oleObj name="Visio" r:id="rId2" imgW="6543808" imgH="7495953" progId="Visio.Drawing.15">
                  <p:embed/>
                  <p:pic>
                    <p:nvPicPr>
                      <p:cNvPr id="13" name="Object 12">
                        <a:extLst>
                          <a:ext uri="{FF2B5EF4-FFF2-40B4-BE49-F238E27FC236}">
                            <a16:creationId xmlns:a16="http://schemas.microsoft.com/office/drawing/2014/main" id="{8FB18262-865B-3FBC-EEC2-DC2472D590C7}"/>
                          </a:ext>
                        </a:extLst>
                      </p:cNvPr>
                      <p:cNvPicPr/>
                      <p:nvPr/>
                    </p:nvPicPr>
                    <p:blipFill>
                      <a:blip r:embed="rId3"/>
                      <a:stretch>
                        <a:fillRect/>
                      </a:stretch>
                    </p:blipFill>
                    <p:spPr>
                      <a:xfrm>
                        <a:off x="583248" y="1467751"/>
                        <a:ext cx="4760913" cy="5418137"/>
                      </a:xfrm>
                      <a:prstGeom prst="rect">
                        <a:avLst/>
                      </a:prstGeom>
                    </p:spPr>
                  </p:pic>
                </p:oleObj>
              </mc:Fallback>
            </mc:AlternateContent>
          </a:graphicData>
        </a:graphic>
      </p:graphicFrame>
      <p:sp>
        <p:nvSpPr>
          <p:cNvPr id="7" name="Rectangle 2">
            <a:extLst>
              <a:ext uri="{FF2B5EF4-FFF2-40B4-BE49-F238E27FC236}">
                <a16:creationId xmlns:a16="http://schemas.microsoft.com/office/drawing/2014/main" id="{FAD25DBE-E76C-CE13-2256-3F4CAA35EA12}"/>
              </a:ext>
            </a:extLst>
          </p:cNvPr>
          <p:cNvSpPr txBox="1">
            <a:spLocks noChangeArrowheads="1"/>
          </p:cNvSpPr>
          <p:nvPr/>
        </p:nvSpPr>
        <p:spPr>
          <a:xfrm>
            <a:off x="681745" y="604351"/>
            <a:ext cx="8604495" cy="5191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a:t>Tripping Event Details</a:t>
            </a:r>
          </a:p>
        </p:txBody>
      </p:sp>
      <p:sp>
        <p:nvSpPr>
          <p:cNvPr id="2" name="Rectangle: Rounded Corners 1">
            <a:extLst>
              <a:ext uri="{FF2B5EF4-FFF2-40B4-BE49-F238E27FC236}">
                <a16:creationId xmlns:a16="http://schemas.microsoft.com/office/drawing/2014/main" id="{08437296-064E-0149-A571-65FA627D5DD9}"/>
              </a:ext>
            </a:extLst>
          </p:cNvPr>
          <p:cNvSpPr/>
          <p:nvPr/>
        </p:nvSpPr>
        <p:spPr bwMode="auto">
          <a:xfrm>
            <a:off x="3082603" y="2187720"/>
            <a:ext cx="416461" cy="26446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spcAft>
                <a:spcPts val="450"/>
              </a:spcAft>
            </a:pPr>
            <a:endParaRPr lang="en-US" dirty="0" err="1">
              <a:solidFill>
                <a:schemeClr val="bg1"/>
              </a:solidFill>
              <a:cs typeface="Arial"/>
            </a:endParaRPr>
          </a:p>
        </p:txBody>
      </p:sp>
      <p:sp>
        <p:nvSpPr>
          <p:cNvPr id="3" name="Rectangle: Rounded Corners 2">
            <a:extLst>
              <a:ext uri="{FF2B5EF4-FFF2-40B4-BE49-F238E27FC236}">
                <a16:creationId xmlns:a16="http://schemas.microsoft.com/office/drawing/2014/main" id="{93FE53EE-2E43-C1E2-26EF-1FA8B2FBDFD1}"/>
              </a:ext>
            </a:extLst>
          </p:cNvPr>
          <p:cNvSpPr/>
          <p:nvPr/>
        </p:nvSpPr>
        <p:spPr bwMode="auto">
          <a:xfrm>
            <a:off x="3716251" y="2693825"/>
            <a:ext cx="342900" cy="246221"/>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spcAft>
                <a:spcPts val="450"/>
              </a:spcAft>
            </a:pPr>
            <a:endParaRPr lang="en-US" dirty="0" err="1">
              <a:solidFill>
                <a:schemeClr val="bg1"/>
              </a:solidFill>
              <a:cs typeface="Arial"/>
            </a:endParaRPr>
          </a:p>
        </p:txBody>
      </p:sp>
      <p:cxnSp>
        <p:nvCxnSpPr>
          <p:cNvPr id="4" name="Straight Arrow Connector 3">
            <a:extLst>
              <a:ext uri="{FF2B5EF4-FFF2-40B4-BE49-F238E27FC236}">
                <a16:creationId xmlns:a16="http://schemas.microsoft.com/office/drawing/2014/main" id="{C4BD00D3-B657-2CB5-9E6F-39D776577502}"/>
              </a:ext>
            </a:extLst>
          </p:cNvPr>
          <p:cNvCxnSpPr/>
          <p:nvPr/>
        </p:nvCxnSpPr>
        <p:spPr bwMode="auto">
          <a:xfrm flipH="1">
            <a:off x="3563068" y="2693824"/>
            <a:ext cx="3070699" cy="2263990"/>
          </a:xfrm>
          <a:prstGeom prst="straightConnector1">
            <a:avLst/>
          </a:prstGeom>
          <a:solidFill>
            <a:schemeClr val="accent1"/>
          </a:solidFill>
          <a:ln w="9525" cap="flat" cmpd="sng" algn="ctr">
            <a:solidFill>
              <a:srgbClr val="FF00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a:extLst>
              <a:ext uri="{FF2B5EF4-FFF2-40B4-BE49-F238E27FC236}">
                <a16:creationId xmlns:a16="http://schemas.microsoft.com/office/drawing/2014/main" id="{45EFDE8C-94EE-ED3C-A1FE-18068E920F50}"/>
              </a:ext>
            </a:extLst>
          </p:cNvPr>
          <p:cNvCxnSpPr/>
          <p:nvPr/>
        </p:nvCxnSpPr>
        <p:spPr bwMode="auto">
          <a:xfrm flipH="1">
            <a:off x="4688840" y="2452180"/>
            <a:ext cx="1944927" cy="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03E4F5AB-FEBC-B792-8BE8-FD1775EC9857}"/>
              </a:ext>
            </a:extLst>
          </p:cNvPr>
          <p:cNvCxnSpPr/>
          <p:nvPr/>
        </p:nvCxnSpPr>
        <p:spPr bwMode="auto">
          <a:xfrm flipH="1">
            <a:off x="3563068" y="2595880"/>
            <a:ext cx="3070699" cy="1318248"/>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Rounded Corners 8">
            <a:extLst>
              <a:ext uri="{FF2B5EF4-FFF2-40B4-BE49-F238E27FC236}">
                <a16:creationId xmlns:a16="http://schemas.microsoft.com/office/drawing/2014/main" id="{5107A8B7-AB5B-5056-15D4-99AB41789537}"/>
              </a:ext>
            </a:extLst>
          </p:cNvPr>
          <p:cNvSpPr/>
          <p:nvPr/>
        </p:nvSpPr>
        <p:spPr bwMode="auto">
          <a:xfrm>
            <a:off x="4218910" y="2693824"/>
            <a:ext cx="342900" cy="246221"/>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spcAft>
                <a:spcPts val="450"/>
              </a:spcAft>
            </a:pPr>
            <a:endParaRPr lang="en-US" dirty="0" err="1">
              <a:solidFill>
                <a:schemeClr val="bg1"/>
              </a:solidFill>
              <a:cs typeface="Arial"/>
            </a:endParaRPr>
          </a:p>
        </p:txBody>
      </p:sp>
      <p:sp>
        <p:nvSpPr>
          <p:cNvPr id="10" name="Rectangle: Rounded Corners 9">
            <a:extLst>
              <a:ext uri="{FF2B5EF4-FFF2-40B4-BE49-F238E27FC236}">
                <a16:creationId xmlns:a16="http://schemas.microsoft.com/office/drawing/2014/main" id="{580BC805-1552-816B-C106-72093FBA74A5}"/>
              </a:ext>
            </a:extLst>
          </p:cNvPr>
          <p:cNvSpPr/>
          <p:nvPr/>
        </p:nvSpPr>
        <p:spPr bwMode="auto">
          <a:xfrm>
            <a:off x="2962004" y="3787561"/>
            <a:ext cx="537058" cy="214070"/>
          </a:xfrm>
          <a:prstGeom prst="roundRect">
            <a:avLst/>
          </a:prstGeom>
          <a:noFill/>
          <a:ln w="19050" cap="flat" cmpd="sng" algn="ctr">
            <a:solidFill>
              <a:srgbClr val="FF0000"/>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spcAft>
                <a:spcPts val="450"/>
              </a:spcAft>
            </a:pPr>
            <a:endParaRPr lang="en-US" dirty="0" err="1">
              <a:solidFill>
                <a:schemeClr val="bg1"/>
              </a:solidFill>
              <a:cs typeface="Arial"/>
            </a:endParaRPr>
          </a:p>
        </p:txBody>
      </p:sp>
      <p:sp>
        <p:nvSpPr>
          <p:cNvPr id="12" name="Rectangle: Rounded Corners 11">
            <a:extLst>
              <a:ext uri="{FF2B5EF4-FFF2-40B4-BE49-F238E27FC236}">
                <a16:creationId xmlns:a16="http://schemas.microsoft.com/office/drawing/2014/main" id="{8F44EA03-0647-B758-3C52-4424593A3621}"/>
              </a:ext>
            </a:extLst>
          </p:cNvPr>
          <p:cNvSpPr/>
          <p:nvPr/>
        </p:nvSpPr>
        <p:spPr bwMode="auto">
          <a:xfrm>
            <a:off x="2962005" y="4846745"/>
            <a:ext cx="537060" cy="264460"/>
          </a:xfrm>
          <a:prstGeom prst="roundRect">
            <a:avLst/>
          </a:prstGeom>
          <a:noFill/>
          <a:ln w="19050" cap="flat" cmpd="sng" algn="ctr">
            <a:solidFill>
              <a:srgbClr val="FF0000"/>
            </a:solidFill>
            <a:prstDash val="sysDash"/>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a:spcAft>
                <a:spcPts val="450"/>
              </a:spcAft>
            </a:pPr>
            <a:endParaRPr lang="en-US" dirty="0" err="1">
              <a:solidFill>
                <a:schemeClr val="bg1"/>
              </a:solidFill>
              <a:cs typeface="Arial"/>
            </a:endParaRPr>
          </a:p>
        </p:txBody>
      </p:sp>
      <p:sp>
        <p:nvSpPr>
          <p:cNvPr id="14" name="Rectangle 16">
            <a:extLst>
              <a:ext uri="{FF2B5EF4-FFF2-40B4-BE49-F238E27FC236}">
                <a16:creationId xmlns:a16="http://schemas.microsoft.com/office/drawing/2014/main" id="{865842EF-94A9-FD5B-AD43-84B1FE480736}"/>
              </a:ext>
            </a:extLst>
          </p:cNvPr>
          <p:cNvSpPr txBox="1">
            <a:spLocks noChangeArrowheads="1"/>
          </p:cNvSpPr>
          <p:nvPr/>
        </p:nvSpPr>
        <p:spPr bwMode="auto">
          <a:xfrm>
            <a:off x="6633767" y="2228712"/>
            <a:ext cx="5159714" cy="389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a:lnSpc>
                <a:spcPct val="80000"/>
              </a:lnSpc>
              <a:defRPr/>
            </a:pPr>
            <a:r>
              <a:rPr lang="en-US" altLang="en-US" sz="1800" kern="0" dirty="0"/>
              <a:t>These breakers were tripped by the 4606 cable 87L relays at Lothrop and Candle St.</a:t>
            </a:r>
          </a:p>
          <a:p>
            <a:pPr>
              <a:lnSpc>
                <a:spcPct val="80000"/>
              </a:lnSpc>
              <a:defRPr/>
            </a:pPr>
            <a:endParaRPr lang="en-US" altLang="en-US" sz="1800" kern="0" dirty="0"/>
          </a:p>
          <a:p>
            <a:pPr>
              <a:lnSpc>
                <a:spcPct val="80000"/>
              </a:lnSpc>
              <a:defRPr/>
            </a:pPr>
            <a:r>
              <a:rPr lang="en-US" altLang="en-US" sz="1800" kern="0" dirty="0"/>
              <a:t>The zone of protection includes everything between the L-Ave 50 BKR (excluding the reactors) and the C-Street 46T1 GIS BKR.</a:t>
            </a:r>
          </a:p>
          <a:p>
            <a:pPr>
              <a:lnSpc>
                <a:spcPct val="80000"/>
              </a:lnSpc>
              <a:defRPr/>
            </a:pPr>
            <a:endParaRPr lang="en-US" altLang="en-US" sz="1800" kern="0" dirty="0"/>
          </a:p>
          <a:p>
            <a:pPr>
              <a:lnSpc>
                <a:spcPct val="80000"/>
              </a:lnSpc>
              <a:defRPr/>
            </a:pPr>
            <a:r>
              <a:rPr lang="en-US" altLang="en-US" sz="1800" kern="0" dirty="0"/>
              <a:t>So where is the fault?  </a:t>
            </a:r>
          </a:p>
          <a:p>
            <a:pPr lvl="1">
              <a:lnSpc>
                <a:spcPct val="80000"/>
              </a:lnSpc>
              <a:defRPr/>
            </a:pPr>
            <a:r>
              <a:rPr lang="en-US" altLang="en-US" sz="1600" kern="0" dirty="0"/>
              <a:t>46kV L-Ave Station Bus? </a:t>
            </a:r>
          </a:p>
          <a:p>
            <a:pPr lvl="1">
              <a:lnSpc>
                <a:spcPct val="80000"/>
              </a:lnSpc>
              <a:defRPr/>
            </a:pPr>
            <a:r>
              <a:rPr lang="en-US" altLang="en-US" sz="1600" kern="0" dirty="0"/>
              <a:t>30+ miles of buried land and undersea cable?  </a:t>
            </a:r>
          </a:p>
          <a:p>
            <a:pPr lvl="1">
              <a:lnSpc>
                <a:spcPct val="80000"/>
              </a:lnSpc>
              <a:defRPr/>
            </a:pPr>
            <a:r>
              <a:rPr lang="en-US" altLang="en-US" sz="1600" kern="0" dirty="0"/>
              <a:t>C-Street 46kV cable terminations, GIS breaker switchgear, or the cable from breaker to stepdown XFMR?</a:t>
            </a:r>
          </a:p>
          <a:p>
            <a:pPr>
              <a:lnSpc>
                <a:spcPct val="80000"/>
              </a:lnSpc>
              <a:defRPr/>
            </a:pPr>
            <a:endParaRPr lang="en-US" altLang="en-US" sz="1800" kern="0" dirty="0"/>
          </a:p>
          <a:p>
            <a:pPr>
              <a:lnSpc>
                <a:spcPct val="80000"/>
              </a:lnSpc>
              <a:defRPr/>
            </a:pPr>
            <a:endParaRPr lang="en-US" altLang="en-US" sz="1800" b="0" kern="0" dirty="0"/>
          </a:p>
          <a:p>
            <a:pPr>
              <a:lnSpc>
                <a:spcPct val="80000"/>
              </a:lnSpc>
              <a:defRPr/>
            </a:pPr>
            <a:endParaRPr lang="en-US" altLang="en-US" sz="1800" b="0" kern="0" dirty="0"/>
          </a:p>
        </p:txBody>
      </p:sp>
    </p:spTree>
    <p:extLst>
      <p:ext uri="{BB962C8B-B14F-4D97-AF65-F5344CB8AC3E}">
        <p14:creationId xmlns:p14="http://schemas.microsoft.com/office/powerpoint/2010/main" val="336532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D2530-CBDA-6C37-C79F-4B555488EA9C}"/>
            </a:ext>
          </a:extLst>
        </p:cNvPr>
        <p:cNvGrpSpPr/>
        <p:nvPr/>
      </p:nvGrpSpPr>
      <p:grpSpPr>
        <a:xfrm>
          <a:off x="0" y="0"/>
          <a:ext cx="0" cy="0"/>
          <a:chOff x="0" y="0"/>
          <a:chExt cx="0" cy="0"/>
        </a:xfrm>
      </p:grpSpPr>
      <p:sp>
        <p:nvSpPr>
          <p:cNvPr id="6" name="Rectangle 16">
            <a:extLst>
              <a:ext uri="{FF2B5EF4-FFF2-40B4-BE49-F238E27FC236}">
                <a16:creationId xmlns:a16="http://schemas.microsoft.com/office/drawing/2014/main" id="{5F27027F-C4EB-3C41-BE00-3A079204A4B1}"/>
              </a:ext>
            </a:extLst>
          </p:cNvPr>
          <p:cNvSpPr txBox="1">
            <a:spLocks noChangeArrowheads="1"/>
          </p:cNvSpPr>
          <p:nvPr/>
        </p:nvSpPr>
        <p:spPr bwMode="auto">
          <a:xfrm>
            <a:off x="8458200" y="2062480"/>
            <a:ext cx="3488464" cy="2763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a:lnSpc>
                <a:spcPct val="80000"/>
              </a:lnSpc>
              <a:defRPr/>
            </a:pPr>
            <a:r>
              <a:rPr lang="en-US" altLang="en-US" sz="1800" b="0" kern="0" dirty="0"/>
              <a:t>AB fault.  No ground involvement.</a:t>
            </a:r>
          </a:p>
          <a:p>
            <a:pPr>
              <a:lnSpc>
                <a:spcPct val="80000"/>
              </a:lnSpc>
              <a:defRPr/>
            </a:pPr>
            <a:endParaRPr lang="en-US" altLang="en-US" sz="1800" kern="0" dirty="0"/>
          </a:p>
          <a:p>
            <a:pPr>
              <a:lnSpc>
                <a:spcPct val="80000"/>
              </a:lnSpc>
              <a:defRPr/>
            </a:pPr>
            <a:r>
              <a:rPr lang="en-US" altLang="en-US" sz="1800" b="0" kern="0" dirty="0"/>
              <a:t>¾-cycle fault duration then currents return to pre-fault load current levels.</a:t>
            </a:r>
          </a:p>
          <a:p>
            <a:pPr>
              <a:lnSpc>
                <a:spcPct val="80000"/>
              </a:lnSpc>
              <a:defRPr/>
            </a:pPr>
            <a:endParaRPr lang="en-US" altLang="en-US" sz="1800" kern="0" dirty="0"/>
          </a:p>
          <a:p>
            <a:pPr>
              <a:lnSpc>
                <a:spcPct val="80000"/>
              </a:lnSpc>
              <a:defRPr/>
            </a:pPr>
            <a:r>
              <a:rPr lang="en-US" altLang="en-US" sz="1800" b="0" kern="0" dirty="0"/>
              <a:t>Breaker interrupts load current about 2-½ cycles after fault self clears.</a:t>
            </a:r>
          </a:p>
          <a:p>
            <a:pPr>
              <a:lnSpc>
                <a:spcPct val="80000"/>
              </a:lnSpc>
              <a:defRPr/>
            </a:pPr>
            <a:endParaRPr lang="en-US" altLang="en-US" sz="1800" b="0" kern="0" dirty="0"/>
          </a:p>
        </p:txBody>
      </p:sp>
      <p:sp>
        <p:nvSpPr>
          <p:cNvPr id="7" name="Rectangle 2">
            <a:extLst>
              <a:ext uri="{FF2B5EF4-FFF2-40B4-BE49-F238E27FC236}">
                <a16:creationId xmlns:a16="http://schemas.microsoft.com/office/drawing/2014/main" id="{E1937193-5923-F7AF-F398-1C2324D081C8}"/>
              </a:ext>
            </a:extLst>
          </p:cNvPr>
          <p:cNvSpPr txBox="1">
            <a:spLocks noChangeArrowheads="1"/>
          </p:cNvSpPr>
          <p:nvPr/>
        </p:nvSpPr>
        <p:spPr>
          <a:xfrm>
            <a:off x="681745" y="604351"/>
            <a:ext cx="9590015" cy="5191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a:t>Lone Record from “Temporary” L-Ave Portable DFR</a:t>
            </a:r>
          </a:p>
        </p:txBody>
      </p:sp>
      <p:pic>
        <p:nvPicPr>
          <p:cNvPr id="3" name="Picture 2">
            <a:extLst>
              <a:ext uri="{FF2B5EF4-FFF2-40B4-BE49-F238E27FC236}">
                <a16:creationId xmlns:a16="http://schemas.microsoft.com/office/drawing/2014/main" id="{B64CBD6D-A729-F515-9860-F5792970AF24}"/>
              </a:ext>
            </a:extLst>
          </p:cNvPr>
          <p:cNvPicPr>
            <a:picLocks noChangeAspect="1"/>
          </p:cNvPicPr>
          <p:nvPr/>
        </p:nvPicPr>
        <p:blipFill>
          <a:blip r:embed="rId2"/>
          <a:stretch>
            <a:fillRect/>
          </a:stretch>
        </p:blipFill>
        <p:spPr>
          <a:xfrm>
            <a:off x="681745" y="1291278"/>
            <a:ext cx="7561302" cy="5143849"/>
          </a:xfrm>
          <a:prstGeom prst="rect">
            <a:avLst/>
          </a:prstGeom>
        </p:spPr>
      </p:pic>
    </p:spTree>
    <p:extLst>
      <p:ext uri="{BB962C8B-B14F-4D97-AF65-F5344CB8AC3E}">
        <p14:creationId xmlns:p14="http://schemas.microsoft.com/office/powerpoint/2010/main" val="999649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1E5B2-B21E-EC04-B028-D89B04FFF810}"/>
            </a:ext>
          </a:extLst>
        </p:cNvPr>
        <p:cNvGrpSpPr/>
        <p:nvPr/>
      </p:nvGrpSpPr>
      <p:grpSpPr>
        <a:xfrm>
          <a:off x="0" y="0"/>
          <a:ext cx="0" cy="0"/>
          <a:chOff x="0" y="0"/>
          <a:chExt cx="0" cy="0"/>
        </a:xfrm>
      </p:grpSpPr>
      <p:sp>
        <p:nvSpPr>
          <p:cNvPr id="7" name="Rectangle 2">
            <a:extLst>
              <a:ext uri="{FF2B5EF4-FFF2-40B4-BE49-F238E27FC236}">
                <a16:creationId xmlns:a16="http://schemas.microsoft.com/office/drawing/2014/main" id="{69FCEDFC-FA6B-E0D9-EB00-ACA219B01D1A}"/>
              </a:ext>
            </a:extLst>
          </p:cNvPr>
          <p:cNvSpPr txBox="1">
            <a:spLocks noChangeArrowheads="1"/>
          </p:cNvSpPr>
          <p:nvPr/>
        </p:nvSpPr>
        <p:spPr>
          <a:xfrm>
            <a:off x="681745" y="604351"/>
            <a:ext cx="9590015" cy="5191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a:t>Let’s look a little closer</a:t>
            </a:r>
          </a:p>
        </p:txBody>
      </p:sp>
      <p:sp>
        <p:nvSpPr>
          <p:cNvPr id="3" name="Rectangle 16">
            <a:extLst>
              <a:ext uri="{FF2B5EF4-FFF2-40B4-BE49-F238E27FC236}">
                <a16:creationId xmlns:a16="http://schemas.microsoft.com/office/drawing/2014/main" id="{79B0D586-20F1-9ABC-78FF-32C673E83814}"/>
              </a:ext>
            </a:extLst>
          </p:cNvPr>
          <p:cNvSpPr txBox="1">
            <a:spLocks noChangeArrowheads="1"/>
          </p:cNvSpPr>
          <p:nvPr/>
        </p:nvSpPr>
        <p:spPr bwMode="auto">
          <a:xfrm>
            <a:off x="681745" y="1391921"/>
            <a:ext cx="6145775" cy="2987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a:lnSpc>
                <a:spcPct val="80000"/>
              </a:lnSpc>
              <a:defRPr/>
            </a:pPr>
            <a:r>
              <a:rPr lang="en-US" altLang="en-US" sz="1800" kern="0" dirty="0"/>
              <a:t>AB fault not involving ground cannot occur in any of the underground or undersea cable.</a:t>
            </a:r>
          </a:p>
          <a:p>
            <a:pPr>
              <a:lnSpc>
                <a:spcPct val="80000"/>
              </a:lnSpc>
              <a:defRPr/>
            </a:pPr>
            <a:endParaRPr lang="en-US" altLang="en-US" sz="1800" kern="0" dirty="0"/>
          </a:p>
          <a:p>
            <a:pPr>
              <a:lnSpc>
                <a:spcPct val="80000"/>
              </a:lnSpc>
              <a:defRPr/>
            </a:pPr>
            <a:r>
              <a:rPr lang="en-US" altLang="en-US" sz="1800" kern="0" dirty="0"/>
              <a:t>¾-cycle fault duration with self-clearing at a current peak rather than a current zero as expected for a breaker interruption. After that, post-fault current returns to a normal balanced load current. </a:t>
            </a:r>
          </a:p>
          <a:p>
            <a:pPr>
              <a:lnSpc>
                <a:spcPct val="80000"/>
              </a:lnSpc>
              <a:defRPr/>
            </a:pPr>
            <a:endParaRPr lang="en-US" altLang="en-US" sz="1800" kern="0" dirty="0"/>
          </a:p>
          <a:p>
            <a:pPr>
              <a:lnSpc>
                <a:spcPct val="80000"/>
              </a:lnSpc>
              <a:defRPr/>
            </a:pPr>
            <a:r>
              <a:rPr lang="en-US" altLang="en-US" sz="1800" kern="0" dirty="0"/>
              <a:t>Breaker interrupts load current about 2-½ cycles after the fault self-clears. </a:t>
            </a:r>
          </a:p>
          <a:p>
            <a:pPr>
              <a:lnSpc>
                <a:spcPct val="80000"/>
              </a:lnSpc>
              <a:defRPr/>
            </a:pPr>
            <a:endParaRPr lang="en-US" altLang="en-US" sz="1800" b="0" kern="0" dirty="0"/>
          </a:p>
          <a:p>
            <a:pPr>
              <a:lnSpc>
                <a:spcPct val="80000"/>
              </a:lnSpc>
              <a:defRPr/>
            </a:pPr>
            <a:endParaRPr lang="en-US" altLang="en-US" sz="1800" b="0" kern="0" dirty="0"/>
          </a:p>
        </p:txBody>
      </p:sp>
      <p:pic>
        <p:nvPicPr>
          <p:cNvPr id="4" name="Picture 3">
            <a:extLst>
              <a:ext uri="{FF2B5EF4-FFF2-40B4-BE49-F238E27FC236}">
                <a16:creationId xmlns:a16="http://schemas.microsoft.com/office/drawing/2014/main" id="{E9632B10-C0D4-BE8D-E352-64E3C4B8FBF6}"/>
              </a:ext>
            </a:extLst>
          </p:cNvPr>
          <p:cNvPicPr>
            <a:picLocks noChangeAspect="1"/>
          </p:cNvPicPr>
          <p:nvPr/>
        </p:nvPicPr>
        <p:blipFill>
          <a:blip r:embed="rId2"/>
          <a:stretch>
            <a:fillRect/>
          </a:stretch>
        </p:blipFill>
        <p:spPr>
          <a:xfrm>
            <a:off x="7006590" y="1123464"/>
            <a:ext cx="4642115" cy="3317971"/>
          </a:xfrm>
          <a:prstGeom prst="rect">
            <a:avLst/>
          </a:prstGeom>
        </p:spPr>
      </p:pic>
      <p:sp>
        <p:nvSpPr>
          <p:cNvPr id="5" name="Rectangle 16">
            <a:extLst>
              <a:ext uri="{FF2B5EF4-FFF2-40B4-BE49-F238E27FC236}">
                <a16:creationId xmlns:a16="http://schemas.microsoft.com/office/drawing/2014/main" id="{D67CE6E4-D4E7-AA53-10CD-F2260991E768}"/>
              </a:ext>
            </a:extLst>
          </p:cNvPr>
          <p:cNvSpPr txBox="1">
            <a:spLocks noChangeArrowheads="1"/>
          </p:cNvSpPr>
          <p:nvPr/>
        </p:nvSpPr>
        <p:spPr bwMode="auto">
          <a:xfrm>
            <a:off x="681744" y="4657577"/>
            <a:ext cx="11083536" cy="1235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a:lnSpc>
                <a:spcPct val="80000"/>
              </a:lnSpc>
              <a:defRPr/>
            </a:pPr>
            <a:r>
              <a:rPr lang="en-US" altLang="en-US" sz="1800" kern="0" dirty="0"/>
              <a:t>Fault current amplitude only about triple pre-fault load current suggesting a high fault impedance.</a:t>
            </a:r>
          </a:p>
          <a:p>
            <a:pPr>
              <a:lnSpc>
                <a:spcPct val="80000"/>
              </a:lnSpc>
              <a:defRPr/>
            </a:pPr>
            <a:endParaRPr lang="en-US" altLang="en-US" sz="1800" kern="0" dirty="0"/>
          </a:p>
          <a:p>
            <a:pPr>
              <a:lnSpc>
                <a:spcPct val="80000"/>
              </a:lnSpc>
              <a:defRPr/>
            </a:pPr>
            <a:r>
              <a:rPr lang="en-US" altLang="en-US" sz="1800" kern="0" dirty="0"/>
              <a:t>All of this suggests a partial discharge (PD) arcing event, some sort of dielectric breakdown.</a:t>
            </a:r>
          </a:p>
          <a:p>
            <a:pPr marL="0" indent="0">
              <a:lnSpc>
                <a:spcPct val="80000"/>
              </a:lnSpc>
              <a:buNone/>
              <a:defRPr/>
            </a:pPr>
            <a:endParaRPr lang="en-US" altLang="en-US" sz="1800" b="0" kern="0" dirty="0"/>
          </a:p>
          <a:p>
            <a:pPr>
              <a:lnSpc>
                <a:spcPct val="80000"/>
              </a:lnSpc>
              <a:defRPr/>
            </a:pPr>
            <a:endParaRPr lang="en-US" altLang="en-US" sz="1800" b="0" kern="0" dirty="0"/>
          </a:p>
        </p:txBody>
      </p:sp>
    </p:spTree>
    <p:extLst>
      <p:ext uri="{BB962C8B-B14F-4D97-AF65-F5344CB8AC3E}">
        <p14:creationId xmlns:p14="http://schemas.microsoft.com/office/powerpoint/2010/main" val="358902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C828B-4BCB-B6DB-DD6E-91B5585D0E61}"/>
            </a:ext>
          </a:extLst>
        </p:cNvPr>
        <p:cNvGrpSpPr/>
        <p:nvPr/>
      </p:nvGrpSpPr>
      <p:grpSpPr>
        <a:xfrm>
          <a:off x="0" y="0"/>
          <a:ext cx="0" cy="0"/>
          <a:chOff x="0" y="0"/>
          <a:chExt cx="0" cy="0"/>
        </a:xfrm>
      </p:grpSpPr>
      <p:sp>
        <p:nvSpPr>
          <p:cNvPr id="7" name="Rectangle 2">
            <a:extLst>
              <a:ext uri="{FF2B5EF4-FFF2-40B4-BE49-F238E27FC236}">
                <a16:creationId xmlns:a16="http://schemas.microsoft.com/office/drawing/2014/main" id="{A1C39B63-08EC-8FF6-3B68-EE1BF45CE4BC}"/>
              </a:ext>
            </a:extLst>
          </p:cNvPr>
          <p:cNvSpPr txBox="1">
            <a:spLocks noChangeArrowheads="1"/>
          </p:cNvSpPr>
          <p:nvPr/>
        </p:nvSpPr>
        <p:spPr>
          <a:xfrm>
            <a:off x="681745" y="604351"/>
            <a:ext cx="10912028" cy="5191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a:t>Our First Operations Team Call:  Bad News and Good News</a:t>
            </a:r>
          </a:p>
        </p:txBody>
      </p:sp>
      <p:sp>
        <p:nvSpPr>
          <p:cNvPr id="3" name="Rectangle 16">
            <a:extLst>
              <a:ext uri="{FF2B5EF4-FFF2-40B4-BE49-F238E27FC236}">
                <a16:creationId xmlns:a16="http://schemas.microsoft.com/office/drawing/2014/main" id="{8013595F-3A7D-564F-4825-5D9374880E86}"/>
              </a:ext>
            </a:extLst>
          </p:cNvPr>
          <p:cNvSpPr txBox="1">
            <a:spLocks noChangeArrowheads="1"/>
          </p:cNvSpPr>
          <p:nvPr/>
        </p:nvSpPr>
        <p:spPr bwMode="auto">
          <a:xfrm>
            <a:off x="681745" y="1584961"/>
            <a:ext cx="5414255" cy="423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a:lnSpc>
                <a:spcPct val="80000"/>
              </a:lnSpc>
              <a:defRPr/>
            </a:pPr>
            <a:r>
              <a:rPr lang="en-US" altLang="en-US" sz="1800" b="1" kern="0" dirty="0">
                <a:solidFill>
                  <a:schemeClr val="accent1"/>
                </a:solidFill>
              </a:rPr>
              <a:t>Bad News:</a:t>
            </a:r>
            <a:r>
              <a:rPr lang="en-US" altLang="en-US" sz="1800" kern="0" dirty="0"/>
              <a:t>  I can’t tell you where the fault is – Groan!</a:t>
            </a:r>
          </a:p>
          <a:p>
            <a:pPr>
              <a:lnSpc>
                <a:spcPct val="80000"/>
              </a:lnSpc>
              <a:defRPr/>
            </a:pPr>
            <a:endParaRPr lang="en-US" altLang="en-US" sz="1800" kern="0" dirty="0"/>
          </a:p>
          <a:p>
            <a:pPr>
              <a:lnSpc>
                <a:spcPct val="80000"/>
              </a:lnSpc>
              <a:defRPr/>
            </a:pPr>
            <a:r>
              <a:rPr lang="en-US" altLang="en-US" sz="1800" b="1" kern="0" dirty="0">
                <a:solidFill>
                  <a:schemeClr val="accent1"/>
                </a:solidFill>
              </a:rPr>
              <a:t>Good News: </a:t>
            </a:r>
            <a:r>
              <a:rPr lang="en-US" altLang="en-US" sz="1800" kern="0" dirty="0"/>
              <a:t>I can tell you where the fault is not – Yea!</a:t>
            </a:r>
          </a:p>
          <a:p>
            <a:pPr lvl="1">
              <a:lnSpc>
                <a:spcPct val="80000"/>
              </a:lnSpc>
              <a:defRPr/>
            </a:pPr>
            <a:r>
              <a:rPr lang="en-US" altLang="en-US" sz="1600" kern="0" dirty="0"/>
              <a:t>Not in any of the 3+ miles of underground land cable between L-Ave Sub and beach landing.  </a:t>
            </a:r>
          </a:p>
          <a:p>
            <a:pPr lvl="1">
              <a:lnSpc>
                <a:spcPct val="80000"/>
              </a:lnSpc>
              <a:defRPr/>
            </a:pPr>
            <a:r>
              <a:rPr lang="en-US" altLang="en-US" sz="1600" kern="0" dirty="0"/>
              <a:t>Not in the 25+ miles of undersea cable from beach landing to the island.</a:t>
            </a:r>
          </a:p>
          <a:p>
            <a:pPr>
              <a:lnSpc>
                <a:spcPct val="80000"/>
              </a:lnSpc>
              <a:defRPr/>
            </a:pPr>
            <a:endParaRPr lang="en-US" altLang="en-US" sz="1800" b="0" kern="0" dirty="0"/>
          </a:p>
          <a:p>
            <a:pPr>
              <a:lnSpc>
                <a:spcPct val="80000"/>
              </a:lnSpc>
              <a:defRPr/>
            </a:pPr>
            <a:r>
              <a:rPr lang="en-US" altLang="en-US" sz="1800" kern="0" dirty="0"/>
              <a:t>Conjectured later the fault most likely to be in the C-Street GIS breaker switchgear.  Supported by discovery of arc products in SF6 gas samples and by partial discharge (PD) testing.</a:t>
            </a:r>
          </a:p>
          <a:p>
            <a:pPr>
              <a:lnSpc>
                <a:spcPct val="80000"/>
              </a:lnSpc>
              <a:defRPr/>
            </a:pPr>
            <a:endParaRPr lang="en-US" altLang="en-US" sz="1800" b="0" kern="0" dirty="0"/>
          </a:p>
        </p:txBody>
      </p:sp>
      <p:pic>
        <p:nvPicPr>
          <p:cNvPr id="2" name="Picture 1" descr="Close-up of a cable&#10;&#10;AI-generated content may be incorrect.">
            <a:extLst>
              <a:ext uri="{FF2B5EF4-FFF2-40B4-BE49-F238E27FC236}">
                <a16:creationId xmlns:a16="http://schemas.microsoft.com/office/drawing/2014/main" id="{6B63DF65-3F4A-783D-7668-C7562841BF73}"/>
              </a:ext>
            </a:extLst>
          </p:cNvPr>
          <p:cNvPicPr>
            <a:picLocks noChangeAspect="1"/>
          </p:cNvPicPr>
          <p:nvPr/>
        </p:nvPicPr>
        <p:blipFill>
          <a:blip r:embed="rId2"/>
          <a:stretch>
            <a:fillRect/>
          </a:stretch>
        </p:blipFill>
        <p:spPr>
          <a:xfrm>
            <a:off x="6223536" y="1493521"/>
            <a:ext cx="5286719" cy="3545839"/>
          </a:xfrm>
          <a:prstGeom prst="rect">
            <a:avLst/>
          </a:prstGeom>
        </p:spPr>
      </p:pic>
    </p:spTree>
    <p:extLst>
      <p:ext uri="{BB962C8B-B14F-4D97-AF65-F5344CB8AC3E}">
        <p14:creationId xmlns:p14="http://schemas.microsoft.com/office/powerpoint/2010/main" val="378279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6EA76-67C2-F0BC-4299-B2AE3BE26473}"/>
            </a:ext>
          </a:extLst>
        </p:cNvPr>
        <p:cNvGrpSpPr/>
        <p:nvPr/>
      </p:nvGrpSpPr>
      <p:grpSpPr>
        <a:xfrm>
          <a:off x="0" y="0"/>
          <a:ext cx="0" cy="0"/>
          <a:chOff x="0" y="0"/>
          <a:chExt cx="0" cy="0"/>
        </a:xfrm>
      </p:grpSpPr>
      <p:sp>
        <p:nvSpPr>
          <p:cNvPr id="7" name="Rectangle 2">
            <a:extLst>
              <a:ext uri="{FF2B5EF4-FFF2-40B4-BE49-F238E27FC236}">
                <a16:creationId xmlns:a16="http://schemas.microsoft.com/office/drawing/2014/main" id="{33136348-A1DA-466F-43E7-278F4FE68D0B}"/>
              </a:ext>
            </a:extLst>
          </p:cNvPr>
          <p:cNvSpPr txBox="1">
            <a:spLocks noChangeArrowheads="1"/>
          </p:cNvSpPr>
          <p:nvPr/>
        </p:nvSpPr>
        <p:spPr>
          <a:xfrm>
            <a:off x="681745" y="604351"/>
            <a:ext cx="10240255" cy="5191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a:t>Facing the Limits of Resolution and Fourier Transform</a:t>
            </a:r>
          </a:p>
        </p:txBody>
      </p:sp>
      <p:sp>
        <p:nvSpPr>
          <p:cNvPr id="3" name="Rectangle 16">
            <a:extLst>
              <a:ext uri="{FF2B5EF4-FFF2-40B4-BE49-F238E27FC236}">
                <a16:creationId xmlns:a16="http://schemas.microsoft.com/office/drawing/2014/main" id="{4B0626FE-FA91-ADA1-0CB2-225E7C5927AD}"/>
              </a:ext>
            </a:extLst>
          </p:cNvPr>
          <p:cNvSpPr txBox="1">
            <a:spLocks noChangeArrowheads="1"/>
          </p:cNvSpPr>
          <p:nvPr/>
        </p:nvSpPr>
        <p:spPr bwMode="auto">
          <a:xfrm>
            <a:off x="681745" y="1391921"/>
            <a:ext cx="10717775" cy="327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a:lnSpc>
                <a:spcPct val="80000"/>
              </a:lnSpc>
              <a:defRPr/>
            </a:pPr>
            <a:r>
              <a:rPr lang="en-US" altLang="en-US" sz="1800" kern="0" dirty="0"/>
              <a:t>While a conventional analysis of the DFR data was helpful it didn’t tell us definitively where the fault was.</a:t>
            </a:r>
          </a:p>
          <a:p>
            <a:pPr>
              <a:lnSpc>
                <a:spcPct val="80000"/>
              </a:lnSpc>
              <a:defRPr/>
            </a:pPr>
            <a:endParaRPr lang="en-US" altLang="en-US" sz="1800" b="0" kern="0" dirty="0"/>
          </a:p>
          <a:p>
            <a:pPr>
              <a:lnSpc>
                <a:spcPct val="80000"/>
              </a:lnSpc>
              <a:defRPr/>
            </a:pPr>
            <a:r>
              <a:rPr lang="en-US" altLang="en-US" sz="1800" kern="0" dirty="0"/>
              <a:t>Recognized that with low sampling rate (</a:t>
            </a:r>
            <a:r>
              <a:rPr lang="en-US" altLang="en-US" sz="1800" b="0" kern="0" dirty="0"/>
              <a:t>5.76kHz) we are limited to resolving frequencies up to 2.88kHz (48</a:t>
            </a:r>
            <a:r>
              <a:rPr lang="en-US" altLang="en-US" sz="1800" b="0" kern="0" baseline="30000" dirty="0"/>
              <a:t>th</a:t>
            </a:r>
            <a:r>
              <a:rPr lang="en-US" altLang="en-US" sz="1800" b="0" kern="0" dirty="0"/>
              <a:t> harmonic).  Not sufficient to see fine details of arcing or PD activity.</a:t>
            </a:r>
            <a:endParaRPr lang="en-US" altLang="en-US" sz="1800" kern="0" dirty="0"/>
          </a:p>
          <a:p>
            <a:pPr>
              <a:lnSpc>
                <a:spcPct val="80000"/>
              </a:lnSpc>
              <a:defRPr/>
            </a:pPr>
            <a:endParaRPr lang="en-US" altLang="en-US" sz="1800" b="0" kern="0" dirty="0"/>
          </a:p>
          <a:p>
            <a:pPr>
              <a:lnSpc>
                <a:spcPct val="80000"/>
              </a:lnSpc>
              <a:defRPr/>
            </a:pPr>
            <a:r>
              <a:rPr lang="en-US" altLang="en-US" sz="1800" b="0" kern="0" dirty="0"/>
              <a:t>Recognized that with </a:t>
            </a:r>
            <a:r>
              <a:rPr lang="en-US" altLang="en-US" sz="1800" kern="0" dirty="0"/>
              <a:t>the l</a:t>
            </a:r>
            <a:r>
              <a:rPr lang="en-US" altLang="en-US" sz="1800" b="0" kern="0" dirty="0"/>
              <a:t>imited fault duration (~3/4cy) Fourier analysis is unhelpful. </a:t>
            </a:r>
          </a:p>
          <a:p>
            <a:pPr>
              <a:lnSpc>
                <a:spcPct val="80000"/>
              </a:lnSpc>
              <a:defRPr/>
            </a:pPr>
            <a:endParaRPr lang="en-US" altLang="en-US" sz="1800" b="0" kern="0" dirty="0"/>
          </a:p>
          <a:p>
            <a:pPr>
              <a:lnSpc>
                <a:spcPct val="80000"/>
              </a:lnSpc>
              <a:defRPr/>
            </a:pPr>
            <a:r>
              <a:rPr lang="en-US" altLang="en-US" sz="1800" kern="0" dirty="0"/>
              <a:t>Even with the low upper limit on frequency resolution we wondered if a wavelet decomposition of the fault waveform would give us more or better details on the signal composition.</a:t>
            </a:r>
            <a:endParaRPr lang="en-US" altLang="en-US" sz="1800" b="0" kern="0" dirty="0"/>
          </a:p>
        </p:txBody>
      </p:sp>
    </p:spTree>
    <p:extLst>
      <p:ext uri="{BB962C8B-B14F-4D97-AF65-F5344CB8AC3E}">
        <p14:creationId xmlns:p14="http://schemas.microsoft.com/office/powerpoint/2010/main" val="3975020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344F5-9A66-0F44-D99B-368B253A948D}"/>
            </a:ext>
          </a:extLst>
        </p:cNvPr>
        <p:cNvGrpSpPr/>
        <p:nvPr/>
      </p:nvGrpSpPr>
      <p:grpSpPr>
        <a:xfrm>
          <a:off x="0" y="0"/>
          <a:ext cx="0" cy="0"/>
          <a:chOff x="0" y="0"/>
          <a:chExt cx="0" cy="0"/>
        </a:xfrm>
      </p:grpSpPr>
      <p:sp>
        <p:nvSpPr>
          <p:cNvPr id="7" name="Rectangle 2">
            <a:extLst>
              <a:ext uri="{FF2B5EF4-FFF2-40B4-BE49-F238E27FC236}">
                <a16:creationId xmlns:a16="http://schemas.microsoft.com/office/drawing/2014/main" id="{87C2A64B-7033-6970-F065-4D1CB1EC71E8}"/>
              </a:ext>
            </a:extLst>
          </p:cNvPr>
          <p:cNvSpPr txBox="1">
            <a:spLocks noChangeArrowheads="1"/>
          </p:cNvSpPr>
          <p:nvPr/>
        </p:nvSpPr>
        <p:spPr>
          <a:xfrm>
            <a:off x="681745" y="604351"/>
            <a:ext cx="10240255" cy="5191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a:t>Extra Light Fourier Analysis Review</a:t>
            </a:r>
          </a:p>
        </p:txBody>
      </p:sp>
      <p:sp>
        <p:nvSpPr>
          <p:cNvPr id="3" name="Rectangle 16">
            <a:extLst>
              <a:ext uri="{FF2B5EF4-FFF2-40B4-BE49-F238E27FC236}">
                <a16:creationId xmlns:a16="http://schemas.microsoft.com/office/drawing/2014/main" id="{49579BC8-5A56-89F7-534A-C975329CE8AF}"/>
              </a:ext>
            </a:extLst>
          </p:cNvPr>
          <p:cNvSpPr txBox="1">
            <a:spLocks noChangeArrowheads="1"/>
          </p:cNvSpPr>
          <p:nvPr/>
        </p:nvSpPr>
        <p:spPr bwMode="auto">
          <a:xfrm>
            <a:off x="681745" y="1391921"/>
            <a:ext cx="4774175" cy="4013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a:lnSpc>
                <a:spcPct val="80000"/>
              </a:lnSpc>
              <a:defRPr/>
            </a:pPr>
            <a:r>
              <a:rPr lang="en-US" altLang="en-US" sz="1800" kern="0" dirty="0"/>
              <a:t>Continuous periodic signal with finite energy and infinite duration resolves to </a:t>
            </a:r>
          </a:p>
          <a:p>
            <a:pPr>
              <a:lnSpc>
                <a:spcPct val="80000"/>
              </a:lnSpc>
              <a:defRPr/>
            </a:pPr>
            <a:endParaRPr lang="en-US" altLang="en-US" sz="1800" kern="0" dirty="0"/>
          </a:p>
          <a:p>
            <a:pPr lvl="1">
              <a:lnSpc>
                <a:spcPct val="80000"/>
              </a:lnSpc>
              <a:defRPr/>
            </a:pPr>
            <a:r>
              <a:rPr lang="en-US" altLang="en-US" sz="1600" kern="0" dirty="0"/>
              <a:t>a series of single frequency signals in the time domain, described as </a:t>
            </a:r>
          </a:p>
          <a:p>
            <a:pPr lvl="1">
              <a:lnSpc>
                <a:spcPct val="80000"/>
              </a:lnSpc>
              <a:defRPr/>
            </a:pPr>
            <a:endParaRPr lang="en-US" altLang="en-US" sz="1600" kern="0" dirty="0"/>
          </a:p>
          <a:p>
            <a:pPr lvl="1">
              <a:lnSpc>
                <a:spcPct val="80000"/>
              </a:lnSpc>
              <a:defRPr/>
            </a:pPr>
            <a:r>
              <a:rPr lang="en-US" altLang="en-US" sz="1600" kern="0" dirty="0"/>
              <a:t>an infinite algebraic series with discrete magnitude and angle values in the frequency domain.</a:t>
            </a:r>
          </a:p>
          <a:p>
            <a:pPr>
              <a:lnSpc>
                <a:spcPct val="80000"/>
              </a:lnSpc>
              <a:defRPr/>
            </a:pPr>
            <a:endParaRPr lang="en-US" altLang="en-US" sz="1800" b="0" kern="0" dirty="0"/>
          </a:p>
          <a:p>
            <a:pPr>
              <a:lnSpc>
                <a:spcPct val="80000"/>
              </a:lnSpc>
              <a:defRPr/>
            </a:pPr>
            <a:endParaRPr lang="en-US" altLang="en-US" sz="1800" b="0" kern="0" dirty="0"/>
          </a:p>
        </p:txBody>
      </p:sp>
      <p:pic>
        <p:nvPicPr>
          <p:cNvPr id="2" name="Picture 1">
            <a:extLst>
              <a:ext uri="{FF2B5EF4-FFF2-40B4-BE49-F238E27FC236}">
                <a16:creationId xmlns:a16="http://schemas.microsoft.com/office/drawing/2014/main" id="{19216EFB-4DF4-C93F-DDC8-707BC2327221}"/>
              </a:ext>
            </a:extLst>
          </p:cNvPr>
          <p:cNvPicPr>
            <a:picLocks noChangeAspect="1"/>
          </p:cNvPicPr>
          <p:nvPr/>
        </p:nvPicPr>
        <p:blipFill>
          <a:blip r:embed="rId2"/>
          <a:stretch>
            <a:fillRect/>
          </a:stretch>
        </p:blipFill>
        <p:spPr>
          <a:xfrm>
            <a:off x="6008880" y="1163805"/>
            <a:ext cx="5501375" cy="4956608"/>
          </a:xfrm>
          <a:prstGeom prst="rect">
            <a:avLst/>
          </a:prstGeom>
        </p:spPr>
      </p:pic>
    </p:spTree>
    <p:extLst>
      <p:ext uri="{BB962C8B-B14F-4D97-AF65-F5344CB8AC3E}">
        <p14:creationId xmlns:p14="http://schemas.microsoft.com/office/powerpoint/2010/main" val="288794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11854-488B-568E-1565-8E117AB94D62}"/>
            </a:ext>
          </a:extLst>
        </p:cNvPr>
        <p:cNvGrpSpPr/>
        <p:nvPr/>
      </p:nvGrpSpPr>
      <p:grpSpPr>
        <a:xfrm>
          <a:off x="0" y="0"/>
          <a:ext cx="0" cy="0"/>
          <a:chOff x="0" y="0"/>
          <a:chExt cx="0" cy="0"/>
        </a:xfrm>
      </p:grpSpPr>
      <p:sp>
        <p:nvSpPr>
          <p:cNvPr id="7" name="Rectangle 2">
            <a:extLst>
              <a:ext uri="{FF2B5EF4-FFF2-40B4-BE49-F238E27FC236}">
                <a16:creationId xmlns:a16="http://schemas.microsoft.com/office/drawing/2014/main" id="{37D2793D-6545-9C34-80EC-5EF4A550B1FF}"/>
              </a:ext>
            </a:extLst>
          </p:cNvPr>
          <p:cNvSpPr txBox="1">
            <a:spLocks noChangeArrowheads="1"/>
          </p:cNvSpPr>
          <p:nvPr/>
        </p:nvSpPr>
        <p:spPr>
          <a:xfrm>
            <a:off x="681745" y="604351"/>
            <a:ext cx="10240255" cy="519113"/>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a:t>Light Intro to Wavelets – Continuous Transform (CWT)</a:t>
            </a:r>
          </a:p>
        </p:txBody>
      </p:sp>
      <p:sp>
        <p:nvSpPr>
          <p:cNvPr id="3" name="Rectangle 16">
            <a:extLst>
              <a:ext uri="{FF2B5EF4-FFF2-40B4-BE49-F238E27FC236}">
                <a16:creationId xmlns:a16="http://schemas.microsoft.com/office/drawing/2014/main" id="{4922CED4-86D1-F738-B052-CC70200684B2}"/>
              </a:ext>
            </a:extLst>
          </p:cNvPr>
          <p:cNvSpPr txBox="1">
            <a:spLocks noChangeArrowheads="1"/>
          </p:cNvSpPr>
          <p:nvPr/>
        </p:nvSpPr>
        <p:spPr bwMode="auto">
          <a:xfrm>
            <a:off x="681745" y="1391921"/>
            <a:ext cx="4774175" cy="491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mn-cs"/>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defRPr>
            </a:lvl3pPr>
            <a:lvl4pPr marL="1600200" indent="-228600" algn="l" rtl="0" eaLnBrk="0" fontAlgn="base" hangingPunct="0">
              <a:spcBef>
                <a:spcPct val="0"/>
              </a:spcBef>
              <a:spcAft>
                <a:spcPct val="50000"/>
              </a:spcAft>
              <a:buClr>
                <a:srgbClr val="0079C1"/>
              </a:buClr>
              <a:buFont typeface="Wingdings 2" pitchFamily="18" charset="2"/>
              <a:buChar char="¾"/>
              <a:defRPr>
                <a:solidFill>
                  <a:schemeClr val="tx2"/>
                </a:solidFill>
                <a:latin typeface="+mn-lt"/>
                <a:ea typeface="+mn-ea"/>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a:lstStyle>
          <a:p>
            <a:pPr>
              <a:lnSpc>
                <a:spcPct val="80000"/>
              </a:lnSpc>
              <a:defRPr/>
            </a:pPr>
            <a:r>
              <a:rPr lang="en-US" altLang="en-US" sz="1800" kern="0" dirty="0"/>
              <a:t>The term wavelet comes from the French word </a:t>
            </a:r>
            <a:r>
              <a:rPr lang="en-US" altLang="en-US" sz="1800" i="1" kern="0" dirty="0" err="1"/>
              <a:t>ondelette</a:t>
            </a:r>
            <a:r>
              <a:rPr lang="en-US" altLang="en-US" sz="1800" kern="0" dirty="0"/>
              <a:t> meaning little wave.  It is a short oscillation.</a:t>
            </a:r>
          </a:p>
          <a:p>
            <a:pPr>
              <a:lnSpc>
                <a:spcPct val="80000"/>
              </a:lnSpc>
              <a:defRPr/>
            </a:pPr>
            <a:endParaRPr lang="en-US" altLang="en-US" sz="1800" kern="0" dirty="0"/>
          </a:p>
          <a:p>
            <a:pPr>
              <a:lnSpc>
                <a:spcPct val="80000"/>
              </a:lnSpc>
              <a:defRPr/>
            </a:pPr>
            <a:r>
              <a:rPr lang="en-US" altLang="en-US" sz="1800" kern="0" dirty="0"/>
              <a:t>CWT is the convolution of a signal </a:t>
            </a:r>
            <a:r>
              <a:rPr lang="en-US" altLang="en-US" sz="1800" i="1" kern="0" dirty="0"/>
              <a:t>f(t)</a:t>
            </a:r>
            <a:r>
              <a:rPr lang="en-US" altLang="en-US" sz="1800" kern="0" dirty="0"/>
              <a:t> with a selected basis (or mother) wavelet function </a:t>
            </a:r>
            <a:r>
              <a:rPr lang="el-GR" altLang="en-US" sz="1800" i="1" kern="0" dirty="0"/>
              <a:t>Ψ</a:t>
            </a:r>
            <a:r>
              <a:rPr lang="en-US" altLang="en-US" sz="1800" i="1" kern="0" baseline="-25000" dirty="0" err="1"/>
              <a:t>a,b</a:t>
            </a:r>
            <a:r>
              <a:rPr lang="en-US" altLang="en-US" sz="1800" i="1" kern="0" dirty="0"/>
              <a:t>(t)</a:t>
            </a:r>
            <a:r>
              <a:rPr lang="en-US" altLang="en-US" sz="1800" kern="0" dirty="0"/>
              <a:t> where </a:t>
            </a:r>
            <a:r>
              <a:rPr lang="en-US" altLang="en-US" sz="1800" i="1" kern="0" dirty="0"/>
              <a:t>a</a:t>
            </a:r>
            <a:r>
              <a:rPr lang="en-US" altLang="en-US" sz="1800" kern="0" dirty="0"/>
              <a:t> and </a:t>
            </a:r>
            <a:r>
              <a:rPr lang="en-US" altLang="en-US" sz="1800" i="1" kern="0" dirty="0"/>
              <a:t>b</a:t>
            </a:r>
            <a:r>
              <a:rPr lang="en-US" altLang="en-US" sz="1800" kern="0" dirty="0"/>
              <a:t> are scale (dilation) and translation (position) factors, respectively.</a:t>
            </a:r>
          </a:p>
          <a:p>
            <a:pPr>
              <a:lnSpc>
                <a:spcPct val="80000"/>
              </a:lnSpc>
              <a:defRPr/>
            </a:pPr>
            <a:endParaRPr lang="en-US" altLang="en-US" sz="1800" kern="0" dirty="0"/>
          </a:p>
          <a:p>
            <a:pPr>
              <a:lnSpc>
                <a:spcPct val="80000"/>
              </a:lnSpc>
              <a:defRPr/>
            </a:pPr>
            <a:r>
              <a:rPr lang="en-US" altLang="en-US" sz="1800" kern="0" dirty="0"/>
              <a:t>To the right are some commonly used basis/mother wavelet functions.</a:t>
            </a:r>
          </a:p>
          <a:p>
            <a:pPr>
              <a:lnSpc>
                <a:spcPct val="80000"/>
              </a:lnSpc>
              <a:defRPr/>
            </a:pPr>
            <a:endParaRPr lang="en-US" altLang="en-US" sz="1800" kern="0" dirty="0"/>
          </a:p>
          <a:p>
            <a:pPr>
              <a:lnSpc>
                <a:spcPct val="80000"/>
              </a:lnSpc>
              <a:defRPr/>
            </a:pPr>
            <a:r>
              <a:rPr lang="en-US" altLang="en-US" sz="1800" kern="0" dirty="0"/>
              <a:t>These basis wavelets can be described as sets of orthogonal functions (having sine and cosine terms).  This explains the conjugate term </a:t>
            </a:r>
            <a:r>
              <a:rPr lang="el-GR" altLang="en-US" sz="1600" i="1" kern="0" dirty="0"/>
              <a:t>Ψ</a:t>
            </a:r>
            <a:r>
              <a:rPr lang="en-US" altLang="en-US" sz="1600" i="1" kern="0" dirty="0"/>
              <a:t>* </a:t>
            </a:r>
            <a:r>
              <a:rPr lang="en-US" altLang="en-US" sz="1600" kern="0" dirty="0"/>
              <a:t>in the convolution integral.</a:t>
            </a:r>
          </a:p>
          <a:p>
            <a:pPr>
              <a:lnSpc>
                <a:spcPct val="80000"/>
              </a:lnSpc>
              <a:defRPr/>
            </a:pPr>
            <a:endParaRPr lang="en-US" altLang="en-US" sz="1800" b="0" kern="0" dirty="0"/>
          </a:p>
          <a:p>
            <a:pPr>
              <a:lnSpc>
                <a:spcPct val="80000"/>
              </a:lnSpc>
              <a:defRPr/>
            </a:pPr>
            <a:endParaRPr lang="en-US" altLang="en-US" sz="1800" b="0" kern="0" dirty="0"/>
          </a:p>
        </p:txBody>
      </p:sp>
      <p:pic>
        <p:nvPicPr>
          <p:cNvPr id="4" name="Picture 3">
            <a:extLst>
              <a:ext uri="{FF2B5EF4-FFF2-40B4-BE49-F238E27FC236}">
                <a16:creationId xmlns:a16="http://schemas.microsoft.com/office/drawing/2014/main" id="{4BAD4D8E-1383-390D-8132-33FC986CEE6F}"/>
              </a:ext>
            </a:extLst>
          </p:cNvPr>
          <p:cNvPicPr>
            <a:picLocks noChangeAspect="1"/>
          </p:cNvPicPr>
          <p:nvPr/>
        </p:nvPicPr>
        <p:blipFill>
          <a:blip r:embed="rId2"/>
          <a:stretch>
            <a:fillRect/>
          </a:stretch>
        </p:blipFill>
        <p:spPr>
          <a:xfrm>
            <a:off x="6283049" y="4333245"/>
            <a:ext cx="5227206" cy="1747580"/>
          </a:xfrm>
          <a:prstGeom prst="rect">
            <a:avLst/>
          </a:prstGeom>
        </p:spPr>
      </p:pic>
      <p:pic>
        <p:nvPicPr>
          <p:cNvPr id="9" name="Picture 8">
            <a:extLst>
              <a:ext uri="{FF2B5EF4-FFF2-40B4-BE49-F238E27FC236}">
                <a16:creationId xmlns:a16="http://schemas.microsoft.com/office/drawing/2014/main" id="{F095E381-0681-2D6B-F99D-16F86ACD0EB4}"/>
              </a:ext>
            </a:extLst>
          </p:cNvPr>
          <p:cNvPicPr>
            <a:picLocks noChangeAspect="1"/>
          </p:cNvPicPr>
          <p:nvPr/>
        </p:nvPicPr>
        <p:blipFill>
          <a:blip r:embed="rId3"/>
          <a:stretch>
            <a:fillRect/>
          </a:stretch>
        </p:blipFill>
        <p:spPr>
          <a:xfrm>
            <a:off x="6407964" y="2915886"/>
            <a:ext cx="4774175" cy="741804"/>
          </a:xfrm>
          <a:prstGeom prst="rect">
            <a:avLst/>
          </a:prstGeom>
        </p:spPr>
      </p:pic>
      <p:pic>
        <p:nvPicPr>
          <p:cNvPr id="11" name="Picture 10">
            <a:extLst>
              <a:ext uri="{FF2B5EF4-FFF2-40B4-BE49-F238E27FC236}">
                <a16:creationId xmlns:a16="http://schemas.microsoft.com/office/drawing/2014/main" id="{3AEF96A6-F8E6-8F83-D729-0F069A31C589}"/>
              </a:ext>
            </a:extLst>
          </p:cNvPr>
          <p:cNvPicPr>
            <a:picLocks noChangeAspect="1"/>
          </p:cNvPicPr>
          <p:nvPr/>
        </p:nvPicPr>
        <p:blipFill>
          <a:blip r:embed="rId4"/>
          <a:stretch>
            <a:fillRect/>
          </a:stretch>
        </p:blipFill>
        <p:spPr>
          <a:xfrm>
            <a:off x="6407964" y="1678798"/>
            <a:ext cx="4100471" cy="845958"/>
          </a:xfrm>
          <a:prstGeom prst="rect">
            <a:avLst/>
          </a:prstGeom>
        </p:spPr>
      </p:pic>
      <p:cxnSp>
        <p:nvCxnSpPr>
          <p:cNvPr id="12" name="Straight Arrow Connector 11">
            <a:extLst>
              <a:ext uri="{FF2B5EF4-FFF2-40B4-BE49-F238E27FC236}">
                <a16:creationId xmlns:a16="http://schemas.microsoft.com/office/drawing/2014/main" id="{124557C7-1068-A012-EB3C-2A1F0AD87BA3}"/>
              </a:ext>
            </a:extLst>
          </p:cNvPr>
          <p:cNvCxnSpPr/>
          <p:nvPr/>
        </p:nvCxnSpPr>
        <p:spPr bwMode="auto">
          <a:xfrm flipV="1">
            <a:off x="5155007" y="2184741"/>
            <a:ext cx="1377873" cy="540048"/>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B29E73C0-79DD-3EF7-39C3-61AC2BB3A130}"/>
              </a:ext>
            </a:extLst>
          </p:cNvPr>
          <p:cNvCxnSpPr/>
          <p:nvPr/>
        </p:nvCxnSpPr>
        <p:spPr bwMode="auto">
          <a:xfrm>
            <a:off x="5081364" y="3350754"/>
            <a:ext cx="1451516" cy="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Arrow Connector 18">
            <a:extLst>
              <a:ext uri="{FF2B5EF4-FFF2-40B4-BE49-F238E27FC236}">
                <a16:creationId xmlns:a16="http://schemas.microsoft.com/office/drawing/2014/main" id="{BDE4270E-54FB-E28C-42D4-FAA317F5E04F}"/>
              </a:ext>
            </a:extLst>
          </p:cNvPr>
          <p:cNvCxnSpPr/>
          <p:nvPr/>
        </p:nvCxnSpPr>
        <p:spPr bwMode="auto">
          <a:xfrm>
            <a:off x="4535179" y="4529042"/>
            <a:ext cx="1693787" cy="27002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Rounded Corners 7">
            <a:extLst>
              <a:ext uri="{FF2B5EF4-FFF2-40B4-BE49-F238E27FC236}">
                <a16:creationId xmlns:a16="http://schemas.microsoft.com/office/drawing/2014/main" id="{5FEA9D04-9E66-A616-4B97-6FDE515B87D4}"/>
              </a:ext>
            </a:extLst>
          </p:cNvPr>
          <p:cNvSpPr/>
          <p:nvPr/>
        </p:nvSpPr>
        <p:spPr>
          <a:xfrm>
            <a:off x="10132043" y="4283565"/>
            <a:ext cx="1264204" cy="187789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466757"/>
      </p:ext>
    </p:extLst>
  </p:cSld>
  <p:clrMapOvr>
    <a:masterClrMapping/>
  </p:clrMapOvr>
</p:sld>
</file>

<file path=ppt/theme/theme1.xml><?xml version="1.0" encoding="utf-8"?>
<a:theme xmlns:a="http://schemas.openxmlformats.org/drawingml/2006/main" name="Facet">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TotalTime>
  <Words>1540</Words>
  <Application>Microsoft Office PowerPoint</Application>
  <PresentationFormat>Widescreen</PresentationFormat>
  <Paragraphs>152</Paragraphs>
  <Slides>16</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5" baseType="lpstr">
      <vt:lpstr>Arial</vt:lpstr>
      <vt:lpstr>Calibri</vt:lpstr>
      <vt:lpstr>Calibri Light</vt:lpstr>
      <vt:lpstr>Trebuchet MS</vt:lpstr>
      <vt:lpstr>Wingdings</vt:lpstr>
      <vt:lpstr>Wingdings 3</vt:lpstr>
      <vt:lpstr>Facet</vt:lpstr>
      <vt:lpstr>Custom Design</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 Laughner</dc:creator>
  <cp:lastModifiedBy>Dean Sorensen</cp:lastModifiedBy>
  <cp:revision>9</cp:revision>
  <dcterms:created xsi:type="dcterms:W3CDTF">2024-05-15T20:35:55Z</dcterms:created>
  <dcterms:modified xsi:type="dcterms:W3CDTF">2025-04-23T15:08:38Z</dcterms:modified>
</cp:coreProperties>
</file>