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3" r:id="rId3"/>
  </p:sldMasterIdLst>
  <p:sldIdLst>
    <p:sldId id="257" r:id="rId4"/>
    <p:sldId id="258" r:id="rId5"/>
    <p:sldId id="274" r:id="rId6"/>
    <p:sldId id="306" r:id="rId7"/>
    <p:sldId id="307" r:id="rId8"/>
    <p:sldId id="311" r:id="rId9"/>
    <p:sldId id="312" r:id="rId10"/>
    <p:sldId id="308" r:id="rId11"/>
    <p:sldId id="309" r:id="rId12"/>
    <p:sldId id="3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292"/>
    <a:srgbClr val="FFFFFF"/>
    <a:srgbClr val="8D8761"/>
    <a:srgbClr val="5813FC"/>
    <a:srgbClr val="3BD5DC"/>
    <a:srgbClr val="8B7C5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87" autoAdjust="0"/>
    <p:restoredTop sz="94394" autoAdjust="0"/>
  </p:normalViewPr>
  <p:slideViewPr>
    <p:cSldViewPr snapToGrid="0">
      <p:cViewPr varScale="1">
        <p:scale>
          <a:sx n="71" d="100"/>
          <a:sy n="71" d="100"/>
        </p:scale>
        <p:origin x="10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96" y="4050833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374C01-0C9C-44A2-84DC-CCB17F652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9574" y="176525"/>
            <a:ext cx="1966407" cy="164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D8654-1F01-49C9-8D6B-467B3EF1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19" y="274023"/>
            <a:ext cx="1475746" cy="145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E540B-F330-44F5-AEF1-CC60D203E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91" y="5432206"/>
            <a:ext cx="1447258" cy="1137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EEE46-9DEE-4EFD-8DCE-A070D68992ED}"/>
              </a:ext>
            </a:extLst>
          </p:cNvPr>
          <p:cNvSpPr/>
          <p:nvPr userDrawn="1"/>
        </p:nvSpPr>
        <p:spPr>
          <a:xfrm>
            <a:off x="10038752" y="60406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9EC2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Microsoft Tai Le" panose="020B0502040204020203" pitchFamily="34" charset="0"/>
                <a:cs typeface="Microsoft Tai Le" panose="020B0502040204020203" pitchFamily="34" charset="0"/>
              </a:rPr>
              <a:t>www.TRUC.org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3DC5B-D057-4F17-88F6-DBECE5203D6C}"/>
              </a:ext>
            </a:extLst>
          </p:cNvPr>
          <p:cNvSpPr txBox="1"/>
          <p:nvPr userDrawn="1"/>
        </p:nvSpPr>
        <p:spPr>
          <a:xfrm>
            <a:off x="3178025" y="579913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FDA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May 5-6, 2025</a:t>
            </a:r>
          </a:p>
        </p:txBody>
      </p:sp>
    </p:spTree>
    <p:extLst>
      <p:ext uri="{BB962C8B-B14F-4D97-AF65-F5344CB8AC3E}">
        <p14:creationId xmlns:p14="http://schemas.microsoft.com/office/powerpoint/2010/main" val="423419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D314-23EF-992A-1731-AAF899AB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2D40-7A2C-C7AB-C78C-6D8C6B86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B586E-1E05-3CB3-2D9B-AE992D6E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278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637D-B436-C3F3-CC98-CD845A64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860FC-12D9-42A1-4619-FE29A6782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19F7F-7CD5-E4BD-FF13-08448E24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28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F5D9-2AD1-259E-085E-20891865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AD05A-0CAB-C766-0661-DEE58CD0C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89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1B3E5-7056-3708-E13F-7C42929CD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BB029-8365-99E6-08FA-B194407C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C40E-A560-1D92-1BBC-707904AE4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FCF9D-5F6E-B327-EBAF-08D9FC620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A6ED-7870-1271-F776-5025F357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708E-7FB7-BFAA-3FB8-6CA8FCB9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D7D5F-AA91-A274-FB2F-1CB973E4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802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DF5B-E5F1-1EB0-68D9-A8CDA69A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55EF-BBD2-9290-1918-407E930D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6B31-EA1F-2552-FE28-A0CEEE3B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053B-345D-C639-2458-297A0B04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430F-B9DC-81E8-272C-41094A19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4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7BF0-F532-ADEA-D74F-E2048495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97ECC-3772-B672-7433-655E29CF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4464A-9ECA-C7ED-B312-608138B6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1A83-9424-E83D-ECFA-C04A3C8B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9656-5FB4-3095-66A3-A24047D2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3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09F5-6B77-1028-987B-A1CC7256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89CD-A09A-A416-A041-559B10F62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B737-59FA-CB44-BA03-5C1F54101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A8585-6901-8533-9E0B-ED252187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F972-9B06-6A8E-4499-DDCFCDD8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707D5-FFF6-3631-DB8F-F44D1585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8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A856-69FB-C3C3-AEFB-91F055B3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5ADD-75A3-B4DD-7A08-E1B3F77B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AE174-D4DA-6FA1-49CD-0E0019340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54529-4E02-7B33-33AE-CF9B40F7A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9D5CE-3FFC-4800-ACBE-460C0F94D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ED178-8F7B-484A-1AFA-6E3C6C51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6EF3A-05DB-E00A-A029-A2E2B6B8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5C137-2277-E854-2BFA-4700B740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76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CFA3-E606-8426-C146-CA50A1D1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A4DE0-13B9-66D9-6571-E74A629D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FBEAA-2736-C4FF-C504-5852B5F7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E29BF-DEB3-B202-919D-CACF91B9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4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C61CB-3972-E7E5-1949-98053118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E507E-2B24-398F-53C7-DF0AF21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AAB8-9D61-A8CD-B871-7AC3AE97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0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B76-0692-A302-8080-F14E30AD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4898-6FAD-630B-51C1-3CD9BC0B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7E00A-E8B6-AAC8-EAB7-D5A2234B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73311-8AE3-4EB9-AC64-1EF98C89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30CD1-46CE-0852-F154-6B2E0698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DD02-39E8-C448-0238-110343D8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9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E4A3-E3AF-B42A-62E4-74121BD4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1664B-CC74-CB52-9119-8397E81F5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598BE-5CDA-590A-D4AC-B7D4FD39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8D695-2E41-429B-1E7A-D75D268C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822CB-8A31-401C-09C5-3D538CEE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7698D-4DFD-2E7B-C2EB-84BED8DB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452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7603-66CB-3D95-F59C-CBBC7BE5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2C6CE-0798-38CC-6632-DA5FCA94F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D883-54AB-41BD-CB68-21BB3BE6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0A6F-52E9-BF76-09D7-56EBA0E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2B9EE-87AE-4B26-0F1F-CBA80ED0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31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CE932-9612-3524-DCE6-6F9AD9534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92EE5-2F04-2762-82A4-3557A122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65BF2-92E9-574F-D44F-F5AA9CA7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7AE1-77D5-EAE8-4F0A-83FF533B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22EC-EC9F-AD1E-6DE9-D863F965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2768-D11C-6F9B-2D41-013631963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BFD11-0485-00BC-6DA8-41ABEDF24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4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F6D7-E627-6F62-CE2D-A932B0C1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795B-0801-61BE-7637-33E681B4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4E1B-B471-8C47-364A-A81208A7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04084-1F18-0278-5CBB-8F3BF8C0B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4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A106-FA84-C015-F645-6F86CF34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7BDE-B67C-9F27-BBED-C30FD1BA7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98FE-4A7A-E720-5DDC-539457E6B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5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0CC3-E264-70AF-E9A4-0D179B7F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FCDF-15DD-5D30-14DF-9C162053F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0771E-56A6-F429-BE6C-7B0D70A02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A4720-43D7-5C90-B865-D182DB2E3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94174-EF78-8D67-A3C6-D13AFEB26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96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AB1D-6FA5-6C15-0031-FDBEABA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29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35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11"/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Georgia Tech Fault &amp; Disturbance Analysis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72701" y="6533636"/>
            <a:ext cx="20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FB2FD-EF1D-C24E-C0FE-206A3DA3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427D5-5692-4926-493F-6C5EA7A8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Manual Input 11">
            <a:extLst>
              <a:ext uri="{FF2B5EF4-FFF2-40B4-BE49-F238E27FC236}">
                <a16:creationId xmlns:a16="http://schemas.microsoft.com/office/drawing/2014/main" id="{E668BDC3-3003-C006-2EE8-0FFD881C6077}"/>
              </a:ext>
            </a:extLst>
          </p:cNvPr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604B2-5784-06AB-D046-44DA9D1E2A6F}"/>
              </a:ext>
            </a:extLst>
          </p:cNvPr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latin typeface="Trebuchet MS" panose="020B0603020202020204" pitchFamily="34" charset="0"/>
              </a:rPr>
              <a:t>2025</a:t>
            </a:r>
            <a:r>
              <a:rPr lang="en-US" sz="1400" b="1" dirty="0">
                <a:latin typeface="Trebuchet MS" panose="020B0603020202020204" pitchFamily="34" charset="0"/>
              </a:rPr>
              <a:t> Georgia Tech Fault &amp; Disturbance Analysis Conference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F729D7-5EA6-E744-BFE9-D3610431EEB5}"/>
              </a:ext>
            </a:extLst>
          </p:cNvPr>
          <p:cNvSpPr txBox="1">
            <a:spLocks/>
          </p:cNvSpPr>
          <p:nvPr userDrawn="1"/>
        </p:nvSpPr>
        <p:spPr>
          <a:xfrm>
            <a:off x="11541210" y="6446840"/>
            <a:ext cx="6507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61873-E5F7-4C6A-B7F2-AB7F7BD315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D1451-8A4F-389D-D324-CADF8F39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415D3-682B-E785-6837-B776EBE2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8659-BE34-2D03-6818-A31214307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C6E8-DBDF-4962-9466-F90CCA745BB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A9C0-D1C5-0695-74F5-FE7E5B9E9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B592-3E10-15C1-F376-9746FA4A9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6BE3-7DE9-4A6C-9E71-E3C1602FC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hyperlink" Target="mailto:jowens@epri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823D6-5947-4C39-3BCF-20FDC1CDA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James Owens, Eric Auel, Travis Turnbull, Ed Kaminski, Tony Murphy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EPRI,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Dominion Energy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Atlantic City Electric, TVA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“Making the Invisible, Visible”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5506A7B-1F03-906C-255F-BF7428FF12E6}"/>
              </a:ext>
            </a:extLst>
          </p:cNvPr>
          <p:cNvSpPr txBox="1">
            <a:spLocks/>
          </p:cNvSpPr>
          <p:nvPr/>
        </p:nvSpPr>
        <p:spPr>
          <a:xfrm>
            <a:off x="842595" y="2807167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Application of EPRI PREMS II System to Solve Difficult Distribution and Customer Side Issues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8B-FB24-709B-3682-C89AF3CB4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647B-A9A8-3762-A66E-CBC1AF38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68" y="64875"/>
            <a:ext cx="1014663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54B4B4-E47E-9F0C-673A-4A21BC3A6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13" y="4098452"/>
            <a:ext cx="3927571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James Owens, CEM, CPQ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Sr. Team Lead, PQ Services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E&amp;SES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EPRI, 942 Corridor Park Blvd, Knoxville, TN 37932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Desk: 865.218.8101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jowens@epri.com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PREMS System Overall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Content Placeholder 8" descr="A person in a suit and tie&#10;&#10;Description automatically generated">
            <a:extLst>
              <a:ext uri="{FF2B5EF4-FFF2-40B4-BE49-F238E27FC236}">
                <a16:creationId xmlns:a16="http://schemas.microsoft.com/office/drawing/2014/main" id="{6069E2BC-0A2D-6649-70BB-1A5A0D2BF2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439" y="1824596"/>
            <a:ext cx="2203121" cy="21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F1085-7C06-9C71-037D-8874194C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6" y="18255"/>
            <a:ext cx="10367493" cy="10120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 on the EPRI PREMS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AE95F-39E9-AE51-FA0D-89983BE9D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107" y="1146220"/>
            <a:ext cx="5871693" cy="503074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Original EPRI Portable Radiated Emissions Measurement System (PREMS)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Developed and used in the early 2000’s for hospital scans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Big Autonomous Mobile Measurement Platform (BAMMP)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PREMS II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2AD21B64-D156-A5F7-6C41-4098A02B49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8655" y="2634950"/>
            <a:ext cx="3060192" cy="2169968"/>
          </a:xfrm>
        </p:spPr>
      </p:pic>
      <p:pic>
        <p:nvPicPr>
          <p:cNvPr id="7" name="Picture 6" descr="A yellow box with blue writing on it&#10;&#10;AI-generated content may be incorrect.">
            <a:extLst>
              <a:ext uri="{FF2B5EF4-FFF2-40B4-BE49-F238E27FC236}">
                <a16:creationId xmlns:a16="http://schemas.microsoft.com/office/drawing/2014/main" id="{6DF79549-8895-8332-49BF-3124E676AC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6364" y="4324329"/>
            <a:ext cx="2546937" cy="19872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82F1C0-6BBF-1A3E-CB5F-19668B99DA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486" y="355098"/>
            <a:ext cx="2030203" cy="2735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4D7BE2-5D9B-FFBF-D7ED-A938FE17B6F0}"/>
              </a:ext>
            </a:extLst>
          </p:cNvPr>
          <p:cNvSpPr txBox="1"/>
          <p:nvPr/>
        </p:nvSpPr>
        <p:spPr>
          <a:xfrm>
            <a:off x="6685384" y="233437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BAMMP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67E08-FCF8-EFDF-38AB-5DF26E13B58C}"/>
              </a:ext>
            </a:extLst>
          </p:cNvPr>
          <p:cNvSpPr txBox="1"/>
          <p:nvPr/>
        </p:nvSpPr>
        <p:spPr>
          <a:xfrm>
            <a:off x="8690134" y="119915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EB2CC-3555-5D0A-8FEA-02990E259FA0}"/>
              </a:ext>
            </a:extLst>
          </p:cNvPr>
          <p:cNvSpPr txBox="1"/>
          <p:nvPr/>
        </p:nvSpPr>
        <p:spPr>
          <a:xfrm>
            <a:off x="10111497" y="396104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PREMS II</a:t>
            </a:r>
          </a:p>
        </p:txBody>
      </p:sp>
    </p:spTree>
    <p:extLst>
      <p:ext uri="{BB962C8B-B14F-4D97-AF65-F5344CB8AC3E}">
        <p14:creationId xmlns:p14="http://schemas.microsoft.com/office/powerpoint/2010/main" val="212596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A513-5CBD-4D34-995C-AA154B1F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23"/>
            <a:ext cx="10515600" cy="100801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Animated Heatmap (30 kHz to 842 kHz)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53A99E-6F99-4DFC-A351-8E85F8F245AD}"/>
              </a:ext>
            </a:extLst>
          </p:cNvPr>
          <p:cNvSpPr txBox="1"/>
          <p:nvPr/>
        </p:nvSpPr>
        <p:spPr>
          <a:xfrm>
            <a:off x="8693866" y="945611"/>
            <a:ext cx="3263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Interference Near Inverters and Nearby Panels at Lower Frequencies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Less Interference Above 240 kHz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4A2122-1287-49E5-96A3-A4A072EF0639}"/>
              </a:ext>
            </a:extLst>
          </p:cNvPr>
          <p:cNvSpPr/>
          <p:nvPr/>
        </p:nvSpPr>
        <p:spPr>
          <a:xfrm>
            <a:off x="8899682" y="2699937"/>
            <a:ext cx="285377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Radiated Emissions from this PV Installation: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Start: ~30kHz	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End: ~180kHz		</a:t>
            </a:r>
          </a:p>
          <a:p>
            <a:pPr algn="l"/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Other Broadcast Signals Seen:</a:t>
            </a:r>
            <a:b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 Longwave: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Signal: ~ 76kHz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Signal: ~189 kHz</a:t>
            </a:r>
          </a:p>
          <a:p>
            <a:pPr algn="l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 Medium Wave Local Radio Stations:</a:t>
            </a:r>
          </a:p>
          <a:p>
            <a:pPr marL="234950" lvl="1" indent="-182563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WRJZ - AM 620kHz </a:t>
            </a:r>
          </a:p>
          <a:p>
            <a:pPr marL="234950" lvl="1" indent="-182563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Talk Radio- AM 760kHz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BC1123-1473-49A8-B56C-8B6AC0F2D32F}"/>
              </a:ext>
            </a:extLst>
          </p:cNvPr>
          <p:cNvSpPr txBox="1"/>
          <p:nvPr/>
        </p:nvSpPr>
        <p:spPr>
          <a:xfrm>
            <a:off x="7444812" y="3036037"/>
            <a:ext cx="696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dBuV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32CF2B-525A-A38A-4C50-D94457A5A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057" y="1177133"/>
            <a:ext cx="6215755" cy="46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5000">
        <p15:prstTrans prst="curtains"/>
      </p:transition>
    </mc:Choice>
    <mc:Fallback xmlns="">
      <p:transition spd="slow" advTm="4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384D7-991E-0E08-B41C-2976C6CC7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6CD1-78E2-5E33-A102-C3E3FE05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6" y="18255"/>
            <a:ext cx="10367493" cy="101205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Protype PREMS II 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C97A5-A4CB-2EF8-9EB2-9B23D0370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107" y="951722"/>
            <a:ext cx="6350664" cy="522524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DSL signal disruption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56 residential customers impacted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Impact lasted 7 months before being resolved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EPRI discovered the source in 1.5 days with the PREMS II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#1 cracked insulator, and source #2 a damaged pole-mounted XFMR</a:t>
            </a:r>
          </a:p>
        </p:txBody>
      </p:sp>
      <p:pic>
        <p:nvPicPr>
          <p:cNvPr id="6" name="Content Placeholder 9" descr="A picture containing tree, outdoor, grass&#10;&#10;Description automatically generated">
            <a:extLst>
              <a:ext uri="{FF2B5EF4-FFF2-40B4-BE49-F238E27FC236}">
                <a16:creationId xmlns:a16="http://schemas.microsoft.com/office/drawing/2014/main" id="{F539406A-0A21-13FF-67E7-8EB4F833AB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008" y="3502561"/>
            <a:ext cx="2174224" cy="28982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CE127B-7934-CDB0-50A8-1FD53EACA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3622" y="3502561"/>
            <a:ext cx="2070775" cy="2898237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F0B01D9-59F0-36E1-DBDC-C2565EE808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168" y="172170"/>
            <a:ext cx="4659679" cy="3318999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8B1A99-5220-329C-4422-695BAC0346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97" y="4266097"/>
            <a:ext cx="3386799" cy="20267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96E6EA-AF06-0BDB-B624-F9A06EEC96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5212" y="4293715"/>
            <a:ext cx="3363799" cy="199915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2F7E2FA-39EB-5187-EDFD-409F61725F64}"/>
              </a:ext>
            </a:extLst>
          </p:cNvPr>
          <p:cNvSpPr/>
          <p:nvPr/>
        </p:nvSpPr>
        <p:spPr>
          <a:xfrm>
            <a:off x="7814388" y="3718249"/>
            <a:ext cx="485192" cy="6671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58EFE47-7E12-A323-520C-4C545D9BEE58}"/>
              </a:ext>
            </a:extLst>
          </p:cNvPr>
          <p:cNvSpPr/>
          <p:nvPr/>
        </p:nvSpPr>
        <p:spPr>
          <a:xfrm>
            <a:off x="11108094" y="3645084"/>
            <a:ext cx="247262" cy="2877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1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BFFB7-5E93-7C18-4624-2B6DA213C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9F64-942D-0919-2F2D-0FA52D04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742193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Utility User PREMS II Case Study #1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7C6C2-4F65-F939-65A4-5E06A9B8C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644" y="1103441"/>
            <a:ext cx="5871693" cy="503074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Sight inspections verified with thermal camera imagery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location was noted as having a bad primary splice which burnt down before repairs could be made, and another separate location was noted as having a bad secondary connection on a three-phase bank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Highlighted circles correspond to bad connections for feeder gateways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PREMS operator was able to scan an entire 18-mile feeder in about 4 hours and identified ~12 areas for further investigation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BC855D1-AB14-335B-B080-76210E7CFD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6734" y="760449"/>
            <a:ext cx="3886161" cy="2693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828627-19D7-50AB-0767-4DB4576157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39"/>
          <a:stretch/>
        </p:blipFill>
        <p:spPr>
          <a:xfrm>
            <a:off x="7516734" y="3507873"/>
            <a:ext cx="3886161" cy="303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7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C99E7-59EC-7C8E-5B41-85695886D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B299-7CBD-B057-4A2F-0C25D994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6" y="18256"/>
            <a:ext cx="10367493" cy="90030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Utility User PREMS II Case Study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0215F-6C31-3B5F-C1FC-9272B04F9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107" y="1146220"/>
            <a:ext cx="5871693" cy="503074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Ham radio operator was reporting an interference signal in the 50MHz range near his home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Utility was aware of an issue in a particular area, but they could not pinpoint the source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278451-DB05-4BE6-896D-E0633925AD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408" y="3791952"/>
            <a:ext cx="3503646" cy="2677843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9CAB24-BD92-83B1-220F-D217B76D37A5}"/>
              </a:ext>
            </a:extLst>
          </p:cNvPr>
          <p:cNvSpPr txBox="1"/>
          <p:nvPr/>
        </p:nvSpPr>
        <p:spPr>
          <a:xfrm>
            <a:off x="6626638" y="3837599"/>
            <a:ext cx="1327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160MHz Scan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D24699-AF09-C867-7E05-075EF201AB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4408" y="805053"/>
            <a:ext cx="377645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F6766E-88AA-E492-8077-2F1F3304371C}"/>
              </a:ext>
            </a:extLst>
          </p:cNvPr>
          <p:cNvSpPr txBox="1"/>
          <p:nvPr/>
        </p:nvSpPr>
        <p:spPr>
          <a:xfrm>
            <a:off x="6626638" y="1070102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50MHz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Scan</a:t>
            </a:r>
          </a:p>
        </p:txBody>
      </p:sp>
    </p:spTree>
    <p:extLst>
      <p:ext uri="{BB962C8B-B14F-4D97-AF65-F5344CB8AC3E}">
        <p14:creationId xmlns:p14="http://schemas.microsoft.com/office/powerpoint/2010/main" val="250671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CE2777-431A-5295-016B-73917E57E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9A43-90B4-A929-E1FA-17CA8F1C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6" y="18255"/>
            <a:ext cx="10367493" cy="101205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Utility User PREMS II Case Study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7BC66-9AB7-83A5-5D3C-B23094E98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106" y="849086"/>
            <a:ext cx="6989307" cy="5327877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Ham radio operator noted a strong interference impacting his communications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Utility inspector used a different type of spectrum analyzer and mini RFI locator, but had no luck finding the source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While using the PREMS II, a radius sweep of ½ mile detected several small sources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 sweep 1.5 - 2 miles away located a large interference signature being created by a lightning arrestor 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Leads on 3-arrestors were lifted and the interference signal was immediately cleared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12 – 15 other noise sources have been found and mitigated due to reporting by ham radio operators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Another investigation located a cell tower as a possible source of noise interference for another customer complaint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During a 2023 investigation, an elevated noise signature was detected in a substation, and the thought was that it was due to something in the Control House.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substation crew was asked to help in the investigation.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After the crew was involved the noise vanished and hasn’t returned. 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A6C7F2F5-8057-6C24-6D36-C9C7637B9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3446" y="3018453"/>
            <a:ext cx="2896878" cy="329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F920801B-E18C-5046-E4EB-E2310E7B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6388" y="130726"/>
            <a:ext cx="3697505" cy="295304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4ECF7B-CCFA-BFBB-9E1B-8D9CAC486733}"/>
              </a:ext>
            </a:extLst>
          </p:cNvPr>
          <p:cNvSpPr/>
          <p:nvPr/>
        </p:nvSpPr>
        <p:spPr>
          <a:xfrm>
            <a:off x="9258670" y="3661591"/>
            <a:ext cx="473159" cy="4718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53415A-4868-EA9E-EFA5-BA70F635C4C7}"/>
              </a:ext>
            </a:extLst>
          </p:cNvPr>
          <p:cNvCxnSpPr/>
          <p:nvPr/>
        </p:nvCxnSpPr>
        <p:spPr>
          <a:xfrm flipH="1" flipV="1">
            <a:off x="8346388" y="3083767"/>
            <a:ext cx="912282" cy="5778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D9DB80-CF40-8254-AB6A-CFC067647A90}"/>
              </a:ext>
            </a:extLst>
          </p:cNvPr>
          <p:cNvCxnSpPr/>
          <p:nvPr/>
        </p:nvCxnSpPr>
        <p:spPr>
          <a:xfrm flipV="1">
            <a:off x="9731829" y="3083767"/>
            <a:ext cx="2312064" cy="10496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83A57CE-25CE-4159-A398-551545EF8B8C}"/>
              </a:ext>
            </a:extLst>
          </p:cNvPr>
          <p:cNvSpPr/>
          <p:nvPr/>
        </p:nvSpPr>
        <p:spPr>
          <a:xfrm rot="17884400">
            <a:off x="10652654" y="2346384"/>
            <a:ext cx="623373" cy="49927"/>
          </a:xfrm>
          <a:prstGeom prst="rect">
            <a:avLst/>
          </a:prstGeom>
          <a:solidFill>
            <a:srgbClr val="8B7C5F"/>
          </a:solidFill>
          <a:ln>
            <a:solidFill>
              <a:srgbClr val="8B7C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2D68AF-4504-0203-D2EA-46FE4BD738C9}"/>
              </a:ext>
            </a:extLst>
          </p:cNvPr>
          <p:cNvSpPr/>
          <p:nvPr/>
        </p:nvSpPr>
        <p:spPr>
          <a:xfrm rot="17884400">
            <a:off x="10330354" y="2356122"/>
            <a:ext cx="517702" cy="45719"/>
          </a:xfrm>
          <a:prstGeom prst="rect">
            <a:avLst/>
          </a:prstGeom>
          <a:solidFill>
            <a:srgbClr val="8B7C5F"/>
          </a:solidFill>
          <a:ln>
            <a:solidFill>
              <a:srgbClr val="8B7C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C78B2C-1F1B-DAA9-5EF2-8F8127EF6363}"/>
              </a:ext>
            </a:extLst>
          </p:cNvPr>
          <p:cNvSpPr/>
          <p:nvPr/>
        </p:nvSpPr>
        <p:spPr>
          <a:xfrm>
            <a:off x="10447219" y="2411730"/>
            <a:ext cx="136961" cy="125730"/>
          </a:xfrm>
          <a:prstGeom prst="ellipse">
            <a:avLst/>
          </a:prstGeom>
          <a:solidFill>
            <a:srgbClr val="3BD5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766F66-C4CC-8824-48FE-A4344FADE2C5}"/>
              </a:ext>
            </a:extLst>
          </p:cNvPr>
          <p:cNvSpPr/>
          <p:nvPr/>
        </p:nvSpPr>
        <p:spPr>
          <a:xfrm>
            <a:off x="10492739" y="2457451"/>
            <a:ext cx="45719" cy="45719"/>
          </a:xfrm>
          <a:prstGeom prst="ellipse">
            <a:avLst/>
          </a:prstGeom>
          <a:solidFill>
            <a:srgbClr val="5813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D37DD6-7C5E-EBC1-243F-EF6E90A4A68A}"/>
              </a:ext>
            </a:extLst>
          </p:cNvPr>
          <p:cNvSpPr/>
          <p:nvPr/>
        </p:nvSpPr>
        <p:spPr>
          <a:xfrm rot="17884400">
            <a:off x="11167003" y="1353879"/>
            <a:ext cx="623373" cy="49927"/>
          </a:xfrm>
          <a:prstGeom prst="rect">
            <a:avLst/>
          </a:prstGeom>
          <a:solidFill>
            <a:srgbClr val="8B7C5F"/>
          </a:solidFill>
          <a:ln>
            <a:solidFill>
              <a:srgbClr val="8B7C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36074C-EBA3-554A-A6B6-0CFAB987206B}"/>
              </a:ext>
            </a:extLst>
          </p:cNvPr>
          <p:cNvSpPr/>
          <p:nvPr/>
        </p:nvSpPr>
        <p:spPr>
          <a:xfrm rot="17884400">
            <a:off x="10857381" y="1340520"/>
            <a:ext cx="483073" cy="71094"/>
          </a:xfrm>
          <a:prstGeom prst="rect">
            <a:avLst/>
          </a:prstGeom>
          <a:solidFill>
            <a:srgbClr val="8B7C5F"/>
          </a:solidFill>
          <a:ln>
            <a:solidFill>
              <a:srgbClr val="8B7C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059A22-70FF-CE50-46FB-C9BB8A83BBF8}"/>
              </a:ext>
            </a:extLst>
          </p:cNvPr>
          <p:cNvSpPr/>
          <p:nvPr/>
        </p:nvSpPr>
        <p:spPr>
          <a:xfrm rot="17884400">
            <a:off x="11443228" y="812859"/>
            <a:ext cx="623373" cy="49927"/>
          </a:xfrm>
          <a:prstGeom prst="rect">
            <a:avLst/>
          </a:prstGeom>
          <a:solidFill>
            <a:srgbClr val="8B7C5F"/>
          </a:solidFill>
          <a:ln>
            <a:solidFill>
              <a:srgbClr val="8B7C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685344-3623-BDF1-1349-339A8E79D828}"/>
              </a:ext>
            </a:extLst>
          </p:cNvPr>
          <p:cNvSpPr/>
          <p:nvPr/>
        </p:nvSpPr>
        <p:spPr>
          <a:xfrm rot="17884400">
            <a:off x="11248919" y="425559"/>
            <a:ext cx="623373" cy="49927"/>
          </a:xfrm>
          <a:prstGeom prst="rect">
            <a:avLst/>
          </a:prstGeom>
          <a:solidFill>
            <a:srgbClr val="8B7C5F"/>
          </a:solidFill>
          <a:ln>
            <a:solidFill>
              <a:srgbClr val="8B7C5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D68F209-BBC7-2F49-C39B-E27371CC83A2}"/>
              </a:ext>
            </a:extLst>
          </p:cNvPr>
          <p:cNvCxnSpPr/>
          <p:nvPr/>
        </p:nvCxnSpPr>
        <p:spPr>
          <a:xfrm flipV="1">
            <a:off x="9307830" y="5103495"/>
            <a:ext cx="173355" cy="339090"/>
          </a:xfrm>
          <a:prstGeom prst="line">
            <a:avLst/>
          </a:prstGeom>
          <a:ln w="28575">
            <a:solidFill>
              <a:srgbClr val="8D876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08D80F-8A0C-8CF2-F436-55CD3F2F5AFA}"/>
              </a:ext>
            </a:extLst>
          </p:cNvPr>
          <p:cNvCxnSpPr>
            <a:cxnSpLocks/>
          </p:cNvCxnSpPr>
          <p:nvPr/>
        </p:nvCxnSpPr>
        <p:spPr>
          <a:xfrm flipV="1">
            <a:off x="9481185" y="4909185"/>
            <a:ext cx="0" cy="194310"/>
          </a:xfrm>
          <a:prstGeom prst="line">
            <a:avLst/>
          </a:prstGeom>
          <a:ln w="28575">
            <a:solidFill>
              <a:srgbClr val="8D876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A36966-336A-9C4C-0503-7A52BACBB933}"/>
              </a:ext>
            </a:extLst>
          </p:cNvPr>
          <p:cNvCxnSpPr>
            <a:cxnSpLocks/>
          </p:cNvCxnSpPr>
          <p:nvPr/>
        </p:nvCxnSpPr>
        <p:spPr>
          <a:xfrm flipV="1">
            <a:off x="9702165" y="3343275"/>
            <a:ext cx="127635" cy="297899"/>
          </a:xfrm>
          <a:prstGeom prst="line">
            <a:avLst/>
          </a:prstGeom>
          <a:ln w="28575">
            <a:solidFill>
              <a:srgbClr val="8D876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BD20A1-F918-1734-550D-071A561DDBB3}"/>
              </a:ext>
            </a:extLst>
          </p:cNvPr>
          <p:cNvCxnSpPr>
            <a:cxnSpLocks/>
          </p:cNvCxnSpPr>
          <p:nvPr/>
        </p:nvCxnSpPr>
        <p:spPr>
          <a:xfrm flipV="1">
            <a:off x="9587865" y="3686175"/>
            <a:ext cx="99060" cy="211351"/>
          </a:xfrm>
          <a:prstGeom prst="line">
            <a:avLst/>
          </a:prstGeom>
          <a:ln w="28575">
            <a:solidFill>
              <a:srgbClr val="8D876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CF67B10-8B5F-482B-1EA5-7A8B2FFB3B91}"/>
              </a:ext>
            </a:extLst>
          </p:cNvPr>
          <p:cNvSpPr/>
          <p:nvPr/>
        </p:nvSpPr>
        <p:spPr>
          <a:xfrm>
            <a:off x="9637939" y="5808345"/>
            <a:ext cx="97971" cy="5334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A218CB-DEB3-1E7C-5582-8D70E9D2A35F}"/>
              </a:ext>
            </a:extLst>
          </p:cNvPr>
          <p:cNvSpPr/>
          <p:nvPr/>
        </p:nvSpPr>
        <p:spPr>
          <a:xfrm>
            <a:off x="7647214" y="5273040"/>
            <a:ext cx="431891" cy="7239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4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B442A-DE71-D843-A3B6-F5FEF0176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6463-A3F2-F10C-2C94-E091C2FC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6" y="18255"/>
            <a:ext cx="11538203" cy="101205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 Research Project: PREMS II use with Helicopter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0A99B-AD03-A45A-D407-886A1FE28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349" y="1030310"/>
            <a:ext cx="5871693" cy="487606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flights over Transmission lines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Goal was looking for line or tower related emission issues that could be indicative of future failures or issues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Large sets of frequency data were was taken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EPRI used two ‘Machine Learning’ algorithm methods: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Elliptic Envelope method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Local Outlier Factor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(LOF) method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7" descr="A person in a helicopter with a computer&#10;&#10;Description automatically generated">
            <a:extLst>
              <a:ext uri="{FF2B5EF4-FFF2-40B4-BE49-F238E27FC236}">
                <a16:creationId xmlns:a16="http://schemas.microsoft.com/office/drawing/2014/main" id="{5299FBC4-F8D7-C0D0-4835-6FDFDFDE1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878" y="802708"/>
            <a:ext cx="5750104" cy="2701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A9119E-E91A-FB77-853A-77EDF3199C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7126" y="3620522"/>
            <a:ext cx="4584625" cy="27807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DDE994-3EBF-B33B-5138-E376D2A562FD}"/>
              </a:ext>
            </a:extLst>
          </p:cNvPr>
          <p:cNvSpPr/>
          <p:nvPr/>
        </p:nvSpPr>
        <p:spPr>
          <a:xfrm>
            <a:off x="7459824" y="4277360"/>
            <a:ext cx="391886" cy="1445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B763EC3-4EC5-5C60-692A-9DDCD93F848E}"/>
              </a:ext>
            </a:extLst>
          </p:cNvPr>
          <p:cNvCxnSpPr>
            <a:cxnSpLocks/>
          </p:cNvCxnSpPr>
          <p:nvPr/>
        </p:nvCxnSpPr>
        <p:spPr>
          <a:xfrm>
            <a:off x="7596000" y="4235373"/>
            <a:ext cx="0" cy="1546302"/>
          </a:xfrm>
          <a:prstGeom prst="line">
            <a:avLst/>
          </a:prstGeom>
          <a:ln w="9525">
            <a:solidFill>
              <a:srgbClr val="9999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4">
            <a:extLst>
              <a:ext uri="{FF2B5EF4-FFF2-40B4-BE49-F238E27FC236}">
                <a16:creationId xmlns:a16="http://schemas.microsoft.com/office/drawing/2014/main" id="{D5DF31ED-60D9-2FB3-7351-660FD5F5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6886" y="3915321"/>
            <a:ext cx="3508311" cy="2631234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318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420CB-8976-C79F-276B-D38761DFF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6025-43E8-D02F-0300-F27ABE80B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06" y="18255"/>
            <a:ext cx="12043894" cy="55391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 Research Project: PREMS II use with Helicopter (Cont.d)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1AE282-4C96-1550-1A33-922AAB886F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7" t="1113" r="2992" b="3346"/>
          <a:stretch/>
        </p:blipFill>
        <p:spPr>
          <a:xfrm>
            <a:off x="6906343" y="948397"/>
            <a:ext cx="4191724" cy="268246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BF237F-0308-AD41-66BD-6715BF1CEB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3" t="926" r="1235" b="2095"/>
          <a:stretch/>
        </p:blipFill>
        <p:spPr>
          <a:xfrm>
            <a:off x="894347" y="1005272"/>
            <a:ext cx="4197274" cy="2671198"/>
          </a:xfrm>
          <a:prstGeom prst="rect">
            <a:avLst/>
          </a:prstGeom>
          <a:ln w="1270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745F56-BBDD-7597-CBEE-4FD9CAFA17C3}"/>
              </a:ext>
            </a:extLst>
          </p:cNvPr>
          <p:cNvSpPr txBox="1"/>
          <p:nvPr/>
        </p:nvSpPr>
        <p:spPr>
          <a:xfrm>
            <a:off x="7869265" y="625566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Outlier Factor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48962-4632-26CA-9C75-143DE46E4836}"/>
              </a:ext>
            </a:extLst>
          </p:cNvPr>
          <p:cNvSpPr txBox="1"/>
          <p:nvPr/>
        </p:nvSpPr>
        <p:spPr>
          <a:xfrm>
            <a:off x="1407553" y="60405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Elliptical Envelope Method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B6ABA1D-1D48-6FCD-F3CC-7819058F9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16570" y="3766747"/>
            <a:ext cx="3508311" cy="263123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2276C3F-1D5C-5C58-46DF-ECC98580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98101" y="3766747"/>
            <a:ext cx="3598914" cy="269918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5332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1979</TotalTime>
  <Words>646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Trebuchet MS</vt:lpstr>
      <vt:lpstr>Wingdings 3</vt:lpstr>
      <vt:lpstr>Facet</vt:lpstr>
      <vt:lpstr>Office Theme</vt:lpstr>
      <vt:lpstr>Custom Design</vt:lpstr>
      <vt:lpstr>PowerPoint Presentation</vt:lpstr>
      <vt:lpstr>Background on the EPRI PREMS System</vt:lpstr>
      <vt:lpstr>Animated Heatmap (30 kHz to 842 kHz)</vt:lpstr>
      <vt:lpstr>Protype PREMS II Findings</vt:lpstr>
      <vt:lpstr>Utility User PREMS II Case Study #1</vt:lpstr>
      <vt:lpstr>Utility User PREMS II Case Study #2</vt:lpstr>
      <vt:lpstr>Utility User PREMS II Case Study #3</vt:lpstr>
      <vt:lpstr>Current Research Project: PREMS II use with Helicopter</vt:lpstr>
      <vt:lpstr>Current Research Project: PREMS II use with Helicopter (Cont.d)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Laughner</dc:creator>
  <cp:lastModifiedBy>Phillip L Corliss</cp:lastModifiedBy>
  <cp:revision>20</cp:revision>
  <dcterms:created xsi:type="dcterms:W3CDTF">2024-05-15T20:35:55Z</dcterms:created>
  <dcterms:modified xsi:type="dcterms:W3CDTF">2025-05-06T13:52:13Z</dcterms:modified>
</cp:coreProperties>
</file>