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28"/>
  </p:notesMasterIdLst>
  <p:sldIdLst>
    <p:sldId id="257" r:id="rId3"/>
    <p:sldId id="306" r:id="rId4"/>
    <p:sldId id="307" r:id="rId5"/>
    <p:sldId id="714" r:id="rId6"/>
    <p:sldId id="695" r:id="rId7"/>
    <p:sldId id="696" r:id="rId8"/>
    <p:sldId id="697" r:id="rId9"/>
    <p:sldId id="698" r:id="rId10"/>
    <p:sldId id="700" r:id="rId11"/>
    <p:sldId id="699" r:id="rId12"/>
    <p:sldId id="701" r:id="rId13"/>
    <p:sldId id="702" r:id="rId14"/>
    <p:sldId id="703" r:id="rId15"/>
    <p:sldId id="704" r:id="rId16"/>
    <p:sldId id="715" r:id="rId17"/>
    <p:sldId id="705" r:id="rId18"/>
    <p:sldId id="706" r:id="rId19"/>
    <p:sldId id="707" r:id="rId20"/>
    <p:sldId id="708" r:id="rId21"/>
    <p:sldId id="716" r:id="rId22"/>
    <p:sldId id="709" r:id="rId23"/>
    <p:sldId id="710" r:id="rId24"/>
    <p:sldId id="712" r:id="rId25"/>
    <p:sldId id="713" r:id="rId26"/>
    <p:sldId id="64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2" autoAdjust="0"/>
    <p:restoredTop sz="94394" autoAdjust="0"/>
  </p:normalViewPr>
  <p:slideViewPr>
    <p:cSldViewPr snapToGrid="0">
      <p:cViewPr varScale="1">
        <p:scale>
          <a:sx n="72" d="100"/>
          <a:sy n="72" d="100"/>
        </p:scale>
        <p:origin x="258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0BD4B-4E03-4F69-B9C7-D6EB9B95DB2A}" type="datetimeFigureOut">
              <a:rPr lang="en-US" smtClean="0"/>
              <a:t>2025-05-02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DCB13-747A-46AD-9BA3-24168C04D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7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86E3F1-FB58-495A-8E13-D6ACF82DC6C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53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3">
                <a:lumMod val="75000"/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3">
                <a:lumMod val="40000"/>
                <a:lumOff val="60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3">
                <a:lumMod val="20000"/>
                <a:lumOff val="8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3">
                <a:lumMod val="40000"/>
                <a:lumOff val="60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2596" y="4050833"/>
            <a:ext cx="8875033" cy="1096899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6374C01-0C9C-44A2-84DC-CCB17F6529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19574" y="176525"/>
            <a:ext cx="1966407" cy="164628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9BD8654-1F01-49C9-8D6B-467B3EF10E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19" y="274023"/>
            <a:ext cx="1475746" cy="145128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25E540B-F330-44F5-AEF1-CC60D203E8E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91" y="5432206"/>
            <a:ext cx="1447258" cy="113780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7CEEE46-9DEE-4EFD-8DCE-A070D68992ED}"/>
              </a:ext>
            </a:extLst>
          </p:cNvPr>
          <p:cNvSpPr/>
          <p:nvPr userDrawn="1"/>
        </p:nvSpPr>
        <p:spPr>
          <a:xfrm>
            <a:off x="10038752" y="6040697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09EC2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Microsoft Tai Le" panose="020B0502040204020203" pitchFamily="34" charset="0"/>
                <a:cs typeface="Microsoft Tai Le" panose="020B0502040204020203" pitchFamily="34" charset="0"/>
              </a:rPr>
              <a:t>www.TRUC.org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F3DC5B-D057-4F17-88F6-DBECE5203D6C}"/>
              </a:ext>
            </a:extLst>
          </p:cNvPr>
          <p:cNvSpPr txBox="1"/>
          <p:nvPr userDrawn="1"/>
        </p:nvSpPr>
        <p:spPr>
          <a:xfrm>
            <a:off x="3178025" y="579913"/>
            <a:ext cx="47136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FDA Conference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May 5-6, 2025</a:t>
            </a:r>
          </a:p>
        </p:txBody>
      </p:sp>
    </p:spTree>
    <p:extLst>
      <p:ext uri="{BB962C8B-B14F-4D97-AF65-F5344CB8AC3E}">
        <p14:creationId xmlns:p14="http://schemas.microsoft.com/office/powerpoint/2010/main" val="4234199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1CFA3-E606-8426-C146-CA50A1D1D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7A4DE0-13B9-66D9-6571-E74A629DC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C6E8-DBDF-4962-9466-F90CCA745BBA}" type="datetimeFigureOut">
              <a:rPr lang="en-US" smtClean="0"/>
              <a:t>2025-05-02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2FBEAA-2736-C4FF-C504-5852B5F76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7E29BF-DEB3-B202-919D-CACF91B9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6BE3-7DE9-4A6C-9E71-E3C1602FC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453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AC61CB-3972-E7E5-1949-980531187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C6E8-DBDF-4962-9466-F90CCA745BBA}" type="datetimeFigureOut">
              <a:rPr lang="en-US" smtClean="0"/>
              <a:t>2025-05-02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8E507E-2B24-398F-53C7-DF0AF2183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CFAAB8-9D61-A8CD-B871-7AC3AE97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6BE3-7DE9-4A6C-9E71-E3C1602FC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000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56B76-0692-A302-8080-F14E30ADB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D4898-6FAD-630B-51C1-3CD9BC0B2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B7E00A-E8B6-AAC8-EAB7-D5A2234B2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A73311-8AE3-4EB9-AC64-1EF98C892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C6E8-DBDF-4962-9466-F90CCA745BBA}" type="datetimeFigureOut">
              <a:rPr lang="en-US" smtClean="0"/>
              <a:t>2025-05-02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130CD1-46CE-0852-F154-6B2E06987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A3DD02-39E8-C448-0238-110343D8B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6BE3-7DE9-4A6C-9E71-E3C1602FC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98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AE4A3-E3AF-B42A-62E4-74121BD48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51664B-CC74-CB52-9119-8397E81F57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9598BE-5CDA-590A-D4AC-B7D4FD395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8D695-2E41-429B-1E7A-D75D268C5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C6E8-DBDF-4962-9466-F90CCA745BBA}" type="datetimeFigureOut">
              <a:rPr lang="en-US" smtClean="0"/>
              <a:t>2025-05-02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D822CB-8A31-401C-09C5-3D538CEEC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77698D-4DFD-2E7B-C2EB-84BED8DB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6BE3-7DE9-4A6C-9E71-E3C1602FC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52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A7603-66CB-3D95-F59C-CBBC7BE5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C2C6CE-0798-38CC-6632-DA5FCA94F0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AD883-54AB-41BD-CB68-21BB3BE6A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C6E8-DBDF-4962-9466-F90CCA745BBA}" type="datetimeFigureOut">
              <a:rPr lang="en-US" smtClean="0"/>
              <a:t>2025-05-02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20A6F-52E9-BF76-09D7-56EBA0EF5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2B9EE-87AE-4B26-0F1F-CBA80ED0C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6BE3-7DE9-4A6C-9E71-E3C1602FC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231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BCE932-9612-3524-DCE6-6F9AD95346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392EE5-2F04-2762-82A4-3557A122FA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65BF2-92E9-574F-D44F-F5AA9CA7B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C6E8-DBDF-4962-9466-F90CCA745BBA}" type="datetimeFigureOut">
              <a:rPr lang="en-US" smtClean="0"/>
              <a:t>2025-05-02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E7AE1-77D5-EAE8-4F0A-83FF533B3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222EC-EC9F-AD1E-6DE9-D863F9654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6BE3-7DE9-4A6C-9E71-E3C1602FC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3244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11277600" cy="495300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2417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200" y="414000"/>
            <a:ext cx="10637397" cy="4392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840000" y="1224000"/>
            <a:ext cx="10632597" cy="494130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68288" indent="-26828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&gt;"/>
              <a:defRPr lang="en-US" sz="1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&gt;"/>
              <a:defRPr lang="en-US" sz="16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&gt;"/>
              <a:defRPr lang="en-US" sz="14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indent="-26828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&gt;"/>
              <a:defRPr lang="en-US" sz="1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26828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&gt;"/>
              <a:defRPr lang="en-US" sz="1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19747" y="6570000"/>
            <a:ext cx="952507" cy="165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marL="0" algn="ctr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/>
              <a:t>Page </a:t>
            </a:r>
            <a:fld id="{ECD2505B-F693-42B5-BE41-83FD9381F0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64000" y="6570000"/>
            <a:ext cx="872221" cy="166186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© OMICRON</a:t>
            </a:r>
          </a:p>
        </p:txBody>
      </p:sp>
    </p:spTree>
    <p:extLst>
      <p:ext uri="{BB962C8B-B14F-4D97-AF65-F5344CB8AC3E}">
        <p14:creationId xmlns:p14="http://schemas.microsoft.com/office/powerpoint/2010/main" val="2772721758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EC40E-A560-1D92-1BBC-707904AE41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CFCF9D-5F6E-B327-EBAF-08D9FC6201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5A6ED-7870-1271-F776-5025F3574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C6E8-DBDF-4962-9466-F90CCA745BBA}" type="datetimeFigureOut">
              <a:rPr lang="en-US" smtClean="0"/>
              <a:t>2025-05-02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B708E-7FB7-BFAA-3FB8-6CA8FCB94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D7D5F-AA91-A274-FB2F-1CB973E4B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6BE3-7DE9-4A6C-9E71-E3C1602FC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02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EDF5B-E5F1-1EB0-68D9-A8CDA69AE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755EF-BBD2-9290-1918-407E930D0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C6B31-EA1F-2552-FE28-A0CEEE3B3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C6E8-DBDF-4962-9466-F90CCA745BBA}" type="datetimeFigureOut">
              <a:rPr lang="en-US" smtClean="0"/>
              <a:t>2025-05-02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C053B-345D-C639-2458-297A0B046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A430F-B9DC-81E8-272C-41094A190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6BE3-7DE9-4A6C-9E71-E3C1602FC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494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67BF0-F532-ADEA-D74F-E20484956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E97ECC-3772-B672-7433-655E29CFB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54464A-9ECA-C7ED-B312-608138B6A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C6E8-DBDF-4962-9466-F90CCA745BBA}" type="datetimeFigureOut">
              <a:rPr lang="en-US" smtClean="0"/>
              <a:t>2025-05-02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A1A83-9424-E83D-ECFA-C04A3C8B1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A9656-5FB4-3095-66A3-A24047D2B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6BE3-7DE9-4A6C-9E71-E3C1602FC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31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709F5-6B77-1028-987B-A1CC72567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689CD-A09A-A416-A041-559B10F62A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89B737-59FA-CB44-BA03-5C1F541017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7A8585-6901-8533-9E0B-ED2521878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C6E8-DBDF-4962-9466-F90CCA745BBA}" type="datetimeFigureOut">
              <a:rPr lang="en-US" smtClean="0"/>
              <a:t>2025-05-02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92F972-9B06-6A8E-4499-DDCFCDD8C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8707D5-FFF6-3631-DB8F-F44D15856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6BE3-7DE9-4A6C-9E71-E3C1602FC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83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0A856-69FB-C3C3-AEFB-91F055B31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5ADD-75A3-B4DD-7A08-E1B3F77BC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BAE174-D4DA-6FA1-49CD-0E00193400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154529-4E02-7B33-33AE-CF9B40F7A1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59D5CE-3FFC-4800-ACBE-460C0F94DD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4ED178-8F7B-484A-1AFA-6E3C6C51A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C6E8-DBDF-4962-9466-F90CCA745BBA}" type="datetimeFigureOut">
              <a:rPr lang="en-US" smtClean="0"/>
              <a:t>2025-05-02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D6EF3A-05DB-E00A-A029-A2E2B6B80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95C137-2277-E854-2BFA-4700B7407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6BE3-7DE9-4A6C-9E71-E3C1602FC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376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Manual Input 11"/>
          <p:cNvSpPr/>
          <p:nvPr userDrawn="1"/>
        </p:nvSpPr>
        <p:spPr>
          <a:xfrm rot="5400000" flipV="1">
            <a:off x="11342444" y="6008445"/>
            <a:ext cx="457197" cy="124191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67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67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4673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4673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559826"/>
            <a:ext cx="12192000" cy="29817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2025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Georgia Tech Fault &amp; Disturbance Analysis Conference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0172701" y="6533636"/>
            <a:ext cx="2040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809EC2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3D0872-A386-0136-3DE6-769887516EE1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815013" y="6672580"/>
            <a:ext cx="590550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13A10E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C1 - Internal</a:t>
            </a:r>
          </a:p>
        </p:txBody>
      </p:sp>
    </p:spTree>
    <p:extLst>
      <p:ext uri="{BB962C8B-B14F-4D97-AF65-F5344CB8AC3E}">
        <p14:creationId xmlns:p14="http://schemas.microsoft.com/office/powerpoint/2010/main" val="3821360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5" r:id="rId3"/>
    <p:sldLayoutId id="2147483676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2D1451-8A4F-389D-D324-CADF8F396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6415D3-682B-E785-6837-B776EBE2E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08659-BE34-2D03-6818-A312143078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EC6E8-DBDF-4962-9466-F90CCA745BBA}" type="datetimeFigureOut">
              <a:rPr lang="en-US" smtClean="0"/>
              <a:t>2025-05-02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8A9C0-D1C5-0695-74F5-FE7E5B9E99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5B592-3E10-15C1-F376-9746FA4A96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06BE3-7DE9-4A6C-9E71-E3C1602FC5D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1C2A81-4AA6-B499-9941-43FB6B38591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815013" y="6672580"/>
            <a:ext cx="590550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13A10E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C1 - Internal</a:t>
            </a:r>
          </a:p>
        </p:txBody>
      </p:sp>
    </p:spTree>
    <p:extLst>
      <p:ext uri="{BB962C8B-B14F-4D97-AF65-F5344CB8AC3E}">
        <p14:creationId xmlns:p14="http://schemas.microsoft.com/office/powerpoint/2010/main" val="285307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28823D6-5947-4C39-3BCF-20FDC1CDA3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Alexander Apostolov</a:t>
            </a:r>
          </a:p>
          <a:p>
            <a:r>
              <a:rPr lang="en-US"/>
              <a:t>OMICRON electronics</a:t>
            </a:r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05506A7B-1F03-906C-255F-BF7428FF12E6}"/>
              </a:ext>
            </a:extLst>
          </p:cNvPr>
          <p:cNvSpPr txBox="1">
            <a:spLocks/>
          </p:cNvSpPr>
          <p:nvPr/>
        </p:nvSpPr>
        <p:spPr>
          <a:xfrm>
            <a:off x="309223" y="2807167"/>
            <a:ext cx="9837530" cy="1096899"/>
          </a:xfrm>
          <a:prstGeom prst="rect">
            <a:avLst/>
          </a:prstGeom>
        </p:spPr>
        <p:txBody>
          <a:bodyPr anchor="t"/>
          <a:lstStyle>
            <a:lvl1pPr marL="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Fault and disturbance records sharing platform – what it is and why we need it </a:t>
            </a:r>
          </a:p>
        </p:txBody>
      </p:sp>
    </p:spTree>
    <p:extLst>
      <p:ext uri="{BB962C8B-B14F-4D97-AF65-F5344CB8AC3E}">
        <p14:creationId xmlns:p14="http://schemas.microsoft.com/office/powerpoint/2010/main" val="3120400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FB541A-FFC0-9C1A-635D-9CD1870C3F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7012F5-36E7-6A71-654B-8B6F58F8A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Benefits for Equipment Manufacturers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F0BA6-9658-DB3D-710C-7CC644811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457200"/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Testing protection algorithms against diverse real-world scenarios</a:t>
            </a:r>
          </a:p>
          <a:p>
            <a:pPr indent="-457200"/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Validating new protection functions against historical data</a:t>
            </a:r>
          </a:p>
          <a:p>
            <a:pPr indent="-457200"/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Supporting continuous product improvement</a:t>
            </a:r>
          </a:p>
          <a:p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Accelerating innovation in protection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196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D206B1-7332-9BE1-CB67-3F9327E27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50517E-B840-231F-70A8-B7F963ADD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Benefits for Academic and Research Institutions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455A4-BB31-E060-6415-57FF2DED5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457200"/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Access to otherwise unavailable real-world data</a:t>
            </a:r>
          </a:p>
          <a:p>
            <a:pPr indent="-457200"/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Validation of theoretical power system models</a:t>
            </a:r>
          </a:p>
          <a:p>
            <a:pPr indent="-457200"/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Educational resource for students</a:t>
            </a:r>
          </a:p>
          <a:p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Bridge between classroom theory and field experience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197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C9B73E-2F1A-8540-6AE2-CB705B5162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570D15F-57D5-8A20-A2E7-14D1995CA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Industry-Wide Benefits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1B068-F414-A9BA-7454-834B305C36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457200"/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Collaborative analysis of emerging issues</a:t>
            </a:r>
          </a:p>
          <a:p>
            <a:pPr indent="-457200"/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 of more effective standards</a:t>
            </a:r>
          </a:p>
          <a:p>
            <a:pPr indent="-457200"/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Systematic analysis of fault patterns</a:t>
            </a:r>
          </a:p>
          <a:p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Enhanced grid reliability and resilience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903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37A5B-59D4-3F06-0748-245259E212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85A974-CF05-6497-07E0-18A0C6D10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Industry-Wide Benefits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AI/ML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63520-EBEB-5E76-D7F7-52D9DC161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00100" indent="-457200"/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Neural networks for fault identification</a:t>
            </a:r>
          </a:p>
          <a:p>
            <a:pPr marL="800100" indent="-457200"/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Predictive maintenance algorithms</a:t>
            </a:r>
          </a:p>
          <a:p>
            <a:pPr marL="800100" indent="-457200"/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Adaptive protection schemes</a:t>
            </a:r>
          </a:p>
          <a:p>
            <a:pPr marL="800100" indent="-457200"/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Deep learning for waveform analysis</a:t>
            </a:r>
          </a:p>
          <a:p>
            <a:pPr marL="800100" indent="-457200"/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Transfer learning across different power systems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454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DEC84A-9ECF-3CC8-2EBB-0C25417226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404750-1724-C415-5749-F2BAC5C27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Technical Implementation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3BC94-AD70-B149-A57A-20AF21B22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Cloud-based infrastructure</a:t>
            </a:r>
          </a:p>
          <a:p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Balanced architecture (centralized/distributed)</a:t>
            </a:r>
          </a:p>
          <a:p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API-driven design for integration</a:t>
            </a:r>
          </a:p>
          <a:p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standardization (COMTRADE)</a:t>
            </a:r>
          </a:p>
          <a:p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Comprehensive taxonomy</a:t>
            </a:r>
          </a:p>
          <a:p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Quality guidelines for submissions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202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CC9668-1164-88D1-C191-FF65AE6794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5CD111-2540-22F2-7CAD-C8B062671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Technical Implementation</a:t>
            </a:r>
            <a:endParaRPr lang="en-US" dirty="0"/>
          </a:p>
        </p:txBody>
      </p:sp>
      <p:pic>
        <p:nvPicPr>
          <p:cNvPr id="2" name="Picture 1" descr="A diagram of a cloud&#10;&#10;AI-generated content may be incorrect.">
            <a:extLst>
              <a:ext uri="{FF2B5EF4-FFF2-40B4-BE49-F238E27FC236}">
                <a16:creationId xmlns:a16="http://schemas.microsoft.com/office/drawing/2014/main" id="{537F094B-2A68-953F-8F60-BEF9A662A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626" y="1287388"/>
            <a:ext cx="9371646" cy="43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8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0FBAFD-32B9-3529-7C8D-AF07B8840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01EAF4-2D82-0326-9ABE-178D5A0F1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Security and Privacy Measures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3ACB1-0075-593D-0059-24B43FECA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457200"/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anonymization techniques</a:t>
            </a:r>
          </a:p>
          <a:p>
            <a:pPr indent="-457200"/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Granular access controls</a:t>
            </a:r>
          </a:p>
          <a:p>
            <a:pPr indent="-457200"/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End-to-end encryption</a:t>
            </a:r>
          </a:p>
          <a:p>
            <a:pPr indent="-457200"/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Comprehensive audit trails</a:t>
            </a:r>
          </a:p>
          <a:p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Protection of sensitive information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956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37C751-AFA8-787F-E4A5-904AEA31D5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10B433D-2EFC-07AB-E820-0CF8C7FC3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Organizational Implementation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87A2C-8D34-A8E4-876F-DDFC367C2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457200"/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Representative governance model</a:t>
            </a:r>
          </a:p>
          <a:p>
            <a:pPr indent="-457200"/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Transparent decision-making procedures</a:t>
            </a:r>
          </a:p>
          <a:p>
            <a:pPr indent="-457200"/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Dispute resolution mechanisms</a:t>
            </a:r>
          </a:p>
          <a:p>
            <a:pPr indent="-457200"/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Sustainable funding options: </a:t>
            </a:r>
          </a:p>
          <a:p>
            <a:pPr marL="800100" indent="-457200"/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Industry consortium</a:t>
            </a:r>
          </a:p>
          <a:p>
            <a:pPr marL="800100" indent="-457200"/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Tiered membership</a:t>
            </a:r>
          </a:p>
          <a:p>
            <a:pPr marL="800100" indent="-457200"/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Public-private partnerships</a:t>
            </a:r>
          </a:p>
          <a:p>
            <a:pPr marL="800100" indent="-457200"/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 grants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898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FF3F30-6D04-6F85-9420-38A258276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237B5F-2592-32CE-686B-8DFE97FA7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Participation Incentives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2AD23-1739-4EBA-2244-A88FB8F28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457200"/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Reciprocity requirements</a:t>
            </a:r>
          </a:p>
          <a:p>
            <a:pPr indent="-457200"/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Recognition programs for contributors</a:t>
            </a:r>
          </a:p>
          <a:p>
            <a:pPr indent="-457200"/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Analytical insights from collective dataset</a:t>
            </a:r>
          </a:p>
          <a:p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Regulatory recognition as industry best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3656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CBC123-769F-CC72-93C0-5E2F655A7F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29072B-30F2-1640-DFF8-BA5C3E497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Implementation Roadmap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860BF-3FF3-E3DF-DAF9-CD42371A79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457200"/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Foundation Phase: </a:t>
            </a:r>
          </a:p>
          <a:p>
            <a:pPr marL="800100" indent="-457200"/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Establishing governance and stakeholders</a:t>
            </a:r>
          </a:p>
          <a:p>
            <a:pPr marL="800100" indent="-457200"/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Developing requirements and specifications</a:t>
            </a:r>
          </a:p>
          <a:p>
            <a:pPr marL="800100" indent="-457200"/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Creating data sharing policies</a:t>
            </a:r>
          </a:p>
          <a:p>
            <a:pPr marL="800100" indent="-457200"/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Building basic infrastructure</a:t>
            </a:r>
          </a:p>
          <a:p>
            <a:pPr indent="-457200"/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Initial Deployment Phase</a:t>
            </a:r>
          </a:p>
          <a:p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Full Operation Phase</a:t>
            </a:r>
          </a:p>
          <a:p>
            <a:r>
              <a:rPr lang="en-US" dirty="0">
                <a:latin typeface="Arial" panose="020B0604020202020204" pitchFamily="34" charset="0"/>
                <a:cs typeface="Times New Roman" panose="02020603050405020304" pitchFamily="18" charset="0"/>
              </a:rPr>
              <a:t>Evolution Phase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619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Questions 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are we doing ?</a:t>
            </a:r>
          </a:p>
          <a:p>
            <a:pPr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Why are we doing it ?</a:t>
            </a:r>
          </a:p>
          <a:p>
            <a:pPr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are we doing it 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59AC75-A5B5-221F-7D51-879FD7751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6AD89A-F626-32A0-38CB-C47BF8919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Implementation Roadmap</a:t>
            </a:r>
            <a:endParaRPr lang="en-US" dirty="0"/>
          </a:p>
        </p:txBody>
      </p:sp>
      <p:pic>
        <p:nvPicPr>
          <p:cNvPr id="2" name="Picture 1" descr="How many servers does a data center have? - RackSolutions">
            <a:extLst>
              <a:ext uri="{FF2B5EF4-FFF2-40B4-BE49-F238E27FC236}">
                <a16:creationId xmlns:a16="http://schemas.microsoft.com/office/drawing/2014/main" id="{90D9A148-0569-0898-42E2-B13E1BF69E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769" y="1267790"/>
            <a:ext cx="7912462" cy="44547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1645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E893BA-C0BB-6B2F-0BB7-A322AB7E4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9D538C-15F8-FDA5-8D93-EA55E7A80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Addressing Potential Challenges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5922B-419F-53BF-B326-7584B277C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and regulatory concerns</a:t>
            </a:r>
          </a:p>
          <a:p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Industry resistance and competitive concerns</a:t>
            </a:r>
          </a:p>
          <a:p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Cultural barriers in information sharing</a:t>
            </a:r>
          </a:p>
          <a:p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Security risk perceptions</a:t>
            </a:r>
          </a:p>
          <a:p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Technical challenges: </a:t>
            </a:r>
          </a:p>
          <a:p>
            <a:pPr marL="800100" indent="-457200"/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Managing enormous datasets</a:t>
            </a:r>
          </a:p>
          <a:p>
            <a:pPr marL="800100" indent="-457200"/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Converting proprietary formats</a:t>
            </a:r>
          </a:p>
          <a:p>
            <a:pPr marL="800100" indent="-457200"/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Ensuring data quality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117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5D108-D7EB-DC9B-F66E-88583C9C45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C65580-80D1-C6B5-B1EC-7A5D98555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Potential Applications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B1462-4862-D975-CBBD-F258C33F2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457200"/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Regional utility consortium identifying coordination issues</a:t>
            </a:r>
          </a:p>
          <a:p>
            <a:pPr indent="-457200"/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Equipment manufacturers improving relay performance</a:t>
            </a:r>
          </a:p>
          <a:p>
            <a:pPr indent="-457200"/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Academic researchers discovering new fault signatures</a:t>
            </a:r>
          </a:p>
          <a:p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Industry-wide safety improvements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240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79B965-7F32-C1C8-4B56-08DC67239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55FB11-1260-EED9-5E21-1CD4B6232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2C6CC-76FF-5F3A-1DEF-7124FF07D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457200"/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Significant opportunity for the power system protection community</a:t>
            </a:r>
          </a:p>
          <a:p>
            <a:pPr indent="-457200"/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Benefits outweigh implementation challenges</a:t>
            </a:r>
          </a:p>
          <a:p>
            <a:pPr indent="-457200"/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Enhanced protection system design</a:t>
            </a:r>
          </a:p>
          <a:p>
            <a:pPr indent="-457200"/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Improved operational practices</a:t>
            </a:r>
          </a:p>
          <a:p>
            <a:pPr indent="-457200"/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Accelerated research and development</a:t>
            </a:r>
          </a:p>
          <a:p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reliable and resilient power grid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2750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B789A-D367-DADA-4C5D-C225F3DD0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56110D-3367-21F3-4F1D-88A2E0EDF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Call to Action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1C87A-9924-26D5-F51C-E5F3522E6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Industry leaders</a:t>
            </a:r>
          </a:p>
          <a:p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Professional organizations</a:t>
            </a:r>
          </a:p>
          <a:p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Academic institutions</a:t>
            </a:r>
          </a:p>
          <a:p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Regulatory bodies</a:t>
            </a:r>
          </a:p>
          <a:p>
            <a:r>
              <a:rPr lang="en-US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Working together for safe, reliable electrical power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970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3E118-ADC1-42E0-AE6E-42CA48FEE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BC7085F-A741-48DB-A9ED-0DAD3944AAF1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63CCBF-9413-47DD-932B-B122A1DCE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717945"/>
            <a:ext cx="4472407" cy="568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122298"/>
      </p:ext>
    </p:extLst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DAC61-FBC8-B1B9-B0EB-EE13805BE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we doing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7D104-B173-4EF0-4F29-3AC8DAE33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/>
              <a:t>Considering a fault and disturbance records sharing platform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888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8E0675-81C9-866E-C522-3792F717B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0D032-6918-A403-A4A0-F60553676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we doing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3B4B8-D71C-9FAE-9392-0CB185ECD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Modern power systems are changing</a:t>
            </a:r>
          </a:p>
          <a:p>
            <a:pPr marL="342900" marR="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IEDs and recording systems capture valuable data during system faults</a:t>
            </a:r>
          </a:p>
          <a:p>
            <a:pPr marL="342900" marR="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Currently, fault and disturbance records remain confined within organizations </a:t>
            </a:r>
          </a:p>
          <a:p>
            <a:pPr marL="342900" marR="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Missed opportunity for broader industry learning and improvement</a:t>
            </a:r>
            <a:r>
              <a:rPr lang="en-US" dirty="0"/>
              <a:t> </a:t>
            </a:r>
          </a:p>
        </p:txBody>
      </p:sp>
      <p:pic>
        <p:nvPicPr>
          <p:cNvPr id="4" name="Picture 3" descr="A power line tower with wires&#10;&#10;AI-generated content may be incorrect.">
            <a:extLst>
              <a:ext uri="{FF2B5EF4-FFF2-40B4-BE49-F238E27FC236}">
                <a16:creationId xmlns:a16="http://schemas.microsoft.com/office/drawing/2014/main" id="{C4C78FFF-43A9-C300-5519-CEE16452FD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280" y="3553954"/>
            <a:ext cx="6174105" cy="28460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6447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AC19D-5997-E88C-3C3A-4C42560DA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FDR Sharing Platform?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BB4F5-F06F-0E2B-4D26-9FD7B2315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/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Centralized digital infrastructure for power system fault data</a:t>
            </a:r>
          </a:p>
          <a:p>
            <a:pPr marL="228600"/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Repository for multiple data types: </a:t>
            </a:r>
          </a:p>
          <a:p>
            <a:pPr marL="685800"/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Oscillography data from protection relays and IEDs</a:t>
            </a:r>
          </a:p>
          <a:p>
            <a:pPr marL="685800"/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Sequence of events records</a:t>
            </a:r>
          </a:p>
          <a:p>
            <a:pPr marL="685800"/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Power quality monitoring data</a:t>
            </a:r>
          </a:p>
          <a:p>
            <a:pPr marL="685800"/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PMU data and DFR files</a:t>
            </a:r>
          </a:p>
          <a:p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 operator contextual 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232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6F9FF7-61E5-2856-BABA-420804B7E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Components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AF2B0-D9E5-1A1D-B687-CC1996A81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457200"/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Secure, scalable database system</a:t>
            </a:r>
          </a:p>
          <a:p>
            <a:pPr indent="-457200"/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Standardization tools (converting to COMTRADE format)</a:t>
            </a:r>
          </a:p>
          <a:p>
            <a:pPr indent="-457200"/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Comprehensive metadata framework</a:t>
            </a:r>
          </a:p>
          <a:p>
            <a:pPr indent="-457200"/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Search and retrieval interface</a:t>
            </a:r>
          </a:p>
          <a:p>
            <a:pPr indent="-457200"/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Integrated analysis tools</a:t>
            </a:r>
          </a:p>
          <a:p>
            <a:pPr indent="-457200"/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Privacy controls for sensitive information</a:t>
            </a:r>
          </a:p>
          <a:p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Collaboration features (forums, annotations)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249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DDAFD3-52B7-37B4-958D-912C9D3724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2D1410-06C4-0AF8-EFAF-6C3C488BE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Governance Structure - stakeholders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2D25D-AA54-D0F1-BF42-EBE24F063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00100" indent="-457200"/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Utility representatives</a:t>
            </a:r>
          </a:p>
          <a:p>
            <a:pPr marL="800100" indent="-457200"/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Equipment manufacturers</a:t>
            </a:r>
          </a:p>
          <a:p>
            <a:pPr marL="800100" indent="-457200"/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Academic institutions</a:t>
            </a:r>
          </a:p>
          <a:p>
            <a:pPr marL="800100" indent="-457200"/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Industry associations (IEEE PES, CIGRE)</a:t>
            </a:r>
          </a:p>
          <a:p>
            <a:pPr marL="800100" indent="-457200"/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Standards organizations (IEEE, IEC)</a:t>
            </a:r>
          </a:p>
          <a:p>
            <a:pPr marL="800100" indent="-457200"/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Regulatory authorities (advisory capacity)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717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3C5B05-3BE2-B7E4-C3C1-C39563292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CB37DF-BE03-1113-1F9D-339C24F28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Current Limitations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28715-EB75-C48E-7DD6-C80A88F0E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457200"/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Fault data remains isolated within individual organizations</a:t>
            </a:r>
          </a:p>
          <a:p>
            <a:pPr indent="-457200"/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Limited sample sizes for specific fault types</a:t>
            </a:r>
          </a:p>
          <a:p>
            <a:pPr indent="-457200"/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Lack of specialized expertise in many utilities</a:t>
            </a:r>
          </a:p>
          <a:p>
            <a:pPr indent="-457200"/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Incompatible proprietary formats</a:t>
            </a:r>
          </a:p>
          <a:p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Privacy and security concerns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882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592CD7-96E9-9FD8-5BF4-3FF2A203A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DC51BF-5FC3-F222-01E0-0DBC040AD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Benefits for Utilities and Grid Operators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E69E8-5CB7-77B8-447D-39070471F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457200"/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Benchmarking protection system performance</a:t>
            </a:r>
          </a:p>
          <a:p>
            <a:pPr indent="-457200"/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Knowledge transfer from experienced to newer utilities</a:t>
            </a:r>
          </a:p>
          <a:p>
            <a:pPr indent="-457200"/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Shared analytical capabilities (resource efficiency)</a:t>
            </a:r>
          </a:p>
          <a:p>
            <a:pPr indent="-457200"/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Better understanding of fault characteristics</a:t>
            </a:r>
          </a:p>
          <a:p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Improved system design and protection coordination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29589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7153fe9b-4f78-4308-9e6f-9eb67701de62}" enabled="1" method="Standard" siteId="{1357ca9e-a1a5-404b-bb16-554d5d05c5c9}" contentBits="2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598</Words>
  <Application>Microsoft Office PowerPoint</Application>
  <PresentationFormat>Widescreen</PresentationFormat>
  <Paragraphs>137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Aptos</vt:lpstr>
      <vt:lpstr>Arial</vt:lpstr>
      <vt:lpstr>Calibri</vt:lpstr>
      <vt:lpstr>Calibri Light</vt:lpstr>
      <vt:lpstr>Symbol</vt:lpstr>
      <vt:lpstr>Trebuchet MS</vt:lpstr>
      <vt:lpstr>Wingdings 3</vt:lpstr>
      <vt:lpstr>Facet</vt:lpstr>
      <vt:lpstr>Custom Design</vt:lpstr>
      <vt:lpstr>PowerPoint Presentation</vt:lpstr>
      <vt:lpstr>Questions </vt:lpstr>
      <vt:lpstr>What are we doing ?</vt:lpstr>
      <vt:lpstr>Why are we doing it?</vt:lpstr>
      <vt:lpstr>What is FDR Sharing Platform?</vt:lpstr>
      <vt:lpstr>Key Components</vt:lpstr>
      <vt:lpstr>Governance Structure - stakeholders</vt:lpstr>
      <vt:lpstr>Current Limitations</vt:lpstr>
      <vt:lpstr>Benefits for Utilities and Grid Operators</vt:lpstr>
      <vt:lpstr>Benefits for Equipment Manufacturers</vt:lpstr>
      <vt:lpstr>Benefits for Academic and Research Institutions</vt:lpstr>
      <vt:lpstr>Industry-Wide Benefits</vt:lpstr>
      <vt:lpstr>Industry-Wide Benefits – AI/ML</vt:lpstr>
      <vt:lpstr>Technical Implementation</vt:lpstr>
      <vt:lpstr>Technical Implementation</vt:lpstr>
      <vt:lpstr>Security and Privacy Measures</vt:lpstr>
      <vt:lpstr>Organizational Implementation</vt:lpstr>
      <vt:lpstr>Participation Incentives</vt:lpstr>
      <vt:lpstr>Implementation Roadmap</vt:lpstr>
      <vt:lpstr>Implementation Roadmap</vt:lpstr>
      <vt:lpstr>Addressing Potential Challenges</vt:lpstr>
      <vt:lpstr>Potential Applications</vt:lpstr>
      <vt:lpstr>Conclusions</vt:lpstr>
      <vt:lpstr>Call to Action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Theo Laughner</dc:creator>
  <cp:lastModifiedBy>Alex Apostolov</cp:lastModifiedBy>
  <cp:revision>12</cp:revision>
  <dcterms:created xsi:type="dcterms:W3CDTF">2024-05-15T20:35:55Z</dcterms:created>
  <dcterms:modified xsi:type="dcterms:W3CDTF">2025-05-02T21:36:37Z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Facet:3\Office Theme:5\Custom Design:8</vt:lpwstr>
  </property>
  <property fmtid="{D5CDD505-2E9C-101B-9397-08002B2CF9AE}" pid="3" name="ClassificationContentMarkingFooterText">
    <vt:lpwstr>C1 - Internal</vt:lpwstr>
  </property>
</Properties>
</file>