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4">
  <p:sldMasterIdLst>
    <p:sldMasterId id="2147483658" r:id="rId1"/>
    <p:sldMasterId id="2147483692" r:id="rId2"/>
  </p:sldMasterIdLst>
  <p:notesMasterIdLst>
    <p:notesMasterId r:id="rId64"/>
  </p:notesMasterIdLst>
  <p:handoutMasterIdLst>
    <p:handoutMasterId r:id="rId65"/>
  </p:handoutMasterIdLst>
  <p:sldIdLst>
    <p:sldId id="257" r:id="rId3"/>
    <p:sldId id="321" r:id="rId4"/>
    <p:sldId id="388" r:id="rId5"/>
    <p:sldId id="426" r:id="rId6"/>
    <p:sldId id="425" r:id="rId7"/>
    <p:sldId id="422" r:id="rId8"/>
    <p:sldId id="411" r:id="rId9"/>
    <p:sldId id="427" r:id="rId10"/>
    <p:sldId id="302" r:id="rId11"/>
    <p:sldId id="430" r:id="rId12"/>
    <p:sldId id="429" r:id="rId13"/>
    <p:sldId id="428" r:id="rId14"/>
    <p:sldId id="386" r:id="rId15"/>
    <p:sldId id="435" r:id="rId16"/>
    <p:sldId id="434" r:id="rId17"/>
    <p:sldId id="433" r:id="rId18"/>
    <p:sldId id="432" r:id="rId19"/>
    <p:sldId id="431" r:id="rId20"/>
    <p:sldId id="343" r:id="rId21"/>
    <p:sldId id="389" r:id="rId22"/>
    <p:sldId id="436" r:id="rId23"/>
    <p:sldId id="382" r:id="rId24"/>
    <p:sldId id="440" r:id="rId25"/>
    <p:sldId id="439" r:id="rId26"/>
    <p:sldId id="438" r:id="rId27"/>
    <p:sldId id="437" r:id="rId28"/>
    <p:sldId id="412" r:id="rId29"/>
    <p:sldId id="442" r:id="rId30"/>
    <p:sldId id="441" r:id="rId31"/>
    <p:sldId id="413" r:id="rId32"/>
    <p:sldId id="445" r:id="rId33"/>
    <p:sldId id="444" r:id="rId34"/>
    <p:sldId id="443" r:id="rId35"/>
    <p:sldId id="414" r:id="rId36"/>
    <p:sldId id="415" r:id="rId37"/>
    <p:sldId id="416" r:id="rId38"/>
    <p:sldId id="448" r:id="rId39"/>
    <p:sldId id="447" r:id="rId40"/>
    <p:sldId id="446" r:id="rId41"/>
    <p:sldId id="377" r:id="rId42"/>
    <p:sldId id="450" r:id="rId43"/>
    <p:sldId id="449" r:id="rId44"/>
    <p:sldId id="417" r:id="rId45"/>
    <p:sldId id="380" r:id="rId46"/>
    <p:sldId id="452" r:id="rId47"/>
    <p:sldId id="451" r:id="rId48"/>
    <p:sldId id="381" r:id="rId49"/>
    <p:sldId id="418" r:id="rId50"/>
    <p:sldId id="401" r:id="rId51"/>
    <p:sldId id="453" r:id="rId52"/>
    <p:sldId id="354" r:id="rId53"/>
    <p:sldId id="403" r:id="rId54"/>
    <p:sldId id="402" r:id="rId55"/>
    <p:sldId id="405" r:id="rId56"/>
    <p:sldId id="406" r:id="rId57"/>
    <p:sldId id="404" r:id="rId58"/>
    <p:sldId id="420" r:id="rId59"/>
    <p:sldId id="337" r:id="rId60"/>
    <p:sldId id="408" r:id="rId61"/>
    <p:sldId id="311" r:id="rId62"/>
    <p:sldId id="258" r:id="rId63"/>
  </p:sldIdLst>
  <p:sldSz cx="12192000" cy="6858000"/>
  <p:notesSz cx="7772400" cy="10058400"/>
  <p:embeddedFontLst>
    <p:embeddedFont>
      <p:font typeface="Cambria Math" panose="02040503050406030204" pitchFamily="18" charset="0"/>
      <p:regular r:id="rId66"/>
    </p:embeddedFont>
    <p:embeddedFont>
      <p:font typeface="Trebuchet MS" panose="020B0603020202020204" pitchFamily="34" charset="0"/>
      <p:regular r:id="rId67"/>
      <p:bold r:id="rId68"/>
      <p:italic r:id="rId69"/>
      <p:boldItalic r:id="rId70"/>
    </p:embeddedFont>
    <p:embeddedFont>
      <p:font typeface="Wingdings 3" panose="05040102010807070707" pitchFamily="18" charset="2"/>
      <p:regular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762843-6CDF-73A5-112D-087AA73FF202}" name="Sathish Mutha" initials="SM" userId="Sathish Mutha" providerId="None"/>
  <p188:author id="{1CA9DA6D-7F11-5392-58AA-67A122DB5A88}" name="Curtis Harty" initials="CH" userId="Curtis Harty" providerId="None"/>
  <p188:author id="{7D235C79-3E62-D953-483A-1D4153376EB2}" name="Arun Shrestha" initials="AS" userId="Arun Shrestha" providerId="None"/>
  <p188:author id="{068CA3A7-4D9B-94B8-9E3D-5444CF1CA62A}" name="Victoria Arthur" initials="VA" userId="Victoria Arthur" providerId="None"/>
  <p188:author id="{A2B7F5A9-4A8D-E038-2772-B2F0464B5A78}" name="Larai Breithaupt" initials="LB" userId="Larai Breithaupt" providerId="None"/>
  <p188:author id="{3D715BEC-465C-960C-5B58-683CF30025C4}" name="SAJAHARMPC_sajaharm" initials="WU" userId="SAJAHARMPC_sajaharm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Dryden" initials="SD" lastIdx="2" clrIdx="0">
    <p:extLst>
      <p:ext uri="{19B8F6BF-5375-455C-9EA6-DF929625EA0E}">
        <p15:presenceInfo xmlns:p15="http://schemas.microsoft.com/office/powerpoint/2012/main" userId="Shannon Dryd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77EECD3-3EF1-45AF-B5F4-BF04F79FEC29}">
  <a:tblStyle styleId="{C77EECD3-3EF1-45AF-B5F4-BF04F79FEC29}" styleName="SEL 2020 Shaded Table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noFill/>
            </a:ln>
          </a:left>
          <a:right>
            <a:ln w="0" cmpd="sng">
              <a:noFill/>
            </a:ln>
          </a:right>
          <a:top>
            <a:ln w="0" cmpd="sng">
              <a:noFill/>
            </a:ln>
          </a:top>
          <a:bottom>
            <a:ln w="0" cmpd="sng">
              <a:noFill/>
            </a:ln>
          </a:bottom>
          <a:insideH>
            <a:ln w="0" cmpd="sng">
              <a:noFill/>
            </a:ln>
          </a:insideH>
          <a:insideV>
            <a:ln w="0" cmpd="sng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BCCAD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BCCADA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>
          <a:left>
            <a:ln w="38100" cmpd="sng">
              <a:solidFill>
                <a:srgbClr val="777777"/>
              </a:solidFill>
            </a:ln>
          </a:left>
        </a:tcBdr>
        <a:fill>
          <a:noFill/>
        </a:fill>
      </a:tcStyle>
    </a:lastCol>
    <a:firstCol>
      <a:tcTxStyle b="on">
        <a:fontRef idx="minor">
          <a:prstClr val="black"/>
        </a:fontRef>
        <a:schemeClr val="dk1"/>
      </a:tcTxStyle>
      <a:tcStyle>
        <a:tcBdr>
          <a:right>
            <a:ln w="38100" cmpd="sng">
              <a:solidFill>
                <a:srgbClr val="777777"/>
              </a:solidFill>
            </a:ln>
          </a:right>
        </a:tcBdr>
        <a:fill>
          <a:noFill/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 cmpd="sng">
              <a:solidFill>
                <a:srgbClr val="777777"/>
              </a:solidFill>
            </a:ln>
          </a:top>
        </a:tcBdr>
        <a:fill>
          <a:noFill/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38100" cmpd="sng">
              <a:solidFill>
                <a:srgbClr val="777777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75061" autoAdjust="0"/>
  </p:normalViewPr>
  <p:slideViewPr>
    <p:cSldViewPr snapToGrid="0">
      <p:cViewPr varScale="1">
        <p:scale>
          <a:sx n="99" d="100"/>
          <a:sy n="99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3139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font" Target="fonts/font3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1.fntdata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77" Type="http://schemas.microsoft.com/office/2018/10/relationships/authors" Target="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5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31432439688626E-2"/>
          <c:y val="3.1228924774233731E-2"/>
          <c:w val="0.90686183230474571"/>
          <c:h val="0.65847685705953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Sheet1!$I$8</c:f>
              <c:strCache>
                <c:ptCount val="1"/>
                <c:pt idx="0">
                  <c:v>Traditional Approach—Worst-case Error (km)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Sheet1!$H$9:$H$13</c:f>
              <c:strCache>
                <c:ptCount val="5"/>
                <c:pt idx="0">
                  <c:v>400 kV Horizontal tower configuration</c:v>
                </c:pt>
                <c:pt idx="1">
                  <c:v>400 kV Vertical tower configuration</c:v>
                </c:pt>
                <c:pt idx="2">
                  <c:v>230 kV Right angle tower configuration</c:v>
                </c:pt>
                <c:pt idx="3">
                  <c:v>230 kV double-circuit tower configuration</c:v>
                </c:pt>
                <c:pt idx="4">
                  <c:v>400 kV double-circuit tower configuration</c:v>
                </c:pt>
              </c:strCache>
            </c:strRef>
          </c:cat>
          <c:val>
            <c:numRef>
              <c:f>Sheet1!$I$9:$I$13</c:f>
              <c:numCache>
                <c:formatCode>General</c:formatCode>
                <c:ptCount val="5"/>
                <c:pt idx="0">
                  <c:v>10.58</c:v>
                </c:pt>
                <c:pt idx="1">
                  <c:v>12.12</c:v>
                </c:pt>
                <c:pt idx="2">
                  <c:v>7.35</c:v>
                </c:pt>
                <c:pt idx="3">
                  <c:v>11.15</c:v>
                </c:pt>
                <c:pt idx="4">
                  <c:v>13.01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50-4E23-B5E1-1B25DB3E8984}"/>
            </c:ext>
          </c:extLst>
        </c:ser>
        <c:ser>
          <c:idx val="1"/>
          <c:order val="1"/>
          <c:tx>
            <c:strRef>
              <c:f>Sheet1!$J$8</c:f>
              <c:strCache>
                <c:ptCount val="1"/>
                <c:pt idx="0">
                  <c:v>Proposed Approach—Worst-case Error (km)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Sheet1!$H$9:$H$13</c:f>
              <c:strCache>
                <c:ptCount val="5"/>
                <c:pt idx="0">
                  <c:v>400 kV Horizontal tower configuration</c:v>
                </c:pt>
                <c:pt idx="1">
                  <c:v>400 kV Vertical tower configuration</c:v>
                </c:pt>
                <c:pt idx="2">
                  <c:v>230 kV Right angle tower configuration</c:v>
                </c:pt>
                <c:pt idx="3">
                  <c:v>230 kV double-circuit tower configuration</c:v>
                </c:pt>
                <c:pt idx="4">
                  <c:v>400 kV double-circuit tower configuration</c:v>
                </c:pt>
              </c:strCache>
            </c:strRef>
          </c:cat>
          <c:val>
            <c:numRef>
              <c:f>Sheet1!$J$9:$J$13</c:f>
              <c:numCache>
                <c:formatCode>General</c:formatCode>
                <c:ptCount val="5"/>
                <c:pt idx="0">
                  <c:v>0.33</c:v>
                </c:pt>
                <c:pt idx="1">
                  <c:v>0.42</c:v>
                </c:pt>
                <c:pt idx="2">
                  <c:v>0.38</c:v>
                </c:pt>
                <c:pt idx="3">
                  <c:v>4</c:v>
                </c:pt>
                <c:pt idx="4">
                  <c:v>5.72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50-4E23-B5E1-1B25DB3E89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350520"/>
        <c:axId val="575351240"/>
      </c:barChart>
      <c:catAx>
        <c:axId val="575350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5351240"/>
        <c:crosses val="autoZero"/>
        <c:auto val="1"/>
        <c:lblAlgn val="ctr"/>
        <c:lblOffset val="100"/>
        <c:noMultiLvlLbl val="0"/>
      </c:catAx>
      <c:valAx>
        <c:axId val="575351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Absolute Error (km)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350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[F_fieldevents_MEZFL_estimates.xls]Sheet2!$J$20</c:f>
              <c:strCache>
                <c:ptCount val="1"/>
                <c:pt idx="0">
                  <c:v>Traditional Approach -
Error (km)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[F_fieldevents_MEZFL_estimates.xls]Sheet2!$J$21:$J$25</c:f>
              <c:numCache>
                <c:formatCode>General</c:formatCode>
                <c:ptCount val="5"/>
                <c:pt idx="0">
                  <c:v>1.08</c:v>
                </c:pt>
                <c:pt idx="1">
                  <c:v>1.61</c:v>
                </c:pt>
                <c:pt idx="2">
                  <c:v>0.39</c:v>
                </c:pt>
                <c:pt idx="3">
                  <c:v>0.62</c:v>
                </c:pt>
                <c:pt idx="4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27-499F-8BF3-5A97B1FDA1D2}"/>
            </c:ext>
          </c:extLst>
        </c:ser>
        <c:ser>
          <c:idx val="1"/>
          <c:order val="1"/>
          <c:tx>
            <c:strRef>
              <c:f>[F_fieldevents_MEZFL_estimates.xls]Sheet2!$K$20</c:f>
              <c:strCache>
                <c:ptCount val="1"/>
                <c:pt idx="0">
                  <c:v>Proposed Approach -
Error (km)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[F_fieldevents_MEZFL_estimates.xls]Sheet2!$K$21:$K$25</c:f>
              <c:numCache>
                <c:formatCode>General</c:formatCode>
                <c:ptCount val="5"/>
                <c:pt idx="0">
                  <c:v>0.67</c:v>
                </c:pt>
                <c:pt idx="1">
                  <c:v>0.24</c:v>
                </c:pt>
                <c:pt idx="2">
                  <c:v>0.19</c:v>
                </c:pt>
                <c:pt idx="3">
                  <c:v>0.02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27-499F-8BF3-5A97B1FDA1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3130848"/>
        <c:axId val="453132288"/>
      </c:barChart>
      <c:catAx>
        <c:axId val="453130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dirty="0">
                    <a:solidFill>
                      <a:schemeClr val="tx1"/>
                    </a:solidFill>
                  </a:rPr>
                  <a:t>Field Event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132288"/>
        <c:crosses val="autoZero"/>
        <c:auto val="1"/>
        <c:lblAlgn val="ctr"/>
        <c:lblOffset val="100"/>
        <c:noMultiLvlLbl val="0"/>
      </c:catAx>
      <c:valAx>
        <c:axId val="45313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dirty="0">
                    <a:solidFill>
                      <a:schemeClr val="tx1"/>
                    </a:solidFill>
                  </a:rPr>
                  <a:t>Absolute Error (km)</a:t>
                </a:r>
              </a:p>
            </c:rich>
          </c:tx>
          <c:layout>
            <c:manualLayout>
              <c:xMode val="edge"/>
              <c:yMode val="edge"/>
              <c:x val="1.5358362290665471E-2"/>
              <c:y val="0.177457364373324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13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0.27262</cdr:x>
      <cdr:y>0.68603</cdr:y>
    </cdr:from>
    <cdr:to>
      <cdr:x>0.42079</cdr:x>
      <cdr:y>0.82979</cdr:y>
    </cdr:to>
    <cdr:sp macro="" textlink="">
      <cdr:nvSpPr>
        <cdr:cNvPr id="7" name="TextBox 12">
          <a:extLst xmlns:a="http://schemas.openxmlformats.org/drawingml/2006/main">
            <a:ext uri="{FF2B5EF4-FFF2-40B4-BE49-F238E27FC236}">
              <a16:creationId xmlns:a16="http://schemas.microsoft.com/office/drawing/2014/main" id="{87919B8C-3F0F-58D8-018C-6397547A4A4A}"/>
            </a:ext>
          </a:extLst>
        </cdr:cNvPr>
        <cdr:cNvSpPr txBox="1"/>
      </cdr:nvSpPr>
      <cdr:spPr>
        <a:xfrm xmlns:a="http://schemas.openxmlformats.org/drawingml/2006/main">
          <a:off x="2656346" y="3084254"/>
          <a:ext cx="1443734" cy="6463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/>
            <a:t>400 kV </a:t>
          </a:r>
          <a:br>
            <a:rPr lang="en-US" dirty="0"/>
          </a:br>
          <a:r>
            <a:rPr lang="en-US" dirty="0"/>
            <a:t>Vertical</a:t>
          </a:r>
        </a:p>
      </cdr:txBody>
    </cdr:sp>
  </cdr:relSizeAnchor>
  <cdr:relSizeAnchor xmlns:cdr="http://schemas.openxmlformats.org/drawingml/2006/chartDrawing">
    <cdr:from>
      <cdr:x>0.45711</cdr:x>
      <cdr:y>0.68384</cdr:y>
    </cdr:from>
    <cdr:to>
      <cdr:x>0.6004</cdr:x>
      <cdr:y>0.82761</cdr:y>
    </cdr:to>
    <cdr:sp macro="" textlink="">
      <cdr:nvSpPr>
        <cdr:cNvPr id="8" name="TextBox 12">
          <a:extLst xmlns:a="http://schemas.openxmlformats.org/drawingml/2006/main">
            <a:ext uri="{FF2B5EF4-FFF2-40B4-BE49-F238E27FC236}">
              <a16:creationId xmlns:a16="http://schemas.microsoft.com/office/drawing/2014/main" id="{87919B8C-3F0F-58D8-018C-6397547A4A4A}"/>
            </a:ext>
          </a:extLst>
        </cdr:cNvPr>
        <cdr:cNvSpPr txBox="1"/>
      </cdr:nvSpPr>
      <cdr:spPr>
        <a:xfrm xmlns:a="http://schemas.openxmlformats.org/drawingml/2006/main">
          <a:off x="4454013" y="3074417"/>
          <a:ext cx="1396181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/>
            <a:t>230 kV </a:t>
          </a:r>
        </a:p>
        <a:p xmlns:a="http://schemas.openxmlformats.org/drawingml/2006/main">
          <a:pPr algn="ctr"/>
          <a:r>
            <a:rPr lang="en-US" dirty="0"/>
            <a:t>Right-Angle</a:t>
          </a:r>
        </a:p>
      </cdr:txBody>
    </cdr:sp>
  </cdr:relSizeAnchor>
  <cdr:relSizeAnchor xmlns:cdr="http://schemas.openxmlformats.org/drawingml/2006/chartDrawing">
    <cdr:from>
      <cdr:x>0.62115</cdr:x>
      <cdr:y>0.68603</cdr:y>
    </cdr:from>
    <cdr:to>
      <cdr:x>0.79434</cdr:x>
      <cdr:y>0.89141</cdr:y>
    </cdr:to>
    <cdr:sp macro="" textlink="">
      <cdr:nvSpPr>
        <cdr:cNvPr id="9" name="TextBox 12">
          <a:extLst xmlns:a="http://schemas.openxmlformats.org/drawingml/2006/main">
            <a:ext uri="{FF2B5EF4-FFF2-40B4-BE49-F238E27FC236}">
              <a16:creationId xmlns:a16="http://schemas.microsoft.com/office/drawing/2014/main" id="{87919B8C-3F0F-58D8-018C-6397547A4A4A}"/>
            </a:ext>
          </a:extLst>
        </cdr:cNvPr>
        <cdr:cNvSpPr txBox="1"/>
      </cdr:nvSpPr>
      <cdr:spPr>
        <a:xfrm xmlns:a="http://schemas.openxmlformats.org/drawingml/2006/main">
          <a:off x="6052369" y="3084250"/>
          <a:ext cx="1687462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/>
            <a:t>230 kV</a:t>
          </a:r>
          <a:br>
            <a:rPr lang="en-US" dirty="0"/>
          </a:br>
          <a:r>
            <a:rPr lang="en-US" dirty="0"/>
            <a:t>Double-Circuit</a:t>
          </a:r>
          <a:br>
            <a:rPr lang="en-US" dirty="0"/>
          </a:br>
          <a:r>
            <a:rPr lang="en-US" dirty="0"/>
            <a:t> </a:t>
          </a:r>
        </a:p>
      </cdr:txBody>
    </cdr:sp>
  </cdr:relSizeAnchor>
  <cdr:relSizeAnchor xmlns:cdr="http://schemas.openxmlformats.org/drawingml/2006/chartDrawing">
    <cdr:from>
      <cdr:x>0.80138</cdr:x>
      <cdr:y>0.68603</cdr:y>
    </cdr:from>
    <cdr:to>
      <cdr:x>0.97578</cdr:x>
      <cdr:y>0.82979</cdr:y>
    </cdr:to>
    <cdr:sp macro="" textlink="">
      <cdr:nvSpPr>
        <cdr:cNvPr id="10" name="TextBox 12">
          <a:extLst xmlns:a="http://schemas.openxmlformats.org/drawingml/2006/main">
            <a:ext uri="{FF2B5EF4-FFF2-40B4-BE49-F238E27FC236}">
              <a16:creationId xmlns:a16="http://schemas.microsoft.com/office/drawing/2014/main" id="{87919B8C-3F0F-58D8-018C-6397547A4A4A}"/>
            </a:ext>
          </a:extLst>
        </cdr:cNvPr>
        <cdr:cNvSpPr txBox="1"/>
      </cdr:nvSpPr>
      <cdr:spPr>
        <a:xfrm xmlns:a="http://schemas.openxmlformats.org/drawingml/2006/main">
          <a:off x="7808451" y="3084248"/>
          <a:ext cx="169934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/>
            <a:t>400 kV</a:t>
          </a:r>
          <a:br>
            <a:rPr lang="en-US" dirty="0"/>
          </a:br>
          <a:r>
            <a:rPr lang="en-US" dirty="0"/>
            <a:t>Double-Circuit</a:t>
          </a:r>
        </a:p>
      </cdr:txBody>
    </cdr:sp>
  </cdr:relSizeAnchor>
  <cdr:relSizeAnchor xmlns:cdr="http://schemas.openxmlformats.org/drawingml/2006/chartDrawing">
    <cdr:from>
      <cdr:x>0.08691</cdr:x>
      <cdr:y>0.68603</cdr:y>
    </cdr:from>
    <cdr:to>
      <cdr:x>0.23508</cdr:x>
      <cdr:y>0.82979</cdr:y>
    </cdr:to>
    <cdr:sp macro="" textlink="">
      <cdr:nvSpPr>
        <cdr:cNvPr id="2" name="TextBox 12">
          <a:extLst xmlns:a="http://schemas.openxmlformats.org/drawingml/2006/main">
            <a:ext uri="{FF2B5EF4-FFF2-40B4-BE49-F238E27FC236}">
              <a16:creationId xmlns:a16="http://schemas.microsoft.com/office/drawing/2014/main" id="{E27ECCF4-0642-3C02-9F6B-86240CE9D2E8}"/>
            </a:ext>
          </a:extLst>
        </cdr:cNvPr>
        <cdr:cNvSpPr txBox="1"/>
      </cdr:nvSpPr>
      <cdr:spPr>
        <a:xfrm xmlns:a="http://schemas.openxmlformats.org/drawingml/2006/main">
          <a:off x="846815" y="3084254"/>
          <a:ext cx="1443734" cy="6463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/>
            <a:t>400 kV </a:t>
          </a:r>
          <a:br>
            <a:rPr lang="en-US" dirty="0"/>
          </a:br>
          <a:r>
            <a:rPr lang="en-US" dirty="0"/>
            <a:t>Horizontal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8F17505-86F4-4D7D-8166-FCB6C02E04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98824" y="474662"/>
            <a:ext cx="3008376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E8DB9-5EEA-4BAA-B4BA-1D0631ED65B1}" type="datetimeFigureOut">
              <a:rPr lang="en-US" sz="1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4/2/2025</a:t>
            </a:fld>
            <a:endParaRPr lang="en-US" sz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F5546013-FA23-4307-B0C8-A55CCA0CB4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08000" y="8901112"/>
            <a:ext cx="6299199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n-US" sz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eader Placeholder 1" hidden="1">
            <a:extLst>
              <a:ext uri="{FF2B5EF4-FFF2-40B4-BE49-F238E27FC236}">
                <a16:creationId xmlns:a16="http://schemas.microsoft.com/office/drawing/2014/main" id="{8DFFAEFE-BBBD-4B7C-B788-9BFDE94A6E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11174" y="474662"/>
            <a:ext cx="3006725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77D56-1DE0-4AC2-8787-C61CD81508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012948" y="9564624"/>
            <a:ext cx="1746504" cy="3200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648B32C2-096A-4EF2-8A46-2FAB9144F788}" type="slidenum">
              <a:rPr lang="en-US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‹#›</a:t>
            </a:fld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4114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pos="2448" userDrawn="1">
          <p15:clr>
            <a:srgbClr val="F26B43"/>
          </p15:clr>
        </p15:guide>
        <p15:guide id="2" orient="horz" pos="3168" userDrawn="1">
          <p15:clr>
            <a:srgbClr val="F26B43"/>
          </p15:clr>
        </p15:guide>
        <p15:guide id="3" pos="4560" userDrawn="1">
          <p15:clr>
            <a:srgbClr val="A4A3A4"/>
          </p15:clr>
        </p15:guide>
        <p15:guide id="4" pos="336" userDrawn="1">
          <p15:clr>
            <a:srgbClr val="A4A3A4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termark_SEL_Confidential" hidden="1">
            <a:extLst>
              <a:ext uri="{FF2B5EF4-FFF2-40B4-BE49-F238E27FC236}">
                <a16:creationId xmlns:a16="http://schemas.microsoft.com/office/drawing/2014/main" id="{202B17CC-9222-42C2-8BA7-7C27B22DA6DD}"/>
              </a:ext>
            </a:extLst>
          </p:cNvPr>
          <p:cNvSpPr txBox="1"/>
          <p:nvPr/>
        </p:nvSpPr>
        <p:spPr>
          <a:xfrm>
            <a:off x="1219200" y="502920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7D4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Notes</a:t>
            </a:r>
            <a:br>
              <a:rPr lang="en-US" sz="4400" b="1" dirty="0">
                <a:solidFill>
                  <a:srgbClr val="F7D4C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F7D4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 Confidential</a:t>
            </a:r>
          </a:p>
        </p:txBody>
      </p:sp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F0AE4F7F-8B06-4EE4-9613-3C2C51A050D5}"/>
              </a:ext>
            </a:extLst>
          </p:cNvPr>
          <p:cNvSpPr>
            <a:spLocks noGrp="1"/>
          </p:cNvSpPr>
          <p:nvPr>
            <p:ph type="dt" idx="1"/>
          </p:nvPr>
        </p:nvSpPr>
        <p:spPr bwMode="white">
          <a:xfrm>
            <a:off x="4262726" y="13716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47C99DA-DC42-4D07-B52D-61993504CBEA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10" name="Header Placeholder 9" hidden="1">
            <a:extLst>
              <a:ext uri="{FF2B5EF4-FFF2-40B4-BE49-F238E27FC236}">
                <a16:creationId xmlns:a16="http://schemas.microsoft.com/office/drawing/2014/main" id="{1A88F389-3E94-423B-B2C5-D6B067C3FA4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white">
          <a:xfrm>
            <a:off x="309274" y="13716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EC7D08CF-A8F0-458B-B148-7F57F4B511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white">
          <a:xfrm>
            <a:off x="309274" y="93268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35756" y="4572001"/>
            <a:ext cx="5700888" cy="51130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Remove all notes from tech paper presentations.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012948" y="9738360"/>
            <a:ext cx="1746504" cy="320040"/>
          </a:xfrm>
          <a:prstGeom prst="rect">
            <a:avLst/>
          </a:prstGeom>
        </p:spPr>
        <p:txBody>
          <a:bodyPr vert="horz" lIns="91440" tIns="45720" rIns="91440" bIns="45720" rtlCol="0" anchor="b" anchorCtr="1"/>
          <a:lstStyle>
            <a:lvl1pPr algn="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1C1A079-E5E7-4643-A956-50F7120513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815975"/>
            <a:ext cx="6137275" cy="345264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6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347472" indent="-228600" algn="l" defTabSz="914400" rtl="0" eaLnBrk="1" latinLnBrk="0" hangingPunct="1">
      <a:buClr>
        <a:schemeClr val="tx1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notesStyle>
  <p:extLst>
    <p:ext uri="{620B2872-D7B9-4A21-9093-7833F8D536E1}">
      <p15:sldGuideLst xmlns:p15="http://schemas.microsoft.com/office/powerpoint/2012/main">
        <p15:guide id="1" pos="514" userDrawn="1">
          <p15:clr>
            <a:srgbClr val="F26B43"/>
          </p15:clr>
        </p15:guide>
        <p15:guide id="2" pos="4380" userDrawn="1">
          <p15:clr>
            <a:srgbClr val="F26B43"/>
          </p15:clr>
        </p15:guide>
        <p15:guide id="5" pos="2448" userDrawn="1">
          <p15:clr>
            <a:srgbClr val="A4A3A4"/>
          </p15:clr>
        </p15:guide>
        <p15:guide id="6" orient="horz" pos="514" userDrawn="1">
          <p15:clr>
            <a:srgbClr val="F26B43"/>
          </p15:clr>
        </p15:guide>
        <p15:guide id="7" orient="horz" pos="2688" userDrawn="1">
          <p15:clr>
            <a:srgbClr val="F26B43"/>
          </p15:clr>
        </p15:guide>
        <p15:guide id="8" orient="horz" pos="2880" userDrawn="1">
          <p15:clr>
            <a:srgbClr val="A4A3A4"/>
          </p15:clr>
        </p15:guide>
        <p15:guide id="10" pos="648" userDrawn="1">
          <p15:clr>
            <a:srgbClr val="A4A3A4"/>
          </p15:clr>
        </p15:guide>
        <p15:guide id="11" pos="4248" userDrawn="1">
          <p15:clr>
            <a:srgbClr val="A4A3A4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13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4300C-4077-ED40-8427-B983E2836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8A3B26-3B19-4E99-05C4-E92E811AC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BD6ED9-4FBA-0360-4936-472068A93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B789B-122D-14EB-4967-575DFAE26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84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ADA73-8482-6B0A-6BC6-73BF895DC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D9D9A3-9C6E-2E48-D8A0-28B6FF3E1D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0023B8-D572-2193-2062-893E7B113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BFB41-FE3D-AFC2-0614-CB0F5C893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79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17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EA506-5E19-FCFD-A8E6-0F5B66DCE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231069-554C-2379-63F8-1582B056A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C931F3-30EE-08CB-83F5-C4CBA2BC3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832D8-BDBB-9789-61E3-70346F9A5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98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72940-1476-7B69-7FB7-E855F492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4A3BFE-AB75-A3C1-CFF5-3D39AAC4A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27E874-1FAB-D40B-A8E1-DE87C2359B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51399-03E6-5EFF-593E-140282D05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08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DC728-998B-3609-C335-EF03A96DA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513053-E28B-35EF-6732-1F83DF9D64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ED38A-49D1-4A6E-31DC-E98C50CAF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6388B-DBB4-1626-51C0-2497094D81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82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48C1E-7E93-59A5-45AE-B0C9A9D53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45E1A1-E40F-54FA-B718-0F83E7FCC7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633F54-0CE7-4404-4CE4-D1C659086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37C05-9021-DF87-E7EC-0FE92E252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27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D8ED4-6998-1A50-9994-B1A1D50F8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525B57-39AC-B0C1-3CDB-AF844A456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E64589-596C-11D8-3B2D-546F8751C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33C2F-E1E1-062D-08C0-78B47D416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05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56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7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2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C20D4-8E6D-78CF-B7D6-2065C9E72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F67E9F-5E47-19E5-08FC-2EA584E82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A61A0F-FDD8-EE6C-7521-0F7246EE3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CE8A8-9C18-C81D-922D-DF068DE7F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39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79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3E870-800C-0BA7-2CB5-366C80348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FDB9AA-70C3-05BA-BC09-E8D7A44F35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FB46E-0946-3CC9-F539-8FA4EE823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ADFD7-4F20-10CA-4AB8-EDDCE2FB3B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07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92E11-89B6-73C1-087C-6522483D5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6435D1-6ED0-85FC-B3E4-EF1379499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735784-C5C9-EAB4-51C7-A90C17625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D56F9-3944-CE31-0E5C-009E1C0014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15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45601-298D-2750-77DF-8133318CA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F78F58-A9C4-0FE2-C14D-1A70563947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A7FA26-3AE7-FEC1-DDD9-C61EA8966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45F5D-D8AE-253D-7A81-6B930178D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62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61D03-7271-00A7-2D94-D3E87D628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8C42F3-54EB-ABB1-4BAE-3A75BAA956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ED3A8A-F99A-EC90-4145-635821E7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A86DF-9643-DC90-C4C9-08B4D415D0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919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09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7935B-D71C-D6B3-35B5-0571D0E3D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E13C80-8B3F-5CC2-359D-BEB23EAA9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6054D6-2AEE-CC2E-994A-C44023E96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10F5C-6AF7-AE12-F47B-F2145664D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25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3BDED-8D1D-83D9-BA9C-63E9DCDC1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F09DF1-66E6-F712-B599-6C4BFB8DD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EEE5C4-8726-BE8E-FCAF-03FF8D923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B9B92-3600-210A-57F3-47DE65B0D8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88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78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928DB-52FD-B6EA-7B58-22188958D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9F56AE-8363-08D9-7902-64B4885DAB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886AA9-7832-AE5D-37C2-C315DC718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E3229-2566-6B01-6342-51B49BC81F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146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B5D54-199E-1ECD-B422-84734DA60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103B5F-A81F-B4B2-E1D6-546BFFEB2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67AE4D-0E9C-FAD6-F771-DA992D2EF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19CDF-61C1-3B09-AE28-76F192AEB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808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624C1-0D9A-E771-71E8-3E7472241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A1B02F-5CC1-ABAE-64CF-D80F309CB1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E471BD-EE1F-135E-9A99-3EC7FE322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BF0E0-C56C-6DE6-6DDF-51D17401D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096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684EE-58BB-534A-A0C3-3E5F5605A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FA7B92-F9B7-DCD6-8591-ADD268082F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7EB3CF-2DCD-A93E-5DD4-33A734D9A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9927B-DBDA-A885-3AB2-CE8A141B4E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907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442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465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967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E3CBE-90A5-E705-0278-D01FDE684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E34E92-DEBD-FA1B-5AA5-630F689E37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2C76D8-AA28-A31A-377D-498AE8324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E520B-A394-B9A7-FABB-0E2FABB6E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77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13E34-0F9C-89BC-036E-D0D1C77BA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80579B-40C4-32DA-891C-3294607E97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507E36-918C-3D59-B2EE-ED8BFCEFE1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C31AE-BDB9-2C71-8B9C-8131EAD35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508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FB290-E9F5-459D-8FBD-9F2BE0952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C5FAE0-9947-D831-70A6-37A395D62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5769C9-7389-80D6-F221-A73257726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13AFF-0B7E-6601-096D-CDFA6C4C5A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807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44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3D194-894C-DD88-68EC-193F9652E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1B31AB-AA39-8FD9-CC38-3E4072268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5EA9A4-A6CD-6414-6839-B3844A7E4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1EC4E-2308-9709-1A94-41C2EAD01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904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D30D3-54EF-717C-605F-95D5F4ADB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39DD0B-7542-9864-AF25-4C8061CF7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E111FF-3909-640F-D656-FFE15F831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D512E-C299-1F72-22E8-158119BE6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44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31DEB-D3B7-CEE1-29FC-10353ED00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26ED2D-2264-5F3C-CC9C-5C91284054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C6FD56-E242-9407-F04B-7F5CF2548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2AF4B-D629-1B44-6C2C-7C2D9FE769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418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316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939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A2CAE-11A6-CB14-1323-C3BD8DF7E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900E34-D53B-9B8F-BE42-659FEAC20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6F398F-D826-47DD-5C71-98B596212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4B8DF-16F8-B762-754A-42BAB39B30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049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EE48F-94C2-591F-FCF8-B9A97A008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7D42B5-ECFE-12C9-1FD4-9580B6F8BA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E77222-53C5-6A16-9485-48D56D755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84688-19FD-B93B-B944-7AE917079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465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159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296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95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533BF-B5CE-A91D-7EEA-73EACAAC2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0A99F2-9E84-28A9-981A-6677C0E6D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9DEA76-469B-7A0C-C24E-2E7D9261E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8501A-E311-4872-0B1B-DE3F95FE7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64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901AB-DCF6-78CA-4006-9B9FD345E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4169F9-F856-4F7B-A76A-6381B89C3E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20B14F-11DB-59B5-9B53-C50D37AE7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26029-8817-22E1-41AD-201BCFA45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202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057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084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496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607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650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643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624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368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954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98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59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FFA2F-CA9E-F396-69AF-D4899E1BE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45561C-5EF3-1C5C-FA3D-4C99687B48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6E0128-E115-2116-A0E2-2E785679F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34072-9CAB-D623-842B-BB5693B9F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06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56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DB98A-91A1-E80D-51F6-5BB9729EF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80E783-90A9-9044-C48E-4E12C4477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5975" y="815975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752F01-C7F7-D3FC-1729-BA962D1BA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67CB1-6D58-2C71-F68E-D9CD40BCE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7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7ED8559-2C2C-490D-8B88-C7FCFC2BFEAC}"/>
              </a:ext>
            </a:extLst>
          </p:cNvPr>
          <p:cNvSpPr txBox="1">
            <a:spLocks/>
          </p:cNvSpPr>
          <p:nvPr userDrawn="1"/>
        </p:nvSpPr>
        <p:spPr>
          <a:xfrm>
            <a:off x="4804228" y="6409839"/>
            <a:ext cx="7124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© </a:t>
            </a:r>
            <a:fld id="{51D4B62B-F359-4B7C-B74E-5A90AC4E3114}" type="datetimeyyyy"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2025</a:t>
            </a:fld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 SEL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55DAA-18CC-454F-8654-7E8CAEA9D9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1560" y="5008909"/>
            <a:ext cx="8413239" cy="830997"/>
          </a:xfrm>
        </p:spPr>
        <p:txBody>
          <a:bodyPr lIns="91440" rIns="9144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tx2"/>
                </a:solidFill>
              </a:defRPr>
            </a:lvl1pPr>
            <a:lvl2pPr marL="0" indent="0" algn="l">
              <a:buNone/>
              <a:defRPr sz="3600">
                <a:solidFill>
                  <a:schemeClr val="tx2"/>
                </a:solidFill>
              </a:defRPr>
            </a:lvl2pPr>
            <a:lvl3pPr marL="0" indent="0" algn="l">
              <a:buNone/>
              <a:defRPr sz="3600">
                <a:solidFill>
                  <a:schemeClr val="tx2"/>
                </a:solidFill>
              </a:defRPr>
            </a:lvl3pPr>
            <a:lvl4pPr marL="0" indent="0" algn="l">
              <a:buNone/>
              <a:defRPr sz="3600">
                <a:solidFill>
                  <a:schemeClr val="tx2"/>
                </a:solidFill>
              </a:defRPr>
            </a:lvl4pPr>
            <a:lvl5pPr marL="0" indent="0" algn="l">
              <a:buNone/>
              <a:defRPr sz="3600">
                <a:solidFill>
                  <a:schemeClr val="tx2"/>
                </a:solidFill>
              </a:defRPr>
            </a:lvl5pPr>
            <a:lvl6pPr marL="0" indent="0" algn="l">
              <a:buNone/>
              <a:defRPr sz="3600">
                <a:solidFill>
                  <a:schemeClr val="tx2"/>
                </a:solidFill>
              </a:defRPr>
            </a:lvl6pPr>
            <a:lvl7pPr marL="0" indent="0" algn="l">
              <a:buNone/>
              <a:defRPr sz="3600">
                <a:solidFill>
                  <a:schemeClr val="tx2"/>
                </a:solidFill>
              </a:defRPr>
            </a:lvl7pPr>
            <a:lvl8pPr marL="0" indent="0" algn="l">
              <a:buNone/>
              <a:defRPr sz="3600">
                <a:solidFill>
                  <a:schemeClr val="tx2"/>
                </a:solidFill>
              </a:defRPr>
            </a:lvl8pPr>
            <a:lvl9pPr marL="0" indent="0" algn="l">
              <a:buNone/>
              <a:defRPr sz="3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SEL author names (bold)                                                                 Schweitzer Engineering Laboratories, Inc.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9E1DE-2E61-40B8-9AA2-F25384BAD1C1}"/>
              </a:ext>
            </a:extLst>
          </p:cNvPr>
          <p:cNvSpPr>
            <a:spLocks/>
          </p:cNvSpPr>
          <p:nvPr/>
        </p:nvSpPr>
        <p:spPr bwMode="ltGray">
          <a:xfrm>
            <a:off x="1" y="0"/>
            <a:ext cx="3047997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84887-69BA-4F79-AC38-4AE76D9F2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1560" y="1021444"/>
            <a:ext cx="8413239" cy="2407556"/>
          </a:xfrm>
        </p:spPr>
        <p:txBody>
          <a:bodyPr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Select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433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1A8893-F31B-40F6-869D-08F76A2B2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2009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CA3A44E-D60D-44F9-ABC9-0C3541084F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15300" y="0"/>
            <a:ext cx="40767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Select the Pictures icon below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192263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E916AA-75A7-4AA9-9C0F-B1572E1BB8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2560320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Select the Pictures icon below to insert a full-slide image</a:t>
            </a:r>
          </a:p>
        </p:txBody>
      </p:sp>
    </p:spTree>
    <p:extLst>
      <p:ext uri="{BB962C8B-B14F-4D97-AF65-F5344CB8AC3E}">
        <p14:creationId xmlns:p14="http://schemas.microsoft.com/office/powerpoint/2010/main" val="3565694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__">
    <p:bg bwMode="gray">
      <p:bgPr>
        <a:solidFill>
          <a:srgbClr val="00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095BB22-AD8B-4526-8DFB-C3B9E7BCA3F3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TITLE SLIDE AND SECTION LAYOUTS</a:t>
            </a:r>
          </a:p>
        </p:txBody>
      </p:sp>
    </p:spTree>
    <p:extLst>
      <p:ext uri="{BB962C8B-B14F-4D97-AF65-F5344CB8AC3E}">
        <p14:creationId xmlns:p14="http://schemas.microsoft.com/office/powerpoint/2010/main" val="280106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1D99-1A84-4674-8162-A2B5C3EE1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1560" y="1021445"/>
            <a:ext cx="8413239" cy="240755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Select to add presentation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86ED56-F06C-4627-8704-E1284558A7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3047997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 sz="3000"/>
            </a:lvl1pPr>
          </a:lstStyle>
          <a:p>
            <a:r>
              <a:rPr lang="en-US" sz="3000" dirty="0"/>
              <a:t>Select the Pictures icon to insert an image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3E4B94-BAF5-4316-A28E-1957B2E805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1560" y="5008909"/>
            <a:ext cx="8413239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SEL author names (bold)                                                                 Schweitzer Engineering Laboratories, Inc.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E03296-7547-4B38-8E05-66B7F4D25FBE}"/>
              </a:ext>
            </a:extLst>
          </p:cNvPr>
          <p:cNvSpPr txBox="1">
            <a:spLocks/>
          </p:cNvSpPr>
          <p:nvPr userDrawn="1"/>
        </p:nvSpPr>
        <p:spPr>
          <a:xfrm>
            <a:off x="4804228" y="6409839"/>
            <a:ext cx="7124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© </a:t>
            </a:r>
            <a:fld id="{8397385C-28FF-4335-83F5-63DC13835D17}" type="datetimeyyyy"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2025</a:t>
            </a:fld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 SEL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6541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oautho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CA22E2-2EA5-4696-978F-29A01682F9D8}"/>
              </a:ext>
            </a:extLst>
          </p:cNvPr>
          <p:cNvSpPr txBox="1">
            <a:spLocks/>
          </p:cNvSpPr>
          <p:nvPr userDrawn="1"/>
        </p:nvSpPr>
        <p:spPr>
          <a:xfrm>
            <a:off x="4804228" y="6409839"/>
            <a:ext cx="7124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© </a:t>
            </a:r>
            <a:fld id="{E3C7D481-BD66-4046-BC06-309DFC696D14}" type="datetimeyyyy"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2025</a:t>
            </a:fld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 Customer Company and SEL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8FCB1-95AC-48BB-B413-21949FD9D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1560" y="1021445"/>
            <a:ext cx="8413239" cy="240755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Select to add 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23C2743-D62A-4E11-B8FC-BACC6C89F9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3047997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 sz="3000"/>
            </a:lvl1pPr>
          </a:lstStyle>
          <a:p>
            <a:r>
              <a:rPr lang="en-US" dirty="0"/>
              <a:t>Select the Pictures icon to insert an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DABAC-B1AB-4B90-8F39-90CB662BBC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1560" y="5270172"/>
            <a:ext cx="8413240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SEL author names (bold)                                                                 Schweitzer Engineering Laboratories, Inc.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ECB216-A1AC-438E-B83D-4D3B15DAEA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1560" y="4174797"/>
            <a:ext cx="8413239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5pPr>
            <a:lvl6pPr marL="0" indent="0">
              <a:buNone/>
              <a:defRPr>
                <a:solidFill>
                  <a:schemeClr val="tx2"/>
                </a:solidFill>
              </a:defRPr>
            </a:lvl6pPr>
            <a:lvl7pPr marL="0" indent="0">
              <a:buNone/>
              <a:defRPr>
                <a:solidFill>
                  <a:schemeClr val="tx2"/>
                </a:solidFill>
              </a:defRPr>
            </a:lvl7pPr>
            <a:lvl8pPr marL="0" indent="0">
              <a:buNone/>
              <a:defRPr>
                <a:solidFill>
                  <a:schemeClr val="tx2"/>
                </a:solidFill>
              </a:defRPr>
            </a:lvl8pPr>
            <a:lvl9pPr marL="0" indent="0"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Customer coauthor names (bold)                                               Customer Company</a:t>
            </a:r>
          </a:p>
        </p:txBody>
      </p:sp>
    </p:spTree>
    <p:extLst>
      <p:ext uri="{BB962C8B-B14F-4D97-AF65-F5344CB8AC3E}">
        <p14:creationId xmlns:p14="http://schemas.microsoft.com/office/powerpoint/2010/main" val="253141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oautho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08AA-7FAC-472F-881A-A9D9B81173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394" y="457200"/>
            <a:ext cx="11008406" cy="175432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Select to add presentation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D96EB-ECA4-48AF-A59C-5A97353E8B65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457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62EA0F-BE92-4DEF-BE3F-8E91CE0F4F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394" y="4538504"/>
            <a:ext cx="11008406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0" indent="0">
              <a:buNone/>
              <a:defRPr sz="2400">
                <a:solidFill>
                  <a:schemeClr val="tx2"/>
                </a:solidFill>
              </a:defRPr>
            </a:lvl2pPr>
            <a:lvl3pPr marL="0" indent="0">
              <a:buNone/>
              <a:defRPr sz="2400">
                <a:solidFill>
                  <a:schemeClr val="tx2"/>
                </a:solidFill>
              </a:defRPr>
            </a:lvl3pPr>
            <a:lvl4pPr marL="0" indent="0">
              <a:buNone/>
              <a:defRPr sz="2400">
                <a:solidFill>
                  <a:schemeClr val="tx2"/>
                </a:solidFill>
              </a:defRPr>
            </a:lvl4pPr>
            <a:lvl5pPr marL="0" indent="0">
              <a:buNone/>
              <a:defRPr sz="2400">
                <a:solidFill>
                  <a:schemeClr val="tx2"/>
                </a:solidFill>
              </a:defRPr>
            </a:lvl5pPr>
            <a:lvl6pPr marL="0" indent="0">
              <a:buNone/>
              <a:defRPr sz="2400">
                <a:solidFill>
                  <a:schemeClr val="tx2"/>
                </a:solidFill>
              </a:defRPr>
            </a:lvl6pPr>
            <a:lvl7pPr marL="0" indent="0">
              <a:buNone/>
              <a:defRPr sz="2400">
                <a:solidFill>
                  <a:schemeClr val="tx2"/>
                </a:solidFill>
              </a:defRPr>
            </a:lvl7pPr>
            <a:lvl8pPr marL="0" indent="0">
              <a:buNone/>
              <a:defRPr sz="2400">
                <a:solidFill>
                  <a:schemeClr val="tx2"/>
                </a:solidFill>
              </a:defRPr>
            </a:lvl8pPr>
            <a:lvl9pPr marL="0" indent="0"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Customer coauthor names (bold)                                                                                              Customer Company 3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3B2A5C-E611-462F-82AD-99605E244E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6394" y="5569803"/>
            <a:ext cx="11008406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SEL author names (bold)                                                                                                            Schweitzer Engineering Laboratories, Inc.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4F4E98-B2CB-4EA6-8346-538B451B43AE}"/>
              </a:ext>
            </a:extLst>
          </p:cNvPr>
          <p:cNvSpPr txBox="1">
            <a:spLocks/>
          </p:cNvSpPr>
          <p:nvPr userDrawn="1"/>
        </p:nvSpPr>
        <p:spPr>
          <a:xfrm>
            <a:off x="4804228" y="6409839"/>
            <a:ext cx="7124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© </a:t>
            </a:r>
            <a:fld id="{79132E4C-781A-4BF6-8139-B9FA34BED20F}" type="datetimeyyyy"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2025</a:t>
            </a:fld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 Company 1, Company 2, Company 3, and SEL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07B202-E4D8-4B26-8346-B996D4D1CC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394" y="3507204"/>
            <a:ext cx="11008406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Customer coauthor names (bold)                                                                                              Customer Company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9C737-825B-4EBB-B093-582B7E61D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394" y="2475904"/>
            <a:ext cx="11008406" cy="830997"/>
          </a:xfrm>
        </p:spPr>
        <p:txBody>
          <a:bodyPr lIns="91440" rIns="9144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None/>
              <a:tabLst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Customer coauthor names (bold)                                                                                              Customer Company 1</a:t>
            </a:r>
          </a:p>
        </p:txBody>
      </p:sp>
    </p:spTree>
    <p:extLst>
      <p:ext uri="{BB962C8B-B14F-4D97-AF65-F5344CB8AC3E}">
        <p14:creationId xmlns:p14="http://schemas.microsoft.com/office/powerpoint/2010/main" val="277380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Pictu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72FB6C-EDF3-4CCD-ACA8-4513E52295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767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Select the Pictures icon below to insert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D2A72-F710-48D6-8ED3-66B6E1DC8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2913" y="2216428"/>
            <a:ext cx="7401886" cy="61910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section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AF6CCD-82B7-45E9-BFD9-ED35073D61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2913" y="2845062"/>
            <a:ext cx="7401886" cy="58393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0" indent="0">
              <a:buNone/>
              <a:defRPr sz="3600">
                <a:solidFill>
                  <a:schemeClr val="tx2"/>
                </a:solidFill>
              </a:defRPr>
            </a:lvl2pPr>
            <a:lvl3pPr marL="0" indent="0">
              <a:buNone/>
              <a:defRPr sz="3600">
                <a:solidFill>
                  <a:schemeClr val="tx2"/>
                </a:solidFill>
              </a:defRPr>
            </a:lvl3pPr>
            <a:lvl4pPr marL="0" indent="0">
              <a:buNone/>
              <a:defRPr sz="3600">
                <a:solidFill>
                  <a:schemeClr val="tx2"/>
                </a:solidFill>
              </a:defRPr>
            </a:lvl4pPr>
            <a:lvl5pPr marL="0" indent="0">
              <a:buNone/>
              <a:defRPr sz="3600">
                <a:solidFill>
                  <a:schemeClr val="tx2"/>
                </a:solidFill>
              </a:defRPr>
            </a:lvl5pPr>
            <a:lvl6pPr marL="0" indent="0">
              <a:buNone/>
              <a:defRPr sz="3600">
                <a:solidFill>
                  <a:schemeClr val="tx2"/>
                </a:solidFill>
              </a:defRPr>
            </a:lvl6pPr>
            <a:lvl7pPr marL="0" indent="0">
              <a:buNone/>
              <a:defRPr sz="3600">
                <a:solidFill>
                  <a:schemeClr val="tx2"/>
                </a:solidFill>
              </a:defRPr>
            </a:lvl7pPr>
            <a:lvl8pPr marL="0" indent="0">
              <a:buNone/>
              <a:defRPr sz="3600">
                <a:solidFill>
                  <a:schemeClr val="tx2"/>
                </a:solidFill>
              </a:defRPr>
            </a:lvl8pPr>
            <a:lvl9pPr marL="0" indent="0">
              <a:buNone/>
              <a:defRPr sz="3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Select to 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937405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__ ">
    <p:bg bwMode="gray">
      <p:bgPr>
        <a:solidFill>
          <a:srgbClr val="00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8EFB5C-B108-47AE-A47A-51418934717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MULTIPLE</a:t>
            </a:r>
            <a:br>
              <a:rPr lang="en-US" sz="11500" b="1" dirty="0">
                <a:solidFill>
                  <a:schemeClr val="bg1"/>
                </a:solidFill>
              </a:rPr>
            </a:br>
            <a:r>
              <a:rPr lang="en-US" sz="11500" b="1" dirty="0">
                <a:solidFill>
                  <a:schemeClr val="bg1"/>
                </a:solidFill>
              </a:rPr>
              <a:t>TOPIC</a:t>
            </a:r>
            <a:br>
              <a:rPr lang="en-US" sz="11500" b="1" dirty="0">
                <a:solidFill>
                  <a:schemeClr val="bg1"/>
                </a:solidFill>
              </a:rPr>
            </a:br>
            <a:r>
              <a:rPr lang="en-US" sz="11500" b="1" dirty="0">
                <a:solidFill>
                  <a:schemeClr val="bg1"/>
                </a:solidFill>
              </a:rPr>
              <a:t>LAYOUTS</a:t>
            </a:r>
          </a:p>
        </p:txBody>
      </p:sp>
    </p:spTree>
    <p:extLst>
      <p:ext uri="{BB962C8B-B14F-4D97-AF65-F5344CB8AC3E}">
        <p14:creationId xmlns:p14="http://schemas.microsoft.com/office/powerpoint/2010/main" val="291292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A68A-0ED3-44A5-A446-1E58B60D2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4EFDFE-BBD6-4A8B-8175-42E580B31A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905000"/>
            <a:ext cx="3611880" cy="4495800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-339725">
              <a:buSzPct val="80000"/>
              <a:buFont typeface="Wingdings" panose="05000000000000000000" pitchFamily="2" charset="2"/>
              <a:buChar char="§"/>
              <a:defRPr sz="2400"/>
            </a:lvl2pPr>
            <a:lvl3pPr marL="457200" indent="-339725">
              <a:buSzPct val="80000"/>
              <a:buFont typeface="Wingdings" panose="05000000000000000000" pitchFamily="2" charset="2"/>
              <a:buChar char="§"/>
              <a:defRPr sz="2400"/>
            </a:lvl3pPr>
            <a:lvl4pPr marL="457200" indent="-339725">
              <a:buSzPct val="80000"/>
              <a:buFont typeface="Wingdings" panose="05000000000000000000" pitchFamily="2" charset="2"/>
              <a:buChar char="§"/>
              <a:defRPr sz="2400"/>
            </a:lvl4pPr>
            <a:lvl5pPr marL="457200" indent="-339725">
              <a:buSzPct val="80000"/>
              <a:buFont typeface="Wingdings" panose="05000000000000000000" pitchFamily="2" charset="2"/>
              <a:buChar char="§"/>
              <a:defRPr sz="2400"/>
            </a:lvl5pPr>
            <a:lvl6pPr marL="457200" indent="-339725">
              <a:buSzPct val="80000"/>
              <a:buFont typeface="Wingdings" panose="05000000000000000000" pitchFamily="2" charset="2"/>
              <a:buChar char="§"/>
              <a:defRPr sz="2400"/>
            </a:lvl6pPr>
            <a:lvl7pPr marL="457200" indent="-339725">
              <a:buSzPct val="80000"/>
              <a:buFont typeface="Wingdings" panose="05000000000000000000" pitchFamily="2" charset="2"/>
              <a:buChar char="§"/>
              <a:defRPr sz="2400"/>
            </a:lvl7pPr>
            <a:lvl8pPr marL="457200" indent="-339725">
              <a:buSzPct val="80000"/>
              <a:buFont typeface="Wingdings" panose="05000000000000000000" pitchFamily="2" charset="2"/>
              <a:buChar char="§"/>
              <a:defRPr sz="2400"/>
            </a:lvl8pPr>
            <a:lvl9pPr marL="0" indent="0">
              <a:buFontTx/>
              <a:buNone/>
              <a:defRPr sz="2800"/>
            </a:lvl9pPr>
          </a:lstStyle>
          <a:p>
            <a:pPr lvl="0"/>
            <a:r>
              <a:rPr lang="en-US"/>
              <a:t>Select to add speaking point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A267C0-47AD-4617-9BF1-162D7E8F78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90060" y="1905000"/>
            <a:ext cx="3611880" cy="449580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4488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4488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speaking point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F5AA28-FF09-496C-923E-7F721A06ED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22918" y="1905000"/>
            <a:ext cx="3611880" cy="449580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4488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4488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speaking point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1127066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(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B40F-D194-44F5-9E5F-E48D56750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3F95D2C-2803-4A16-AEAF-86957031A0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365522"/>
            <a:ext cx="12192000" cy="249247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Select the Pictures icon below to insert a banner image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202424-C307-4C9F-97A7-DD938AF4D2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905000"/>
            <a:ext cx="3611880" cy="223192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117475" indent="0">
              <a:buSzPct val="80000"/>
              <a:buFont typeface="Wingdings" panose="05000000000000000000" pitchFamily="2" charset="2"/>
              <a:buNone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4488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text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926A92A-59FA-4290-8079-C2A9B334458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90060" y="1905000"/>
            <a:ext cx="3611880" cy="223192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117475" indent="0">
              <a:buSzPct val="80000"/>
              <a:buFont typeface="Wingdings" panose="05000000000000000000" pitchFamily="2" charset="2"/>
              <a:buNone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4488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text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CA869E7-072C-4287-B607-6DB4660D9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22918" y="1905000"/>
            <a:ext cx="3611880" cy="223192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2900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2900">
              <a:buSzPct val="80000"/>
              <a:buFont typeface="Wingdings" panose="05000000000000000000" pitchFamily="2" charset="2"/>
              <a:buChar char="§"/>
              <a:defRPr sz="2400"/>
            </a:lvl3pPr>
            <a:lvl4pPr marL="119063" indent="0">
              <a:buSzPct val="80000"/>
              <a:buFont typeface="Wingdings" panose="05000000000000000000" pitchFamily="2" charset="2"/>
              <a:buNone/>
              <a:defRPr sz="2400"/>
            </a:lvl4pPr>
            <a:lvl5pPr marL="461963" indent="-342900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2900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2900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2900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2900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text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048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D821-F591-4E99-98CA-288073DD9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6CE35-2A14-40A9-A7FD-78F4847C4A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11277600" cy="48006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buSzPct val="100000"/>
              <a:defRPr/>
            </a:lvl3pPr>
            <a:lvl4pPr>
              <a:spcBef>
                <a:spcPts val="0"/>
              </a:spcBef>
              <a:spcAft>
                <a:spcPts val="1200"/>
              </a:spcAft>
              <a:buSzPct val="100000"/>
              <a:defRPr/>
            </a:lvl4pPr>
            <a:lvl5pPr>
              <a:spcBef>
                <a:spcPts val="0"/>
              </a:spcBef>
              <a:spcAft>
                <a:spcPts val="1200"/>
              </a:spcAft>
              <a:buSzPct val="100000"/>
              <a:defRPr/>
            </a:lvl5pPr>
          </a:lstStyle>
          <a:p>
            <a:pPr lvl="0"/>
            <a:r>
              <a:rPr lang="en-US"/>
              <a:t>Select to add main speaking points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r>
              <a:rPr lang="en-US"/>
              <a:t>Sixth level</a:t>
            </a:r>
          </a:p>
          <a:p>
            <a:pPr lvl="4"/>
            <a:r>
              <a:rPr lang="en-US"/>
              <a:t>Seventh level</a:t>
            </a:r>
          </a:p>
          <a:p>
            <a:pPr lvl="4"/>
            <a:r>
              <a:rPr lang="en-US"/>
              <a:t>Eighth level</a:t>
            </a:r>
          </a:p>
          <a:p>
            <a:pPr lvl="4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846472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C8E3-0F18-4532-8A44-F47D01299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A386C1-2589-4D1C-A8F6-6F39EFC37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29000"/>
            <a:ext cx="3611880" cy="2971800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-339725">
              <a:buSzPct val="80000"/>
              <a:buFont typeface="Wingdings" panose="05000000000000000000" pitchFamily="2" charset="2"/>
              <a:buChar char="§"/>
              <a:defRPr sz="2400"/>
            </a:lvl2pPr>
            <a:lvl3pPr marL="457200" indent="-339725">
              <a:buSzPct val="80000"/>
              <a:buFont typeface="Wingdings" panose="05000000000000000000" pitchFamily="2" charset="2"/>
              <a:buChar char="§"/>
              <a:defRPr sz="2400"/>
            </a:lvl3pPr>
            <a:lvl4pPr marL="457200" indent="-339725">
              <a:buSzPct val="80000"/>
              <a:buFont typeface="Wingdings" panose="05000000000000000000" pitchFamily="2" charset="2"/>
              <a:buChar char="§"/>
              <a:defRPr sz="2400"/>
            </a:lvl4pPr>
            <a:lvl5pPr marL="457200" indent="-339725">
              <a:buSzPct val="80000"/>
              <a:buFont typeface="Wingdings" panose="05000000000000000000" pitchFamily="2" charset="2"/>
              <a:buChar char="§"/>
              <a:defRPr sz="2400"/>
            </a:lvl5pPr>
            <a:lvl6pPr marL="117475" indent="0">
              <a:buSzPct val="80000"/>
              <a:buFont typeface="Wingdings" panose="05000000000000000000" pitchFamily="2" charset="2"/>
              <a:buNone/>
              <a:defRPr sz="2400"/>
            </a:lvl6pPr>
            <a:lvl7pPr marL="457200" indent="-339725">
              <a:buSzPct val="80000"/>
              <a:buFont typeface="Wingdings" panose="05000000000000000000" pitchFamily="2" charset="2"/>
              <a:buChar char="§"/>
              <a:defRPr sz="2400"/>
            </a:lvl7pPr>
            <a:lvl8pPr marL="457200" indent="-339725">
              <a:buSzPct val="80000"/>
              <a:buFont typeface="Wingdings" panose="05000000000000000000" pitchFamily="2" charset="2"/>
              <a:buChar char="§"/>
              <a:defRPr sz="2400"/>
            </a:lvl8pPr>
            <a:lvl9pPr marL="457200" indent="-339725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label or speaking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7CDDBB-02CA-46E1-B54A-2967464557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0060" y="3429000"/>
            <a:ext cx="3611880" cy="297180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4488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117475" indent="0">
              <a:buSzPct val="80000"/>
              <a:buFont typeface="Wingdings" panose="05000000000000000000" pitchFamily="2" charset="2"/>
              <a:buNone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label or speaking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85ED6CA-33FC-4D06-A194-1A2119EA8D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918" y="3429000"/>
            <a:ext cx="3611880" cy="297180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4488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117475" indent="0">
              <a:buSzPct val="80000"/>
              <a:buFont typeface="Wingdings" panose="05000000000000000000" pitchFamily="2" charset="2"/>
              <a:buNone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label or speaking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81745A-F001-4674-AF66-2B0EDCEDFD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1627632"/>
            <a:ext cx="3611880" cy="1773936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an icon or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D0D4D6-8110-4099-8DEE-2766FD8480A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0060" y="1627632"/>
            <a:ext cx="3611880" cy="1773936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an icon or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5FF6B64-DEE4-40C5-9E8B-93C261CEE11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2919" y="1627632"/>
            <a:ext cx="3611880" cy="1773936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an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2987916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(Icons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608C6-0535-48D8-9148-6CA42C057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602D427-C15E-45BF-A8DC-ADC4E8131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06267" y="1627632"/>
            <a:ext cx="9428534" cy="1446308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61963" indent="-342900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2900">
              <a:buSzPct val="80000"/>
              <a:buFont typeface="Wingdings" panose="05000000000000000000" pitchFamily="2" charset="2"/>
              <a:buChar char="§"/>
              <a:defRPr sz="2400"/>
            </a:lvl3pPr>
            <a:lvl4pPr marL="119063" indent="0">
              <a:buSzPct val="80000"/>
              <a:buFont typeface="Wingdings" panose="05000000000000000000" pitchFamily="2" charset="2"/>
              <a:buNone/>
              <a:defRPr sz="2400"/>
            </a:lvl4pPr>
            <a:lvl5pPr marL="461963" indent="-342900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2900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2900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2900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2900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label or speaking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329D4F4-97B4-496E-99FD-5E7ABAC489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267" y="4954492"/>
            <a:ext cx="9428533" cy="1446308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4488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4488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label or speaking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39D96448-0D00-4A01-B2C1-CE424F6E6E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06267" y="3292394"/>
            <a:ext cx="9428533" cy="1446308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61963" indent="-342900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2900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2900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2900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2900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2900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2900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2900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label or speaking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BD3E33-5AB0-4C7D-9184-017D1A173F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1627632"/>
            <a:ext cx="1809345" cy="1443643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sz="2200" dirty="0"/>
              <a:t>Insert icon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2345A7-E4EF-48A8-B50C-8083E3F745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0" y="3292394"/>
            <a:ext cx="1809345" cy="1443643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53AE2D-CBC2-4ED6-B42D-578A1B0BAD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7200" y="4957157"/>
            <a:ext cx="1809345" cy="1443643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1157161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opic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FE695-6F80-4FE8-B5B5-DB575E1BF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6051438-BC6B-4047-888D-0ECCFB5BF6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88953"/>
            <a:ext cx="5425442" cy="1029041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add speaking point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1707D4C-E1A6-4880-98D2-6F492C72FC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71760"/>
            <a:ext cx="5425442" cy="1029041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0" indent="0">
              <a:buFontTx/>
              <a:buNone/>
              <a:defRPr sz="2800"/>
            </a:lvl2pPr>
            <a:lvl3pPr marL="0" indent="0">
              <a:buFontTx/>
              <a:buNone/>
              <a:defRPr sz="2800"/>
            </a:lvl3pPr>
            <a:lvl4pPr marL="0" indent="0">
              <a:buFontTx/>
              <a:buNone/>
              <a:defRPr sz="2800"/>
            </a:lvl4pPr>
            <a:lvl5pPr marL="0" indent="0">
              <a:buFontTx/>
              <a:buNone/>
              <a:defRPr sz="2800"/>
            </a:lvl5pPr>
            <a:lvl6pPr marL="0" indent="0">
              <a:buFontTx/>
              <a:buNone/>
              <a:defRPr sz="2800"/>
            </a:lvl6pPr>
            <a:lvl7pPr marL="0" indent="0">
              <a:buFontTx/>
              <a:buNone/>
              <a:defRPr sz="2800"/>
            </a:lvl7pPr>
            <a:lvl8pPr marL="0" indent="0">
              <a:buFontTx/>
              <a:buNone/>
              <a:defRPr sz="2800"/>
            </a:lvl8pPr>
            <a:lvl9pPr marL="0" indent="0">
              <a:buFontTx/>
              <a:buNone/>
              <a:defRPr sz="2800"/>
            </a:lvl9pPr>
          </a:lstStyle>
          <a:p>
            <a:pPr lvl="0"/>
            <a:r>
              <a:rPr lang="en-US"/>
              <a:t>Select to add speaking point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8B9AE87B-FDCA-4B7D-9663-6DE2514BC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888953"/>
            <a:ext cx="5425442" cy="1029040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add speaking point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E687658-1F86-4DD8-8F95-4EE7AC66CD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5371760"/>
            <a:ext cx="5425442" cy="1029040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add speaking point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DC9202D-F483-41CD-BAB1-F9C95A6F10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7200" y="1627632"/>
            <a:ext cx="1809345" cy="1241403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995D1B-BEA4-4D50-B177-C6E7CE2849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1627632"/>
            <a:ext cx="1809345" cy="1241403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2CB9ED-E5FA-46A4-880B-2B2CAC7D5DA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199" y="4111305"/>
            <a:ext cx="1809345" cy="1241403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3A8FF5-1F8C-46FD-A4E9-0FDB19FBEEB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0" y="4111305"/>
            <a:ext cx="1809345" cy="1241403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062531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opics (Pictu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C295-535D-4A13-BCCD-15366C08B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0CC339A-1641-4F68-8935-29626B17E5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1627632"/>
            <a:ext cx="2560320" cy="351129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dirty="0"/>
              <a:t>Select Pictures icon below to insert image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8295CB-7CF1-47CA-8C74-93AD435562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159397"/>
            <a:ext cx="2560320" cy="1241403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insert a label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1F86925-B39E-46B2-A855-8A5AABC091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74480" y="1627632"/>
            <a:ext cx="2560320" cy="351129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dirty="0"/>
              <a:t>Select Pictures icon below to insert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6AE88F-3B02-445B-96DA-785C09D910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74480" y="5159397"/>
            <a:ext cx="2560320" cy="1241403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insert a label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28167F2-26F4-4544-AF05-20870B0DDDA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62960" y="1627632"/>
            <a:ext cx="2560320" cy="351129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dirty="0"/>
              <a:t>Select Pictures icon below to insert image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2C96810-E866-4C7F-96C8-68F7A2CD5E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2960" y="5159397"/>
            <a:ext cx="2560320" cy="1241403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insert a label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794181F-19F2-4697-992D-0B7AC6031A1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68720" y="1627632"/>
            <a:ext cx="2560320" cy="351129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 dirty="0"/>
              <a:t>Select Pictures icon below to insert image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5147A78-3D5C-4A31-9209-9F24BB8AB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8720" y="5159397"/>
            <a:ext cx="2560320" cy="1241403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insert a label</a:t>
            </a:r>
          </a:p>
        </p:txBody>
      </p:sp>
    </p:spTree>
    <p:extLst>
      <p:ext uri="{BB962C8B-B14F-4D97-AF65-F5344CB8AC3E}">
        <p14:creationId xmlns:p14="http://schemas.microsoft.com/office/powerpoint/2010/main" val="2397720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__  ">
    <p:bg bwMode="gray">
      <p:bgPr>
        <a:solidFill>
          <a:srgbClr val="00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CFFA08-BFBA-472F-86A0-34DA1D016F07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FINAL </a:t>
            </a:r>
            <a:br>
              <a:rPr lang="en-US" sz="11500" b="1" dirty="0">
                <a:solidFill>
                  <a:schemeClr val="bg1"/>
                </a:solidFill>
              </a:rPr>
            </a:br>
            <a:r>
              <a:rPr lang="en-US" sz="11500" b="1" dirty="0">
                <a:solidFill>
                  <a:schemeClr val="bg1"/>
                </a:solidFill>
              </a:rPr>
              <a:t>SLIDE LAYOUTS</a:t>
            </a:r>
          </a:p>
        </p:txBody>
      </p:sp>
    </p:spTree>
    <p:extLst>
      <p:ext uri="{BB962C8B-B14F-4D97-AF65-F5344CB8AC3E}">
        <p14:creationId xmlns:p14="http://schemas.microsoft.com/office/powerpoint/2010/main" val="1040268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074A85-B52A-4BD4-8BC4-68110B681714}"/>
              </a:ext>
            </a:extLst>
          </p:cNvPr>
          <p:cNvSpPr txBox="1">
            <a:spLocks/>
          </p:cNvSpPr>
          <p:nvPr userDrawn="1"/>
        </p:nvSpPr>
        <p:spPr>
          <a:xfrm>
            <a:off x="4076700" y="1071779"/>
            <a:ext cx="392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+mj-lt"/>
              </a:rPr>
              <a:t>Questions?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2D717-2012-4F27-A1A7-C79F470CC149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18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2B24E7F-7D28-4ABB-8F55-433E6F2E09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767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Select the Pictures icon below to insert an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BD217-E4D9-44FA-96C7-5DEBCA17C53A}"/>
              </a:ext>
            </a:extLst>
          </p:cNvPr>
          <p:cNvSpPr txBox="1">
            <a:spLocks/>
          </p:cNvSpPr>
          <p:nvPr userDrawn="1"/>
        </p:nvSpPr>
        <p:spPr>
          <a:xfrm>
            <a:off x="4076700" y="1071778"/>
            <a:ext cx="392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10740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__   ">
    <p:bg bwMode="auto">
      <p:bgPr>
        <a:solidFill>
          <a:srgbClr val="00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ECFB4A-A911-4AB0-B753-98AAAE53C8E5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END OF TEMPLATE LAYOUTS</a:t>
            </a:r>
          </a:p>
        </p:txBody>
      </p:sp>
    </p:spTree>
    <p:extLst>
      <p:ext uri="{BB962C8B-B14F-4D97-AF65-F5344CB8AC3E}">
        <p14:creationId xmlns:p14="http://schemas.microsoft.com/office/powerpoint/2010/main" val="1151767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596" y="4050833"/>
            <a:ext cx="8875033" cy="10968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6374C01-0C9C-44A2-84DC-CCB17F652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19574" y="176525"/>
            <a:ext cx="1966407" cy="16462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BD8654-1F01-49C9-8D6B-467B3EF10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9" y="274023"/>
            <a:ext cx="1475746" cy="1451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5E540B-F330-44F5-AEF1-CC60D203E8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1" y="5432206"/>
            <a:ext cx="1447258" cy="11378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7CEEE46-9DEE-4EFD-8DCE-A070D68992ED}"/>
              </a:ext>
            </a:extLst>
          </p:cNvPr>
          <p:cNvSpPr/>
          <p:nvPr userDrawn="1"/>
        </p:nvSpPr>
        <p:spPr>
          <a:xfrm>
            <a:off x="10038752" y="604069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9EC2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Microsoft Tai Le" panose="020B0502040204020203" pitchFamily="34" charset="0"/>
                <a:cs typeface="Microsoft Tai Le" panose="020B0502040204020203" pitchFamily="34" charset="0"/>
              </a:rPr>
              <a:t>www.TRUC.org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F3DC5B-D057-4F17-88F6-DBECE5203D6C}"/>
              </a:ext>
            </a:extLst>
          </p:cNvPr>
          <p:cNvSpPr txBox="1"/>
          <p:nvPr userDrawn="1"/>
        </p:nvSpPr>
        <p:spPr>
          <a:xfrm>
            <a:off x="3178025" y="579913"/>
            <a:ext cx="471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FDA Conference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May 5-6, 2025</a:t>
            </a:r>
          </a:p>
        </p:txBody>
      </p:sp>
    </p:spTree>
    <p:extLst>
      <p:ext uri="{BB962C8B-B14F-4D97-AF65-F5344CB8AC3E}">
        <p14:creationId xmlns:p14="http://schemas.microsoft.com/office/powerpoint/2010/main" val="351531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63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7F425-A066-4216-9C82-E350CD3938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32914" y="2845062"/>
            <a:ext cx="7401886" cy="583938"/>
          </a:xfrm>
        </p:spPr>
        <p:txBody>
          <a:bodyPr lIns="45720" rIns="45720"/>
          <a:lstStyle>
            <a:lvl1pPr marL="0" indent="0">
              <a:buNone/>
              <a:defRPr sz="36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Select to add section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451D7-450B-4306-A9FF-6A9986A045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2914" y="2216428"/>
            <a:ext cx="7401886" cy="619107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/>
              <a:t>Select to add section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0C2B0-9760-48D7-97C9-BC12F2283F97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4076700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7623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D2FF-C398-4D27-BCE2-009735612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7B1F4-3BE1-43EA-9CB9-127479312F5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5486397" cy="480059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>
              <a:spcBef>
                <a:spcPts val="0"/>
              </a:spcBef>
              <a:spcAft>
                <a:spcPts val="1200"/>
              </a:spcAft>
              <a:defRPr sz="2000"/>
            </a:lvl4pPr>
            <a:lvl5pPr marL="11430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Select to add column text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0C0F6-B3A7-4F3D-BEBC-B2F2FD57D8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8403" y="1600200"/>
            <a:ext cx="5486397" cy="480059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 marL="11430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>
              <a:spcBef>
                <a:spcPts val="0"/>
              </a:spcBef>
              <a:spcAft>
                <a:spcPts val="12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Select to add column text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69769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7A66B-90D2-4867-981E-AEC5E3A7B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C0D9B-99B5-4394-A2EA-D70CE58418E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600201"/>
            <a:ext cx="5486397" cy="685799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Select to add column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F325A-87EA-4664-902E-A8C9062C52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7200" y="2291478"/>
            <a:ext cx="5486397" cy="4109322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>
              <a:spcBef>
                <a:spcPts val="0"/>
              </a:spcBef>
              <a:spcAft>
                <a:spcPts val="1200"/>
              </a:spcAft>
              <a:defRPr sz="2000"/>
            </a:lvl4pPr>
            <a:lvl5pPr>
              <a:spcBef>
                <a:spcPts val="0"/>
              </a:spcBef>
              <a:spcAft>
                <a:spcPts val="12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Select to add column text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0FF89-0765-42FC-AE08-4F851BC5C78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48402" y="1600201"/>
            <a:ext cx="5486397" cy="685799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Select to add column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D20DD4-B8A5-4667-9EB5-AD2224131A7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48403" y="2291478"/>
            <a:ext cx="5486397" cy="4109322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 marL="11430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>
              <a:spcBef>
                <a:spcPts val="0"/>
              </a:spcBef>
              <a:spcAft>
                <a:spcPts val="12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Select to add column text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35320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DC25-C575-4557-B729-386AF3B61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372955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26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71760-CD71-42CB-94E0-29540E006B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4365522"/>
            <a:ext cx="12192000" cy="249247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Char char=" 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Select the Pictures icon below to insert a banner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A2412-E989-45AE-B833-9BF3A285196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600199"/>
            <a:ext cx="11277600" cy="2536721"/>
          </a:xfrm>
        </p:spPr>
        <p:txBody>
          <a:bodyPr/>
          <a:lstStyle>
            <a:lvl1pPr marL="344488" indent="-34448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200" b="0">
                <a:solidFill>
                  <a:schemeClr val="dk1"/>
                </a:solidFill>
              </a:defRPr>
            </a:lvl1pPr>
            <a:lvl2pPr marL="796925" indent="-3397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800"/>
            </a:lvl2pPr>
            <a:lvl3pPr marL="1141413" indent="-3444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2400"/>
            </a:lvl3pPr>
            <a:lvl4pPr marL="1141413" indent="-344488">
              <a:buFont typeface="Arial" panose="020B0604020202020204" pitchFamily="34" charset="0"/>
              <a:buChar char="•"/>
              <a:tabLst/>
              <a:defRPr sz="2400"/>
            </a:lvl4pPr>
            <a:lvl5pPr marL="1141413" indent="-344488">
              <a:buFont typeface="Arial" panose="020B0604020202020204" pitchFamily="34" charset="0"/>
              <a:buChar char="•"/>
              <a:defRPr sz="2400"/>
            </a:lvl5pPr>
            <a:lvl6pPr marL="1141413" indent="-344488">
              <a:buFont typeface="Arial" panose="020B0604020202020204" pitchFamily="34" charset="0"/>
              <a:buChar char="•"/>
              <a:defRPr sz="2400"/>
            </a:lvl6pPr>
            <a:lvl7pPr marL="1141413" indent="-344488">
              <a:buFont typeface="Arial" panose="020B0604020202020204" pitchFamily="34" charset="0"/>
              <a:buChar char="•"/>
              <a:defRPr sz="2400"/>
            </a:lvl7pPr>
            <a:lvl8pPr marL="1141413" indent="-344488">
              <a:buFont typeface="Arial" panose="020B0604020202020204" pitchFamily="34" charset="0"/>
              <a:buChar char="•"/>
              <a:defRPr sz="2400"/>
            </a:lvl8pPr>
            <a:lvl9pPr marL="1141413" indent="-344488">
              <a:buFont typeface="Arial" panose="020B0604020202020204" pitchFamily="34" charset="0"/>
              <a:buChar char="•"/>
              <a:defRPr sz="2400"/>
            </a:lvl9pPr>
          </a:lstStyle>
          <a:p>
            <a:pPr lvl="0"/>
            <a:r>
              <a:rPr lang="en-US"/>
              <a:t>Select to add speaking points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6400D-82DF-4AD4-AF49-C367BEC1C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/>
              <a:t>Select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200689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D749-F445-4919-AFF3-A80F2B00DD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200900" cy="114300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7C23AF-09F7-4D50-AEA7-9492B855802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115300" y="0"/>
            <a:ext cx="40767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Select the Pictures icon below to insert an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8B888-9CFE-4362-9CF4-795FAC8E37E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600200"/>
            <a:ext cx="7200900" cy="4800600"/>
          </a:xfrm>
        </p:spPr>
        <p:txBody>
          <a:bodyPr/>
          <a:lstStyle>
            <a:lvl1pPr marL="344488" indent="-3444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3200" b="0">
                <a:solidFill>
                  <a:schemeClr val="dk1"/>
                </a:solidFill>
              </a:defRPr>
            </a:lvl1pPr>
            <a:lvl2pPr marL="796925" indent="-3349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800"/>
            </a:lvl2pPr>
            <a:lvl3pPr marL="1141413" indent="-3444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/>
            </a:lvl3pPr>
            <a:lvl4pPr marL="1141413" indent="-344488">
              <a:buFont typeface="Arial" panose="020B0604020202020204" pitchFamily="34" charset="0"/>
              <a:buChar char="•"/>
              <a:defRPr sz="2400"/>
            </a:lvl4pPr>
            <a:lvl5pPr marL="1141413" indent="-344488">
              <a:buFont typeface="Arial" panose="020B0604020202020204" pitchFamily="34" charset="0"/>
              <a:buChar char="•"/>
              <a:defRPr sz="2400"/>
            </a:lvl5pPr>
            <a:lvl6pPr marL="1141413" indent="-342900">
              <a:buFont typeface="Arial" panose="020B0604020202020204" pitchFamily="34" charset="0"/>
              <a:buChar char="•"/>
              <a:defRPr sz="2400"/>
            </a:lvl6pPr>
            <a:lvl7pPr marL="1141413" indent="-344488">
              <a:buFont typeface="Arial" panose="020B0604020202020204" pitchFamily="34" charset="0"/>
              <a:buChar char="•"/>
              <a:defRPr sz="2400"/>
            </a:lvl7pPr>
            <a:lvl8pPr marL="1141413" indent="-344488">
              <a:buFont typeface="Arial" panose="020B0604020202020204" pitchFamily="34" charset="0"/>
              <a:buChar char="•"/>
              <a:defRPr sz="2400"/>
            </a:lvl8pPr>
            <a:lvl9pPr marL="1141413" indent="-344488">
              <a:buFont typeface="Arial" panose="020B0604020202020204" pitchFamily="34" charset="0"/>
              <a:buChar char="•"/>
              <a:defRPr sz="2400"/>
            </a:lvl9pPr>
          </a:lstStyle>
          <a:p>
            <a:pPr lvl="0"/>
            <a:r>
              <a:rPr lang="en-US"/>
              <a:t>Select to add speaking points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53408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D8609-C89A-493B-BC24-2916F40B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522F5-444A-465A-97F6-58B7BEEA4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1277600" cy="48006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90B7B-F90B-4CA8-B650-0252E9F18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63108" y="6561613"/>
            <a:ext cx="1001418" cy="161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CB9DE742-24A8-40A7-9187-B2F89AAD909D}" type="datetimeFigureOut">
              <a:rPr lang="en-US" smtClean="0"/>
              <a:pPr/>
              <a:t>4/2/2025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5E401-8EEA-45DC-829C-37285C7DD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0" y="6561613"/>
            <a:ext cx="7315200" cy="161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3088E-6B7F-4F96-AC26-95EB7823B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561613"/>
            <a:ext cx="432032" cy="161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2"/>
                </a:solidFill>
              </a:defRPr>
            </a:lvl1pPr>
          </a:lstStyle>
          <a:p>
            <a:fld id="{7CCB2094-95CE-4D35-855B-DA1FFB6107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Watermark_SEL_Confidential" hidden="1">
            <a:extLst>
              <a:ext uri="{FF2B5EF4-FFF2-40B4-BE49-F238E27FC236}">
                <a16:creationId xmlns:a16="http://schemas.microsoft.com/office/drawing/2014/main" id="{678C7D53-802B-4C34-8D95-5992AA5ED858}"/>
              </a:ext>
            </a:extLst>
          </p:cNvPr>
          <p:cNvSpPr txBox="1">
            <a:spLocks/>
          </p:cNvSpPr>
          <p:nvPr userDrawn="1"/>
        </p:nvSpPr>
        <p:spPr>
          <a:xfrm>
            <a:off x="10838576" y="6561613"/>
            <a:ext cx="108987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SEL Confidential 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170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88" r:id="rId10"/>
    <p:sldLayoutId id="2147483683" r:id="rId11"/>
    <p:sldLayoutId id="2147483668" r:id="rId12"/>
    <p:sldLayoutId id="2147483690" r:id="rId13"/>
    <p:sldLayoutId id="2147483669" r:id="rId14"/>
    <p:sldLayoutId id="2147483691" r:id="rId15"/>
    <p:sldLayoutId id="2147483674" r:id="rId16"/>
    <p:sldLayoutId id="2147483675" r:id="rId17"/>
    <p:sldLayoutId id="2147483677" r:id="rId18"/>
    <p:sldLayoutId id="2147483678" r:id="rId19"/>
    <p:sldLayoutId id="2147483676" r:id="rId20"/>
    <p:sldLayoutId id="2147483679" r:id="rId21"/>
    <p:sldLayoutId id="2147483681" r:id="rId22"/>
    <p:sldLayoutId id="2147483682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SzPct val="75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SzPct val="8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141413" indent="-34448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141413" indent="-34448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141413" indent="-34448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141413" indent="-34448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1" orient="horz" pos="288" userDrawn="1">
          <p15:clr>
            <a:srgbClr val="F26B43"/>
          </p15:clr>
        </p15:guide>
        <p15:guide id="22" orient="horz" pos="4032" userDrawn="1">
          <p15:clr>
            <a:srgbClr val="F26B43"/>
          </p15:clr>
        </p15:guide>
        <p15:guide id="23" orient="horz" pos="1008" userDrawn="1">
          <p15:clr>
            <a:srgbClr val="F26B43"/>
          </p15:clr>
        </p15:guide>
        <p15:guide id="24" orient="horz" pos="1200" userDrawn="1">
          <p15:clr>
            <a:srgbClr val="A4A3A4"/>
          </p15:clr>
        </p15:guide>
        <p15:guide id="27" pos="288" userDrawn="1">
          <p15:clr>
            <a:srgbClr val="F26B43"/>
          </p15:clr>
        </p15:guide>
        <p15:guide id="28" pos="7392" userDrawn="1">
          <p15:clr>
            <a:srgbClr val="F26B43"/>
          </p15:clr>
        </p15:guide>
        <p15:guide id="29" pos="5112" userDrawn="1">
          <p15:clr>
            <a:srgbClr val="A4A3A4"/>
          </p15:clr>
        </p15:guide>
        <p15:guide id="32" pos="2568" userDrawn="1">
          <p15:clr>
            <a:srgbClr val="A4A3A4"/>
          </p15:clr>
        </p15:guide>
        <p15:guide id="33" orient="horz" pos="2160" userDrawn="1">
          <p15:clr>
            <a:srgbClr val="A4A3A4"/>
          </p15:clr>
        </p15:guide>
        <p15:guide id="34" pos="3840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11"/>
          <p:cNvSpPr/>
          <p:nvPr userDrawn="1"/>
        </p:nvSpPr>
        <p:spPr>
          <a:xfrm rot="5400000" flipV="1">
            <a:off x="11342444" y="6008445"/>
            <a:ext cx="457197" cy="12419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7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67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6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Georgia Tech Fault &amp; Disturbance Analysis Conference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0172701" y="6533636"/>
            <a:ext cx="204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809EC2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59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emf"/><Relationship Id="rId4" Type="http://schemas.openxmlformats.org/officeDocument/2006/relationships/image" Target="../media/image2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emf"/><Relationship Id="rId5" Type="http://schemas.openxmlformats.org/officeDocument/2006/relationships/image" Target="../media/image3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28823D6-5947-4C39-3BCF-20FDC1CDA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596" y="4398745"/>
            <a:ext cx="8875033" cy="748987"/>
          </a:xfrm>
        </p:spPr>
        <p:txBody>
          <a:bodyPr/>
          <a:lstStyle/>
          <a:p>
            <a:r>
              <a:rPr lang="en-US" b="1" dirty="0"/>
              <a:t>Sathish Kumar Mutha, Arun Shrestha, and Sajal Harmukh</a:t>
            </a:r>
          </a:p>
          <a:p>
            <a:r>
              <a:rPr lang="en-US" dirty="0"/>
              <a:t>Schweitzer Engineering Laboratories, Inc.</a:t>
            </a:r>
          </a:p>
          <a:p>
            <a:endParaRPr lang="en-US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05506A7B-1F03-906C-255F-BF7428FF12E6}"/>
              </a:ext>
            </a:extLst>
          </p:cNvPr>
          <p:cNvSpPr txBox="1">
            <a:spLocks/>
          </p:cNvSpPr>
          <p:nvPr/>
        </p:nvSpPr>
        <p:spPr>
          <a:xfrm>
            <a:off x="842595" y="2415941"/>
            <a:ext cx="8875033" cy="1488125"/>
          </a:xfrm>
          <a:prstGeom prst="rect">
            <a:avLst/>
          </a:prstGeom>
        </p:spPr>
        <p:txBody>
          <a:bodyPr anchor="t"/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B59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Improved Multi-Ended Impedance-Based Fault Locating for Untransposed Transmission 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6D8FB0-FA75-1F8B-AAA1-078F45C70844}"/>
              </a:ext>
            </a:extLst>
          </p:cNvPr>
          <p:cNvSpPr txBox="1">
            <a:spLocks/>
          </p:cNvSpPr>
          <p:nvPr/>
        </p:nvSpPr>
        <p:spPr>
          <a:xfrm>
            <a:off x="4804228" y="6409839"/>
            <a:ext cx="7124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© </a:t>
            </a:r>
            <a:fld id="{8397385C-28FF-4335-83F5-63DC13835D17}" type="datetimeyyyy"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2025</a:t>
            </a:fld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 SEL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040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BEB44-5E6A-A3C1-C7BD-D0DBBCDEF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7F653F-766B-44FC-45F4-B6ABCB05E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Traditional approach – unbalanced faults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928274A-722E-20EE-0F37-C8786705D1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11277600" cy="49709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6785A8"/>
                    </a:solidFill>
                  </a:rPr>
                  <a:t>Negative-sequence network equation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𝑆𝑓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𝑅𝑓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Sf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Sf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Sf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</m:e>
                      </m:eqAr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6785A8"/>
                    </a:solidFill>
                  </a:rPr>
                  <a:t>Transposed approximation approach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6785A8"/>
                    </a:solidFill>
                  </a:rPr>
                  <a:t>=</a:t>
                </a:r>
                <a:r>
                  <a:rPr lang="en-US" sz="2800" dirty="0">
                    <a:solidFill>
                      <a:srgbClr val="6785A8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6785A8"/>
                    </a:solidFill>
                  </a:rPr>
                  <a:t>=0)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𝑆𝑓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𝑅𝑓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Sf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Rf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		</a:t>
                </a:r>
              </a:p>
              <a:p>
                <a:pPr marL="0" indent="0">
                  <a:buNone/>
                </a:pPr>
                <a:r>
                  <a:rPr lang="en-US" sz="2400" dirty="0"/>
                  <a:t>				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				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928274A-722E-20EE-0F37-C8786705D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11277600" cy="4970929"/>
              </a:xfrm>
              <a:blipFill>
                <a:blip r:embed="rId3"/>
                <a:stretch>
                  <a:fillRect l="-1514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50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DC86B-8C58-FFD8-1B75-8394AFFA2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191804-A06F-F61B-B683-08B92CDA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Traditional approach – unbalanced faults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951A8A71-C3E4-F7B2-9182-78E2AB8712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11277600" cy="49709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6785A8"/>
                    </a:solidFill>
                  </a:rPr>
                  <a:t>Negative-sequence network equation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𝑆𝑓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𝑅𝑓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Sf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Sf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Sf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</m:e>
                      </m:eqAr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6785A8"/>
                    </a:solidFill>
                  </a:rPr>
                  <a:t>Transposed approximation approach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6785A8"/>
                    </a:solidFill>
                  </a:rPr>
                  <a:t>=</a:t>
                </a:r>
                <a:r>
                  <a:rPr lang="en-US" sz="2800" dirty="0">
                    <a:solidFill>
                      <a:srgbClr val="6785A8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6785A8"/>
                    </a:solidFill>
                  </a:rPr>
                  <a:t>=0)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𝑆𝑓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𝑅𝑓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Sf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Rf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		</a:t>
                </a:r>
              </a:p>
              <a:p>
                <a:pPr marL="0" indent="0">
                  <a:buNone/>
                </a:pPr>
                <a:r>
                  <a:rPr lang="en-US" sz="2400" dirty="0"/>
                  <a:t>				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				m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real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∙(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951A8A71-C3E4-F7B2-9182-78E2AB871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11277600" cy="4970929"/>
              </a:xfrm>
              <a:blipFill>
                <a:blip r:embed="rId3"/>
                <a:stretch>
                  <a:fillRect l="-1514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24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355AB-F5CF-CFF4-3C37-5D6A88203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D677B8-B61C-5B05-10D5-30921A80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Traditional approach – unbalanced faults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BFF34336-FA2B-5E0C-10E5-183E63821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11277600" cy="49709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6785A8"/>
                    </a:solidFill>
                  </a:rPr>
                  <a:t>Negative-sequence network equation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𝑆𝑓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𝑅𝑓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Sf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Sf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Sf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</m:e>
                      </m:eqAr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6785A8"/>
                    </a:solidFill>
                  </a:rPr>
                  <a:t>Transposed approximation approach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6785A8"/>
                    </a:solidFill>
                  </a:rPr>
                  <a:t>=</a:t>
                </a:r>
                <a:r>
                  <a:rPr lang="en-US" sz="2800" dirty="0">
                    <a:solidFill>
                      <a:srgbClr val="6785A8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>
                            <a:solidFill>
                              <a:srgbClr val="6785A8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6785A8"/>
                    </a:solidFill>
                  </a:rPr>
                  <a:t>=0)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𝑆𝑓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𝑅𝑓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Sf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Rf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		</a:t>
                </a:r>
              </a:p>
              <a:p>
                <a:pPr marL="0" indent="0">
                  <a:buNone/>
                </a:pPr>
                <a:r>
                  <a:rPr lang="en-US" sz="2400" dirty="0"/>
                  <a:t>				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				m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real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∙(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BFF34336-FA2B-5E0C-10E5-183E63821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11277600" cy="4970929"/>
              </a:xfrm>
              <a:blipFill>
                <a:blip r:embed="rId3"/>
                <a:stretch>
                  <a:fillRect l="-1514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B8537D2-C0F9-21B7-57E3-865C380F80A2}"/>
              </a:ext>
            </a:extLst>
          </p:cNvPr>
          <p:cNvSpPr/>
          <p:nvPr/>
        </p:nvSpPr>
        <p:spPr>
          <a:xfrm>
            <a:off x="4138863" y="2589295"/>
            <a:ext cx="913730" cy="443059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E831A6-4D4C-7B30-41E5-B3262DFCEF39}"/>
              </a:ext>
            </a:extLst>
          </p:cNvPr>
          <p:cNvSpPr/>
          <p:nvPr/>
        </p:nvSpPr>
        <p:spPr>
          <a:xfrm>
            <a:off x="2897525" y="2600759"/>
            <a:ext cx="985274" cy="4430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F1311D0-9125-8AE8-2712-19D4A1F13E0F}"/>
              </a:ext>
            </a:extLst>
          </p:cNvPr>
          <p:cNvSpPr/>
          <p:nvPr/>
        </p:nvSpPr>
        <p:spPr>
          <a:xfrm>
            <a:off x="7939143" y="2600760"/>
            <a:ext cx="985274" cy="443059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B4E989-6B18-F8F3-69A4-25727AE94A87}"/>
              </a:ext>
            </a:extLst>
          </p:cNvPr>
          <p:cNvCxnSpPr>
            <a:cxnSpLocks/>
          </p:cNvCxnSpPr>
          <p:nvPr/>
        </p:nvCxnSpPr>
        <p:spPr>
          <a:xfrm>
            <a:off x="5052593" y="2954956"/>
            <a:ext cx="4493141" cy="709383"/>
          </a:xfrm>
          <a:prstGeom prst="straightConnector1">
            <a:avLst/>
          </a:prstGeom>
          <a:ln w="12700" cap="rnd">
            <a:solidFill>
              <a:srgbClr val="FF0000"/>
            </a:solidFill>
            <a:prstDash val="solid"/>
            <a:round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80333-2A6D-FE72-B247-AA14CD6914FB}"/>
              </a:ext>
            </a:extLst>
          </p:cNvPr>
          <p:cNvCxnSpPr>
            <a:cxnSpLocks/>
          </p:cNvCxnSpPr>
          <p:nvPr/>
        </p:nvCxnSpPr>
        <p:spPr>
          <a:xfrm>
            <a:off x="3796563" y="3043818"/>
            <a:ext cx="5928462" cy="620521"/>
          </a:xfrm>
          <a:prstGeom prst="straightConnector1">
            <a:avLst/>
          </a:prstGeom>
          <a:ln w="12700" cap="rnd">
            <a:solidFill>
              <a:srgbClr val="FF0000"/>
            </a:solidFill>
            <a:prstDash val="solid"/>
            <a:round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00FB9FB-DE73-D0D3-22F6-CCE64C144999}"/>
              </a:ext>
            </a:extLst>
          </p:cNvPr>
          <p:cNvSpPr/>
          <p:nvPr/>
        </p:nvSpPr>
        <p:spPr>
          <a:xfrm>
            <a:off x="9217054" y="2600759"/>
            <a:ext cx="913730" cy="443059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4CA806-D1C5-E5CE-223D-4B5A51DE739C}"/>
              </a:ext>
            </a:extLst>
          </p:cNvPr>
          <p:cNvCxnSpPr>
            <a:cxnSpLocks/>
          </p:cNvCxnSpPr>
          <p:nvPr/>
        </p:nvCxnSpPr>
        <p:spPr>
          <a:xfrm>
            <a:off x="8527983" y="3043818"/>
            <a:ext cx="1360051" cy="620521"/>
          </a:xfrm>
          <a:prstGeom prst="straightConnector1">
            <a:avLst/>
          </a:prstGeom>
          <a:ln w="12700" cap="rnd">
            <a:solidFill>
              <a:srgbClr val="FF0000"/>
            </a:solidFill>
            <a:prstDash val="solid"/>
            <a:round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F939C7-134B-A155-6784-794730444358}"/>
              </a:ext>
            </a:extLst>
          </p:cNvPr>
          <p:cNvCxnSpPr>
            <a:cxnSpLocks/>
          </p:cNvCxnSpPr>
          <p:nvPr/>
        </p:nvCxnSpPr>
        <p:spPr>
          <a:xfrm>
            <a:off x="9638789" y="3043818"/>
            <a:ext cx="342300" cy="620521"/>
          </a:xfrm>
          <a:prstGeom prst="straightConnector1">
            <a:avLst/>
          </a:prstGeom>
          <a:ln w="12700" cap="rnd">
            <a:solidFill>
              <a:srgbClr val="FF0000"/>
            </a:solidFill>
            <a:prstDash val="solid"/>
            <a:round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38C8CF9-5A67-0751-2D85-8BF8F40778A7}"/>
              </a:ext>
            </a:extLst>
          </p:cNvPr>
          <p:cNvSpPr txBox="1"/>
          <p:nvPr/>
        </p:nvSpPr>
        <p:spPr>
          <a:xfrm>
            <a:off x="9469660" y="3638528"/>
            <a:ext cx="22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Errors in Traditional Approach </a:t>
            </a:r>
          </a:p>
        </p:txBody>
      </p:sp>
    </p:spTree>
    <p:extLst>
      <p:ext uri="{BB962C8B-B14F-4D97-AF65-F5344CB8AC3E}">
        <p14:creationId xmlns:p14="http://schemas.microsoft.com/office/powerpoint/2010/main" val="1304991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 err="1"/>
              <a:t>Untransposed</a:t>
            </a:r>
            <a:r>
              <a:rPr lang="en-US" dirty="0"/>
              <a:t>-error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DDF00C1-FE67-D08C-6C0D-43BCB3EB68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99074"/>
                <a:ext cx="11277600" cy="3018502"/>
              </a:xfrm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85A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Error terms in traditional approach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eqArrPr>
                      <m:e>
                        <m:r>
                          <m:rPr>
                            <m:sty m:val="p"/>
                          </m:r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Sf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Sf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)−</m:t>
                        </m:r>
                      </m:e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                                          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</m:d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Rf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Rf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#</m:t>
                        </m:r>
                      </m:e>
                    </m:eqArr>
                  </m:oMath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DDF00C1-FE67-D08C-6C0D-43BCB3EB68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99074"/>
                <a:ext cx="11277600" cy="3018502"/>
              </a:xfrm>
              <a:blipFill>
                <a:blip r:embed="rId3"/>
                <a:stretch>
                  <a:fillRect l="-1243" t="-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16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C11D0-0082-7305-CA92-89E515A48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D37ACE-9AE6-D044-2C0C-1653A1476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 err="1"/>
              <a:t>Untransposed</a:t>
            </a:r>
            <a:r>
              <a:rPr lang="en-US" dirty="0"/>
              <a:t>-error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E5DB0F3-FA18-FDBD-5FBA-58B9BB56F6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99074"/>
                <a:ext cx="11277600" cy="3018502"/>
              </a:xfrm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85A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Error terms in traditional approach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eqArrPr>
                      <m:e>
                        <m:r>
                          <m:rPr>
                            <m:sty m:val="p"/>
                          </m:r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Sf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Sf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)−</m:t>
                        </m:r>
                      </m:e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                                          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</m:d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Rf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Rf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#</m:t>
                        </m:r>
                      </m:e>
                    </m:eqArr>
                  </m:oMath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85A8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Using superposition principle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𝐹𝐿𝑇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𝐹𝐿𝑇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))−</m:t>
                          </m:r>
                        </m:e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                                      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𝐹𝐿𝑇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 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𝑃𝑅𝐸</m:t>
                                  </m:r>
                                </m:sub>
                              </m:s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𝐹𝐿𝑇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 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𝑃𝑅𝐸</m:t>
                                  </m:r>
                                </m:sub>
                              </m:s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E5DB0F3-FA18-FDBD-5FBA-58B9BB56F6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99074"/>
                <a:ext cx="11277600" cy="3018502"/>
              </a:xfrm>
              <a:blipFill>
                <a:blip r:embed="rId3"/>
                <a:stretch>
                  <a:fillRect l="-1243" t="-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746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C59BD-4FA5-D6E8-16BE-11A755D9A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861996-0A9B-F0B8-E970-7835421A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 err="1"/>
              <a:t>Untransposed</a:t>
            </a:r>
            <a:r>
              <a:rPr lang="en-US" dirty="0"/>
              <a:t>-error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31D5F28-81B6-20CB-6131-E48A91BDF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99074"/>
                <a:ext cx="11277600" cy="3018502"/>
              </a:xfrm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85A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Error terms in traditional approach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eqArrPr>
                      <m:e>
                        <m:r>
                          <m:rPr>
                            <m:sty m:val="p"/>
                          </m:r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Sf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Sf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)−</m:t>
                        </m:r>
                      </m:e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                                          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</m:d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Rf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Rf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#</m:t>
                        </m:r>
                      </m:e>
                    </m:eqArr>
                  </m:oMath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85A8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Using superposition principle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𝐹𝐿𝑇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𝐹𝐿𝑇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))−</m:t>
                          </m:r>
                        </m:e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                                      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𝐹𝐿𝑇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 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𝑃𝑅𝐸</m:t>
                                  </m:r>
                                </m:sub>
                              </m:s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𝐹𝐿𝑇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 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𝑃𝑅𝐸</m:t>
                                  </m:r>
                                </m:sub>
                              </m:s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31D5F28-81B6-20CB-6131-E48A91BDF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99074"/>
                <a:ext cx="11277600" cy="3018502"/>
              </a:xfrm>
              <a:blipFill>
                <a:blip r:embed="rId3"/>
                <a:stretch>
                  <a:fillRect l="-1243" t="-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61A96293-7562-5F5E-DBB1-1717A2A0E89F}"/>
              </a:ext>
            </a:extLst>
          </p:cNvPr>
          <p:cNvGrpSpPr/>
          <p:nvPr/>
        </p:nvGrpSpPr>
        <p:grpSpPr>
          <a:xfrm>
            <a:off x="3453319" y="2958669"/>
            <a:ext cx="2441643" cy="1966534"/>
            <a:chOff x="3519234" y="2286000"/>
            <a:chExt cx="2304993" cy="1966534"/>
          </a:xfrm>
          <a:noFill/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8DE3FD3A-3DA5-9F09-2E47-DA8EE67D4357}"/>
                </a:ext>
              </a:extLst>
            </p:cNvPr>
            <p:cNvSpPr/>
            <p:nvPr/>
          </p:nvSpPr>
          <p:spPr>
            <a:xfrm>
              <a:off x="4134115" y="2286000"/>
              <a:ext cx="475939" cy="408562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  <p:sp>
          <p:nvSpPr>
            <p:cNvPr id="12" name="Elipse 12">
              <a:extLst>
                <a:ext uri="{FF2B5EF4-FFF2-40B4-BE49-F238E27FC236}">
                  <a16:creationId xmlns:a16="http://schemas.microsoft.com/office/drawing/2014/main" id="{9589334C-6E63-BBA6-8677-65FC2692CA38}"/>
                </a:ext>
              </a:extLst>
            </p:cNvPr>
            <p:cNvSpPr/>
            <p:nvPr/>
          </p:nvSpPr>
          <p:spPr>
            <a:xfrm>
              <a:off x="3519234" y="3886774"/>
              <a:ext cx="2304993" cy="365760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2690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FC42A-D15B-9A9E-6828-E25DEA9A8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92C6D9-0CD1-AA70-1F09-432325F5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 err="1"/>
              <a:t>Untransposed</a:t>
            </a:r>
            <a:r>
              <a:rPr lang="en-US" dirty="0"/>
              <a:t>-error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6E53097-4341-64FE-81BD-A04E9415E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99074"/>
                <a:ext cx="11277600" cy="3018502"/>
              </a:xfrm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85A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Error terms in traditional approach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eqArrPr>
                      <m:e>
                        <m:r>
                          <m:rPr>
                            <m:sty m:val="p"/>
                          </m:r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Sf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Sf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)−</m:t>
                        </m:r>
                      </m:e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                                          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</m:d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Rf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Rf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#</m:t>
                        </m:r>
                      </m:e>
                    </m:eqArr>
                  </m:oMath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85A8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Using superposition principle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𝐹𝐿𝑇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𝐹𝐿𝑇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))−</m:t>
                          </m:r>
                        </m:e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                                      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𝐹𝐿𝑇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 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𝑃𝑅𝐸</m:t>
                                  </m:r>
                                </m:sub>
                              </m:s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𝐹𝐿𝑇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 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𝑃𝑅𝐸</m:t>
                                  </m:r>
                                </m:sub>
                              </m:s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6E53097-4341-64FE-81BD-A04E9415E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99074"/>
                <a:ext cx="11277600" cy="3018502"/>
              </a:xfrm>
              <a:blipFill>
                <a:blip r:embed="rId3"/>
                <a:stretch>
                  <a:fillRect l="-1243" t="-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C11691DB-991E-5EA0-4884-AE4A5CB8E654}"/>
              </a:ext>
            </a:extLst>
          </p:cNvPr>
          <p:cNvGrpSpPr/>
          <p:nvPr/>
        </p:nvGrpSpPr>
        <p:grpSpPr>
          <a:xfrm>
            <a:off x="5338185" y="2958568"/>
            <a:ext cx="3835103" cy="1976468"/>
            <a:chOff x="5387345" y="2830749"/>
            <a:chExt cx="3835103" cy="1976468"/>
          </a:xfrm>
          <a:noFill/>
        </p:grpSpPr>
        <p:sp>
          <p:nvSpPr>
            <p:cNvPr id="14" name="Elipse 12">
              <a:extLst>
                <a:ext uri="{FF2B5EF4-FFF2-40B4-BE49-F238E27FC236}">
                  <a16:creationId xmlns:a16="http://schemas.microsoft.com/office/drawing/2014/main" id="{22A33D5E-CDB3-795C-FBBE-0E8EC39B6418}"/>
                </a:ext>
              </a:extLst>
            </p:cNvPr>
            <p:cNvSpPr/>
            <p:nvPr/>
          </p:nvSpPr>
          <p:spPr>
            <a:xfrm>
              <a:off x="6753338" y="4441457"/>
              <a:ext cx="2469110" cy="365760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  <p:sp>
          <p:nvSpPr>
            <p:cNvPr id="11" name="Elipse 12">
              <a:extLst>
                <a:ext uri="{FF2B5EF4-FFF2-40B4-BE49-F238E27FC236}">
                  <a16:creationId xmlns:a16="http://schemas.microsoft.com/office/drawing/2014/main" id="{CDA864E0-CFF9-C2AE-8BE4-76F073D2E9DA}"/>
                </a:ext>
              </a:extLst>
            </p:cNvPr>
            <p:cNvSpPr/>
            <p:nvPr/>
          </p:nvSpPr>
          <p:spPr>
            <a:xfrm>
              <a:off x="5387345" y="2830749"/>
              <a:ext cx="492343" cy="379379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641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A4DD9-B30F-A90F-049A-772FD5EE1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929873-0D49-C1BF-3100-7523A4312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 err="1"/>
              <a:t>Untransposed</a:t>
            </a:r>
            <a:r>
              <a:rPr lang="en-US" dirty="0"/>
              <a:t>-error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A5857F4-DBDD-0382-E78F-AE9D7CA47F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99074"/>
                <a:ext cx="11277600" cy="3018502"/>
              </a:xfrm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85A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Error terms in traditional approach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eqArrPr>
                      <m:e>
                        <m:r>
                          <m:rPr>
                            <m:sty m:val="p"/>
                          </m:r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Sf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Sf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)−</m:t>
                        </m:r>
                      </m:e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                                          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</m:d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Rf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Rf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#</m:t>
                        </m:r>
                      </m:e>
                    </m:eqArr>
                  </m:oMath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85A8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Using superposition principle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𝐹𝐿𝑇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𝐹𝐿𝑇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))−</m:t>
                          </m:r>
                        </m:e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                                      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𝐹𝐿𝑇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 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𝑃𝑅𝐸</m:t>
                                  </m:r>
                                </m:sub>
                              </m:s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𝐹𝐿𝑇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 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𝑃𝑅𝐸</m:t>
                                  </m:r>
                                </m:sub>
                              </m:s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A5857F4-DBDD-0382-E78F-AE9D7CA47F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99074"/>
                <a:ext cx="11277600" cy="3018502"/>
              </a:xfrm>
              <a:blipFill>
                <a:blip r:embed="rId3"/>
                <a:stretch>
                  <a:fillRect l="-1243" t="-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F730A2B-7B59-2C27-AD4B-4D5D020EFB6A}"/>
              </a:ext>
            </a:extLst>
          </p:cNvPr>
          <p:cNvGrpSpPr/>
          <p:nvPr/>
        </p:nvGrpSpPr>
        <p:grpSpPr>
          <a:xfrm>
            <a:off x="5320924" y="3357399"/>
            <a:ext cx="2461099" cy="1971559"/>
            <a:chOff x="5360252" y="3249247"/>
            <a:chExt cx="2461099" cy="1971559"/>
          </a:xfrm>
          <a:noFill/>
        </p:grpSpPr>
        <p:sp>
          <p:nvSpPr>
            <p:cNvPr id="15" name="Elipse 12">
              <a:extLst>
                <a:ext uri="{FF2B5EF4-FFF2-40B4-BE49-F238E27FC236}">
                  <a16:creationId xmlns:a16="http://schemas.microsoft.com/office/drawing/2014/main" id="{6E59618F-5BB6-6685-68F5-8623A0F4E9ED}"/>
                </a:ext>
              </a:extLst>
            </p:cNvPr>
            <p:cNvSpPr/>
            <p:nvPr/>
          </p:nvSpPr>
          <p:spPr>
            <a:xfrm>
              <a:off x="6228513" y="3249247"/>
              <a:ext cx="580849" cy="369652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  <p:sp>
          <p:nvSpPr>
            <p:cNvPr id="17" name="Elipse 12">
              <a:extLst>
                <a:ext uri="{FF2B5EF4-FFF2-40B4-BE49-F238E27FC236}">
                  <a16:creationId xmlns:a16="http://schemas.microsoft.com/office/drawing/2014/main" id="{9CE3CBBC-2F7F-6E84-F050-D5EF26146255}"/>
                </a:ext>
              </a:extLst>
            </p:cNvPr>
            <p:cNvSpPr/>
            <p:nvPr/>
          </p:nvSpPr>
          <p:spPr>
            <a:xfrm>
              <a:off x="5360252" y="4855046"/>
              <a:ext cx="2461099" cy="365760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558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97EA5-F1A4-0AFF-ABCD-1DFADB7FF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494D43-163A-EBB6-A9B7-C4381950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 err="1"/>
              <a:t>Untransposed</a:t>
            </a:r>
            <a:r>
              <a:rPr lang="en-US" dirty="0"/>
              <a:t>-error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DCA3649-7F8C-A7F9-1FBF-89830A51DB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99074"/>
                <a:ext cx="11277600" cy="3018502"/>
              </a:xfrm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85A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Error terms in traditional approach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eqArrPr>
                      <m:e>
                        <m:r>
                          <m:rPr>
                            <m:sty m:val="p"/>
                          </m:r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Sf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Sf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)−</m:t>
                        </m:r>
                      </m:e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                                          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</m:d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Rf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Rf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#</m:t>
                        </m:r>
                      </m:e>
                    </m:eqArr>
                  </m:oMath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85A8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Using superposition principle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𝐹𝐿𝑇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𝐹𝐿𝑇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))−</m:t>
                          </m:r>
                        </m:e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                                      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𝐹𝐿𝑇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 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𝑃𝑅𝐸</m:t>
                                  </m:r>
                                </m:sub>
                              </m:s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𝐹𝐿𝑇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 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𝑃𝑅𝐸</m:t>
                                  </m:r>
                                </m:sub>
                              </m:s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DCA3649-7F8C-A7F9-1FBF-89830A51DB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99074"/>
                <a:ext cx="11277600" cy="3018502"/>
              </a:xfrm>
              <a:blipFill>
                <a:blip r:embed="rId3"/>
                <a:stretch>
                  <a:fillRect l="-1243" t="-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AD9AE9B-C4E1-BF19-2FE0-08CD72832A2E}"/>
              </a:ext>
            </a:extLst>
          </p:cNvPr>
          <p:cNvGrpSpPr/>
          <p:nvPr/>
        </p:nvGrpSpPr>
        <p:grpSpPr>
          <a:xfrm>
            <a:off x="7467749" y="3328112"/>
            <a:ext cx="3621679" cy="1988936"/>
            <a:chOff x="8061554" y="2772592"/>
            <a:chExt cx="3621679" cy="1988936"/>
          </a:xfrm>
          <a:noFill/>
        </p:grpSpPr>
        <p:sp>
          <p:nvSpPr>
            <p:cNvPr id="16" name="Elipse 12">
              <a:extLst>
                <a:ext uri="{FF2B5EF4-FFF2-40B4-BE49-F238E27FC236}">
                  <a16:creationId xmlns:a16="http://schemas.microsoft.com/office/drawing/2014/main" id="{A7107147-DBD5-3B49-98BA-8611257935F2}"/>
                </a:ext>
              </a:extLst>
            </p:cNvPr>
            <p:cNvSpPr/>
            <p:nvPr/>
          </p:nvSpPr>
          <p:spPr>
            <a:xfrm>
              <a:off x="8061554" y="2772592"/>
              <a:ext cx="535709" cy="398834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  <p:sp>
          <p:nvSpPr>
            <p:cNvPr id="18" name="Elipse 12">
              <a:extLst>
                <a:ext uri="{FF2B5EF4-FFF2-40B4-BE49-F238E27FC236}">
                  <a16:creationId xmlns:a16="http://schemas.microsoft.com/office/drawing/2014/main" id="{B6664068-69BF-C7DB-B7F6-5A1BCC25BB5D}"/>
                </a:ext>
              </a:extLst>
            </p:cNvPr>
            <p:cNvSpPr/>
            <p:nvPr/>
          </p:nvSpPr>
          <p:spPr>
            <a:xfrm>
              <a:off x="9195680" y="4397735"/>
              <a:ext cx="2487553" cy="363793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672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Untransposed-error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51A8F85-7B04-4418-806A-DABA5E61B0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11277600" cy="500707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6785A8"/>
                    </a:solidFill>
                  </a:rPr>
                  <a:t>Load-current-based errors</a:t>
                </a:r>
              </a:p>
              <a:p>
                <a:r>
                  <a:rPr lang="en-US" sz="2400" dirty="0"/>
                  <a:t>Positive-sequence load-current-based error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𝑃𝑅𝐸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r>
                  <a:rPr lang="en-US" sz="2400" dirty="0"/>
                  <a:t>Zero-sequence load-current-based error</a:t>
                </a:r>
              </a:p>
              <a:p>
                <a:pPr marL="457200" lvl="1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𝑃𝑅𝐸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6785A8"/>
                    </a:solidFill>
                  </a:rPr>
                  <a:t>Fault-current-based errors</a:t>
                </a:r>
              </a:p>
              <a:p>
                <a:r>
                  <a:rPr lang="en-US" sz="2400" dirty="0"/>
                  <a:t>Positive-sequence fault-current-based error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𝑚𝑍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  <m:r>
                        <a:rPr lang="en-US" sz="220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r>
                  <a:rPr lang="en-US" sz="2400" dirty="0"/>
                  <a:t>Zero-sequence fault-current-based error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𝑚𝑍</m:t>
                          </m:r>
                        </m:e>
                        <m: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  <m:r>
                        <a:rPr lang="en-US" sz="220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51A8F85-7B04-4418-806A-DABA5E61B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11277600" cy="5007077"/>
              </a:xfrm>
              <a:blipFill>
                <a:blip r:embed="rId4"/>
                <a:stretch>
                  <a:fillRect l="-1514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7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1A8F85-7B04-4418-806A-DABA5E61B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277600" cy="4948084"/>
          </a:xfrm>
        </p:spPr>
        <p:txBody>
          <a:bodyPr/>
          <a:lstStyle/>
          <a:p>
            <a:r>
              <a:rPr lang="en-US" sz="2800" dirty="0"/>
              <a:t>Traditional approach</a:t>
            </a:r>
          </a:p>
          <a:p>
            <a:pPr lvl="1"/>
            <a:r>
              <a:rPr lang="en-US" sz="2400" dirty="0"/>
              <a:t>Background</a:t>
            </a:r>
          </a:p>
          <a:p>
            <a:pPr lvl="1"/>
            <a:r>
              <a:rPr lang="en-US" sz="2400" dirty="0"/>
              <a:t>Untransposed-error analysis</a:t>
            </a:r>
          </a:p>
          <a:p>
            <a:r>
              <a:rPr lang="en-US" sz="2800" dirty="0"/>
              <a:t>Proposed approach</a:t>
            </a:r>
          </a:p>
          <a:p>
            <a:pPr lvl="1"/>
            <a:r>
              <a:rPr lang="en-US" sz="2400" dirty="0"/>
              <a:t>Sequence coupling line-parameters (Z</a:t>
            </a:r>
            <a:r>
              <a:rPr lang="en-US" sz="2400" baseline="-25000" dirty="0"/>
              <a:t>21</a:t>
            </a:r>
            <a:r>
              <a:rPr lang="en-US" sz="2400" dirty="0"/>
              <a:t> and Z</a:t>
            </a:r>
            <a:r>
              <a:rPr lang="en-US" sz="2400" baseline="-25000" dirty="0"/>
              <a:t>20</a:t>
            </a:r>
            <a:r>
              <a:rPr lang="en-US" sz="2400" dirty="0"/>
              <a:t>) estimation</a:t>
            </a:r>
          </a:p>
          <a:p>
            <a:pPr lvl="1"/>
            <a:r>
              <a:rPr lang="en-US" sz="2400" dirty="0"/>
              <a:t>Fault-location estimation</a:t>
            </a:r>
          </a:p>
          <a:p>
            <a:r>
              <a:rPr lang="en-US" sz="2800" dirty="0"/>
              <a:t>Simulation and field-events results </a:t>
            </a:r>
          </a:p>
          <a:p>
            <a:r>
              <a:rPr lang="en-US" sz="2800" dirty="0"/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725565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4E303FB4-2861-C5A7-9342-E4B3C95540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784" y="1618488"/>
            <a:ext cx="5654052" cy="481585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D060CF4-714C-759D-F1BE-06969432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approach – simulation 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E60B1B-5F86-DFDF-239A-C5441E567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1600200"/>
            <a:ext cx="5569971" cy="495624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6785A8"/>
                </a:solidFill>
                <a:effectLst/>
                <a:ea typeface="Times New Roman" panose="02020603050405020304" pitchFamily="18" charset="0"/>
              </a:rPr>
              <a:t>FL estimates – 400 kV system</a:t>
            </a:r>
            <a:br>
              <a:rPr lang="en-US" dirty="0">
                <a:solidFill>
                  <a:srgbClr val="6785A8"/>
                </a:solidFill>
                <a:effectLst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6785A8"/>
                </a:solidFill>
                <a:effectLst/>
                <a:ea typeface="Times New Roman" panose="02020603050405020304" pitchFamily="18" charset="0"/>
              </a:rPr>
              <a:t>horizontal </a:t>
            </a:r>
            <a:r>
              <a:rPr lang="en-US" dirty="0">
                <a:solidFill>
                  <a:srgbClr val="6785A8"/>
                </a:solidFill>
                <a:ea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6785A8"/>
                </a:solidFill>
                <a:effectLst/>
                <a:ea typeface="Times New Roman" panose="02020603050405020304" pitchFamily="18" charset="0"/>
              </a:rPr>
              <a:t>ower </a:t>
            </a:r>
            <a:r>
              <a:rPr lang="en-US" dirty="0">
                <a:solidFill>
                  <a:srgbClr val="6785A8"/>
                </a:solidFill>
                <a:ea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6785A8"/>
                </a:solidFill>
                <a:effectLst/>
                <a:ea typeface="Times New Roman" panose="02020603050405020304" pitchFamily="18" charset="0"/>
              </a:rPr>
              <a:t>onfiguration</a:t>
            </a:r>
          </a:p>
          <a:p>
            <a:r>
              <a:rPr lang="en-US" sz="2200" dirty="0">
                <a:effectLst/>
                <a:ea typeface="Times New Roman" panose="02020603050405020304" pitchFamily="18" charset="0"/>
              </a:rPr>
              <a:t>Source-impedance </a:t>
            </a:r>
            <a:r>
              <a:rPr lang="en-US" sz="2200" dirty="0">
                <a:ea typeface="Times New Roman" panose="02020603050405020304" pitchFamily="18" charset="0"/>
              </a:rPr>
              <a:t>r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atios,</a:t>
            </a:r>
          </a:p>
          <a:p>
            <a:pPr lvl="1"/>
            <a:r>
              <a:rPr lang="en-US" sz="2200" dirty="0">
                <a:effectLst/>
                <a:ea typeface="Times New Roman" panose="02020603050405020304" pitchFamily="18" charset="0"/>
              </a:rPr>
              <a:t>SIR</a:t>
            </a:r>
            <a:r>
              <a:rPr lang="en-US" sz="2200" baseline="-25000" dirty="0">
                <a:effectLst/>
                <a:ea typeface="Times New Roman" panose="02020603050405020304" pitchFamily="18" charset="0"/>
              </a:rPr>
              <a:t>S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= 1</a:t>
            </a:r>
          </a:p>
          <a:p>
            <a:pPr lvl="1"/>
            <a:r>
              <a:rPr lang="en-US" sz="2200" dirty="0">
                <a:effectLst/>
                <a:ea typeface="Times New Roman" panose="02020603050405020304" pitchFamily="18" charset="0"/>
              </a:rPr>
              <a:t>SIR</a:t>
            </a:r>
            <a:r>
              <a:rPr lang="en-US" sz="2200" baseline="-25000" dirty="0">
                <a:effectLst/>
                <a:ea typeface="Times New Roman" panose="02020603050405020304" pitchFamily="18" charset="0"/>
              </a:rPr>
              <a:t>R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= 1 </a:t>
            </a:r>
          </a:p>
          <a:p>
            <a:r>
              <a:rPr lang="en-US" sz="2200" dirty="0">
                <a:ea typeface="Times New Roman" panose="02020603050405020304" pitchFamily="18" charset="0"/>
              </a:rPr>
              <a:t>F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ault location = 50 km</a:t>
            </a:r>
          </a:p>
          <a:p>
            <a:r>
              <a:rPr lang="en-US" sz="2200" dirty="0">
                <a:effectLst/>
                <a:ea typeface="Times New Roman" panose="02020603050405020304" pitchFamily="18" charset="0"/>
              </a:rPr>
              <a:t>Line </a:t>
            </a:r>
            <a:r>
              <a:rPr lang="en-US" sz="2200" dirty="0">
                <a:ea typeface="Times New Roman" panose="02020603050405020304" pitchFamily="18" charset="0"/>
              </a:rPr>
              <a:t>l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ength = 100 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28F2F1-D72E-1B9F-15B3-53FF4F28D953}"/>
              </a:ext>
            </a:extLst>
          </p:cNvPr>
          <p:cNvSpPr txBox="1"/>
          <p:nvPr/>
        </p:nvSpPr>
        <p:spPr>
          <a:xfrm>
            <a:off x="571500" y="6374153"/>
            <a:ext cx="11487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TP = Transposed line  UTP = Untransposed line</a:t>
            </a:r>
          </a:p>
        </p:txBody>
      </p:sp>
    </p:spTree>
    <p:extLst>
      <p:ext uri="{BB962C8B-B14F-4D97-AF65-F5344CB8AC3E}">
        <p14:creationId xmlns:p14="http://schemas.microsoft.com/office/powerpoint/2010/main" val="3472741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C3DC5-243B-BBBD-F66A-1A711043D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B14C0028-5CD9-1C28-5FB3-EBF5CC3350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784" y="1618488"/>
            <a:ext cx="5654052" cy="481585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924CB9E-B40E-75C7-43FB-4EAB352F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approach – simulation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1B40809-D7A6-A58C-ED12-A91F34932B6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48403" y="1600200"/>
                <a:ext cx="5569971" cy="495624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6785A8"/>
                    </a:solidFill>
                    <a:effectLst/>
                    <a:ea typeface="Times New Roman" panose="02020603050405020304" pitchFamily="18" charset="0"/>
                  </a:rPr>
                  <a:t>FL estimates – 400 kV system</a:t>
                </a:r>
                <a:br>
                  <a:rPr lang="en-US" dirty="0">
                    <a:solidFill>
                      <a:srgbClr val="6785A8"/>
                    </a:solidFill>
                    <a:effectLst/>
                    <a:ea typeface="Times New Roman" panose="02020603050405020304" pitchFamily="18" charset="0"/>
                  </a:rPr>
                </a:br>
                <a:r>
                  <a:rPr lang="en-US" dirty="0">
                    <a:solidFill>
                      <a:srgbClr val="6785A8"/>
                    </a:solidFill>
                    <a:effectLst/>
                    <a:ea typeface="Times New Roman" panose="02020603050405020304" pitchFamily="18" charset="0"/>
                  </a:rPr>
                  <a:t>horizontal </a:t>
                </a:r>
                <a:r>
                  <a:rPr lang="en-US" dirty="0">
                    <a:solidFill>
                      <a:srgbClr val="6785A8"/>
                    </a:solidFill>
                    <a:ea typeface="Times New Roman" panose="02020603050405020304" pitchFamily="18" charset="0"/>
                  </a:rPr>
                  <a:t>t</a:t>
                </a:r>
                <a:r>
                  <a:rPr lang="en-US" dirty="0">
                    <a:solidFill>
                      <a:srgbClr val="6785A8"/>
                    </a:solidFill>
                    <a:effectLst/>
                    <a:ea typeface="Times New Roman" panose="02020603050405020304" pitchFamily="18" charset="0"/>
                  </a:rPr>
                  <a:t>ower </a:t>
                </a:r>
                <a:r>
                  <a:rPr lang="en-US" dirty="0">
                    <a:solidFill>
                      <a:srgbClr val="6785A8"/>
                    </a:solidFill>
                    <a:ea typeface="Times New Roman" panose="02020603050405020304" pitchFamily="18" charset="0"/>
                  </a:rPr>
                  <a:t>c</a:t>
                </a:r>
                <a:r>
                  <a:rPr lang="en-US" dirty="0">
                    <a:solidFill>
                      <a:srgbClr val="6785A8"/>
                    </a:solidFill>
                    <a:effectLst/>
                    <a:ea typeface="Times New Roman" panose="02020603050405020304" pitchFamily="18" charset="0"/>
                  </a:rPr>
                  <a:t>onfiguration</a:t>
                </a:r>
              </a:p>
              <a:p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Source-impedance </a:t>
                </a:r>
                <a:r>
                  <a:rPr lang="en-US" sz="2200" dirty="0">
                    <a:ea typeface="Times New Roman" panose="02020603050405020304" pitchFamily="18" charset="0"/>
                  </a:rPr>
                  <a:t>r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atios,</a:t>
                </a:r>
              </a:p>
              <a:p>
                <a:pPr lvl="1"/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SIR</a:t>
                </a:r>
                <a:r>
                  <a:rPr lang="en-US" sz="2200" baseline="-25000" dirty="0">
                    <a:effectLst/>
                    <a:ea typeface="Times New Roman" panose="02020603050405020304" pitchFamily="18" charset="0"/>
                  </a:rPr>
                  <a:t>S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= 1</a:t>
                </a:r>
              </a:p>
              <a:p>
                <a:pPr lvl="1"/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SIR</a:t>
                </a:r>
                <a:r>
                  <a:rPr lang="en-US" sz="2200" baseline="-25000" dirty="0">
                    <a:effectLst/>
                    <a:ea typeface="Times New Roman" panose="02020603050405020304" pitchFamily="18" charset="0"/>
                  </a:rPr>
                  <a:t>R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= 1 </a:t>
                </a:r>
              </a:p>
              <a:p>
                <a:r>
                  <a:rPr lang="en-US" sz="2200" dirty="0">
                    <a:ea typeface="Times New Roman" panose="02020603050405020304" pitchFamily="18" charset="0"/>
                  </a:rPr>
                  <a:t>F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ault location = 50 km</a:t>
                </a:r>
              </a:p>
              <a:p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Line </a:t>
                </a:r>
                <a:r>
                  <a:rPr lang="en-US" sz="2200" dirty="0">
                    <a:ea typeface="Times New Roman" panose="02020603050405020304" pitchFamily="18" charset="0"/>
                  </a:rPr>
                  <a:t>l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ength = 100 km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Load-current-based errors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𝐸𝑟𝑟𝐿𝑜𝑎𝑑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𝑃𝑜𝑠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𝑃𝑅𝐸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𝐸𝑟𝑟𝐿𝑜𝑎𝑑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𝑍𝑒𝑟𝑜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𝑃𝑅𝐸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1B40809-D7A6-A58C-ED12-A91F34932B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48403" y="1600200"/>
                <a:ext cx="5569971" cy="4956243"/>
              </a:xfrm>
              <a:blipFill>
                <a:blip r:embed="rId4"/>
                <a:stretch>
                  <a:fillRect l="-3063" t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BD3DCE-8C0C-5B33-59CC-36D92C06E36C}"/>
              </a:ext>
            </a:extLst>
          </p:cNvPr>
          <p:cNvSpPr/>
          <p:nvPr/>
        </p:nvSpPr>
        <p:spPr>
          <a:xfrm>
            <a:off x="9563406" y="5207487"/>
            <a:ext cx="914400" cy="436229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432F8B-35EF-0EDD-CA56-BE8B24A3B197}"/>
              </a:ext>
            </a:extLst>
          </p:cNvPr>
          <p:cNvSpPr/>
          <p:nvPr/>
        </p:nvSpPr>
        <p:spPr>
          <a:xfrm>
            <a:off x="2263179" y="6063916"/>
            <a:ext cx="1474838" cy="336884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827B21-43A2-87BE-0449-99A5C34B71F2}"/>
              </a:ext>
            </a:extLst>
          </p:cNvPr>
          <p:cNvSpPr/>
          <p:nvPr/>
        </p:nvSpPr>
        <p:spPr>
          <a:xfrm>
            <a:off x="2264644" y="2926080"/>
            <a:ext cx="1498794" cy="283842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3E0AF8-A362-0155-F3C3-A97CBC356DA8}"/>
              </a:ext>
            </a:extLst>
          </p:cNvPr>
          <p:cNvSpPr/>
          <p:nvPr/>
        </p:nvSpPr>
        <p:spPr>
          <a:xfrm>
            <a:off x="9612567" y="6059206"/>
            <a:ext cx="914400" cy="438912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A02BD7-C440-2998-F5D7-F96E877E3DFB}"/>
              </a:ext>
            </a:extLst>
          </p:cNvPr>
          <p:cNvSpPr txBox="1"/>
          <p:nvPr/>
        </p:nvSpPr>
        <p:spPr>
          <a:xfrm>
            <a:off x="571500" y="6374153"/>
            <a:ext cx="11487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TP = Transposed line  UTP = Untransposed line</a:t>
            </a:r>
          </a:p>
        </p:txBody>
      </p:sp>
    </p:spTree>
    <p:extLst>
      <p:ext uri="{BB962C8B-B14F-4D97-AF65-F5344CB8AC3E}">
        <p14:creationId xmlns:p14="http://schemas.microsoft.com/office/powerpoint/2010/main" val="2569449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89AD870-B52B-E08A-594A-4562B2126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4" y="1620843"/>
            <a:ext cx="5654052" cy="481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Traditional approach – simulation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1A8F85-7B04-4418-806A-DABA5E61B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6397" cy="4800599"/>
          </a:xfrm>
        </p:spPr>
        <p:txBody>
          <a:bodyPr/>
          <a:lstStyle/>
          <a:p>
            <a:pPr lvl="2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9DE7BD82-48BF-FF46-DAAA-EB352F4EF8E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48403" y="1600200"/>
                <a:ext cx="5486397" cy="48005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6785A8"/>
                    </a:solidFill>
                  </a:rPr>
                  <a:t>FL estimates – </a:t>
                </a:r>
                <a:r>
                  <a:rPr lang="en-US" dirty="0" bmk="_Ref174526586">
                    <a:solidFill>
                      <a:srgbClr val="6785A8"/>
                    </a:solidFill>
                  </a:rPr>
                  <a:t>400</a:t>
                </a:r>
                <a:r>
                  <a:rPr lang="en-US" dirty="0">
                    <a:solidFill>
                      <a:srgbClr val="6785A8"/>
                    </a:solidFill>
                  </a:rPr>
                  <a:t> kV system - horizontal tower configuration</a:t>
                </a:r>
              </a:p>
              <a:p>
                <a:r>
                  <a:rPr lang="en-US" sz="2200" dirty="0"/>
                  <a:t>Load angle fixed at 1 degree</a:t>
                </a:r>
              </a:p>
              <a:p>
                <a:r>
                  <a:rPr lang="en-US" sz="2200" dirty="0"/>
                  <a:t>Line length = 100 km</a:t>
                </a:r>
              </a:p>
              <a:p>
                <a:pPr>
                  <a:spcAft>
                    <a:spcPts val="0"/>
                  </a:spcAft>
                </a:pPr>
                <a:endParaRPr lang="en-US" sz="2200" dirty="0"/>
              </a:p>
              <a:p>
                <a:pPr>
                  <a:spcAft>
                    <a:spcPts val="300"/>
                  </a:spcAft>
                </a:pPr>
                <a:endParaRPr lang="en-US" sz="2200" dirty="0"/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sz="2200" dirty="0"/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Pure-fault current-based errors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latin typeface="Cambria Math" panose="02040503050406030204" pitchFamily="18" charset="0"/>
                            </a:rPr>
                            <m:t>ErrFLT</m:t>
                          </m:r>
                        </m:e>
                        <m:sub>
                          <m:r>
                            <a:rPr lang="en-US" sz="2000" smtClean="0">
                              <a:latin typeface="Cambria Math" panose="02040503050406030204" pitchFamily="18" charset="0"/>
                            </a:rPr>
                            <m:t>𝑃𝑜𝑠</m:t>
                          </m:r>
                        </m:sub>
                      </m:sSub>
                      <m:r>
                        <a:rPr lang="en-US" sz="22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𝑚𝑍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  <m:r>
                        <a:rPr lang="en-US" sz="220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ErrFLT</m:t>
                          </m:r>
                        </m:e>
                        <m:sub>
                          <m:r>
                            <a:rPr lang="en-US" sz="2000" smtClean="0">
                              <a:latin typeface="Cambria Math" panose="02040503050406030204" pitchFamily="18" charset="0"/>
                            </a:rPr>
                            <m:t>𝑍𝑒𝑟𝑜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𝑚𝑍</m:t>
                          </m:r>
                        </m:e>
                        <m: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  <m:r>
                        <a:rPr lang="en-US" sz="220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9DE7BD82-48BF-FF46-DAAA-EB352F4EF8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48403" y="1600200"/>
                <a:ext cx="5486397" cy="4800599"/>
              </a:xfrm>
              <a:blipFill>
                <a:blip r:embed="rId5"/>
                <a:stretch>
                  <a:fillRect l="-3111" t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435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11ADD-3D36-28BB-A1B3-FC2A65F53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D31127DA-7F4F-BBF4-09B4-DE622784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4" y="1620843"/>
            <a:ext cx="5654052" cy="481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404989A-4846-AFB5-27A0-01F60510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Traditional approach – simulation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CB406E-EC2C-8A19-4503-214ED1598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6397" cy="4800599"/>
          </a:xfrm>
        </p:spPr>
        <p:txBody>
          <a:bodyPr/>
          <a:lstStyle/>
          <a:p>
            <a:pPr lvl="2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24B531CD-E35D-D5EA-B4B5-F730B27D788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48403" y="1600200"/>
                <a:ext cx="5486397" cy="48005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6785A8"/>
                    </a:solidFill>
                  </a:rPr>
                  <a:t>FL estimates – </a:t>
                </a:r>
                <a:r>
                  <a:rPr lang="en-US" dirty="0" bmk="_Ref174526586">
                    <a:solidFill>
                      <a:srgbClr val="6785A8"/>
                    </a:solidFill>
                  </a:rPr>
                  <a:t>400</a:t>
                </a:r>
                <a:r>
                  <a:rPr lang="en-US" dirty="0">
                    <a:solidFill>
                      <a:srgbClr val="6785A8"/>
                    </a:solidFill>
                  </a:rPr>
                  <a:t> kV system - horizontal tower configuration</a:t>
                </a:r>
              </a:p>
              <a:p>
                <a:r>
                  <a:rPr lang="en-US" sz="2200" dirty="0"/>
                  <a:t>Load angle fixed at 1 degree</a:t>
                </a:r>
              </a:p>
              <a:p>
                <a:r>
                  <a:rPr lang="en-US" sz="2200" dirty="0"/>
                  <a:t>Line length = 100 km</a:t>
                </a:r>
              </a:p>
              <a:p>
                <a:pPr>
                  <a:spcAft>
                    <a:spcPts val="0"/>
                  </a:spcAft>
                </a:pPr>
                <a:endParaRPr lang="en-US" sz="2200" dirty="0"/>
              </a:p>
              <a:p>
                <a:pPr>
                  <a:spcAft>
                    <a:spcPts val="300"/>
                  </a:spcAft>
                </a:pPr>
                <a:endParaRPr lang="en-US" sz="2200" dirty="0"/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sz="2200" dirty="0"/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Pure-fault current-based errors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latin typeface="Cambria Math" panose="02040503050406030204" pitchFamily="18" charset="0"/>
                            </a:rPr>
                            <m:t>ErrFLT</m:t>
                          </m:r>
                        </m:e>
                        <m:sub>
                          <m:r>
                            <a:rPr lang="en-US" sz="2000" smtClean="0">
                              <a:latin typeface="Cambria Math" panose="02040503050406030204" pitchFamily="18" charset="0"/>
                            </a:rPr>
                            <m:t>𝑃𝑜𝑠</m:t>
                          </m:r>
                        </m:sub>
                      </m:sSub>
                      <m:r>
                        <a:rPr lang="en-US" sz="22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𝑚𝑍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  <m:r>
                        <a:rPr lang="en-US" sz="220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ErrFLT</m:t>
                          </m:r>
                        </m:e>
                        <m:sub>
                          <m:r>
                            <a:rPr lang="en-US" sz="2000" smtClean="0">
                              <a:latin typeface="Cambria Math" panose="02040503050406030204" pitchFamily="18" charset="0"/>
                            </a:rPr>
                            <m:t>𝑍𝑒𝑟𝑜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𝑚𝑍</m:t>
                          </m:r>
                        </m:e>
                        <m: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  <m:r>
                        <a:rPr lang="en-US" sz="220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24B531CD-E35D-D5EA-B4B5-F730B27D78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48403" y="1600200"/>
                <a:ext cx="5486397" cy="4800599"/>
              </a:xfrm>
              <a:blipFill>
                <a:blip r:embed="rId4"/>
                <a:stretch>
                  <a:fillRect l="-3111" t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62BB4A1-439B-E2E1-EA3F-5F3A0117BEF4}"/>
              </a:ext>
            </a:extLst>
          </p:cNvPr>
          <p:cNvSpPr/>
          <p:nvPr/>
        </p:nvSpPr>
        <p:spPr>
          <a:xfrm>
            <a:off x="2953359" y="2949677"/>
            <a:ext cx="1333505" cy="196646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39335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7845F-C74B-91F7-93AC-C99CCD824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25BB479-B805-A821-8A78-CA4E4EC4A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4" y="1620843"/>
            <a:ext cx="5654052" cy="481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B73E8E-5DF6-1E3D-3216-8456F67D8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Traditional approach – simulation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86ED4-2A89-704F-7A9D-76538541B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6397" cy="4800599"/>
          </a:xfrm>
        </p:spPr>
        <p:txBody>
          <a:bodyPr/>
          <a:lstStyle/>
          <a:p>
            <a:pPr lvl="2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E2B0A7DE-09D3-A22B-8367-1158A49D0D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48403" y="1600200"/>
                <a:ext cx="5486397" cy="48005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6785A8"/>
                    </a:solidFill>
                  </a:rPr>
                  <a:t>FL estimates – </a:t>
                </a:r>
                <a:r>
                  <a:rPr lang="en-US" dirty="0" bmk="_Ref174526586">
                    <a:solidFill>
                      <a:srgbClr val="6785A8"/>
                    </a:solidFill>
                  </a:rPr>
                  <a:t>400</a:t>
                </a:r>
                <a:r>
                  <a:rPr lang="en-US" dirty="0">
                    <a:solidFill>
                      <a:srgbClr val="6785A8"/>
                    </a:solidFill>
                  </a:rPr>
                  <a:t> kV system - horizontal tower configuration</a:t>
                </a:r>
              </a:p>
              <a:p>
                <a:r>
                  <a:rPr lang="en-US" sz="2200" dirty="0"/>
                  <a:t>Load angle fixed at 1 degree</a:t>
                </a:r>
              </a:p>
              <a:p>
                <a:r>
                  <a:rPr lang="en-US" sz="2200" dirty="0"/>
                  <a:t>Line length = 100 km</a:t>
                </a:r>
              </a:p>
              <a:p>
                <a:pPr>
                  <a:spcAft>
                    <a:spcPts val="0"/>
                  </a:spcAft>
                </a:pPr>
                <a:endParaRPr lang="en-US" sz="2200" dirty="0"/>
              </a:p>
              <a:p>
                <a:pPr>
                  <a:spcAft>
                    <a:spcPts val="300"/>
                  </a:spcAft>
                </a:pPr>
                <a:endParaRPr lang="en-US" sz="2200" dirty="0"/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sz="2200" dirty="0"/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Pure-fault current-based errors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latin typeface="Cambria Math" panose="02040503050406030204" pitchFamily="18" charset="0"/>
                            </a:rPr>
                            <m:t>ErrFLT</m:t>
                          </m:r>
                        </m:e>
                        <m:sub>
                          <m:r>
                            <a:rPr lang="en-US" sz="2000" smtClean="0">
                              <a:latin typeface="Cambria Math" panose="02040503050406030204" pitchFamily="18" charset="0"/>
                            </a:rPr>
                            <m:t>𝑃𝑜𝑠</m:t>
                          </m:r>
                        </m:sub>
                      </m:sSub>
                      <m:r>
                        <a:rPr lang="en-US" sz="22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𝑚𝑍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  <m:r>
                        <a:rPr lang="en-US" sz="220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ErrFLT</m:t>
                          </m:r>
                        </m:e>
                        <m:sub>
                          <m:r>
                            <a:rPr lang="en-US" sz="2000" smtClean="0">
                              <a:latin typeface="Cambria Math" panose="02040503050406030204" pitchFamily="18" charset="0"/>
                            </a:rPr>
                            <m:t>𝑍𝑒𝑟𝑜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𝑚𝑍</m:t>
                          </m:r>
                        </m:e>
                        <m: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  <m:r>
                        <a:rPr lang="en-US" sz="220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E2B0A7DE-09D3-A22B-8367-1158A49D0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48403" y="1600200"/>
                <a:ext cx="5486397" cy="4800599"/>
              </a:xfrm>
              <a:blipFill>
                <a:blip r:embed="rId4"/>
                <a:stretch>
                  <a:fillRect l="-3111" t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3F2249D3-A1ED-BF37-9984-38D18368E153}"/>
              </a:ext>
            </a:extLst>
          </p:cNvPr>
          <p:cNvGrpSpPr/>
          <p:nvPr/>
        </p:nvGrpSpPr>
        <p:grpSpPr>
          <a:xfrm>
            <a:off x="7735707" y="5191432"/>
            <a:ext cx="3463235" cy="406265"/>
            <a:chOff x="10448900" y="8506051"/>
            <a:chExt cx="3463235" cy="406265"/>
          </a:xfrm>
          <a:noFill/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FA9C475-2C5D-6446-A656-3CF289AF3FFF}"/>
                </a:ext>
              </a:extLst>
            </p:cNvPr>
            <p:cNvSpPr/>
            <p:nvPr/>
          </p:nvSpPr>
          <p:spPr>
            <a:xfrm>
              <a:off x="12985602" y="8506051"/>
              <a:ext cx="926533" cy="402336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1C18A80-A5BC-C41E-89C0-2882F50E0549}"/>
                </a:ext>
              </a:extLst>
            </p:cNvPr>
            <p:cNvSpPr/>
            <p:nvPr/>
          </p:nvSpPr>
          <p:spPr>
            <a:xfrm>
              <a:off x="10448900" y="8506051"/>
              <a:ext cx="906431" cy="406265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9984F39-37C2-D0B4-05E7-3B1293E3AC13}"/>
              </a:ext>
            </a:extLst>
          </p:cNvPr>
          <p:cNvGrpSpPr/>
          <p:nvPr/>
        </p:nvGrpSpPr>
        <p:grpSpPr>
          <a:xfrm>
            <a:off x="7018243" y="5132439"/>
            <a:ext cx="2882842" cy="465257"/>
            <a:chOff x="5755154" y="6272107"/>
            <a:chExt cx="2882842" cy="465257"/>
          </a:xfrm>
          <a:noFill/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DDC2353-B4C6-708E-E35F-9D49C2A689C2}"/>
                </a:ext>
              </a:extLst>
            </p:cNvPr>
            <p:cNvSpPr/>
            <p:nvPr/>
          </p:nvSpPr>
          <p:spPr>
            <a:xfrm>
              <a:off x="5755154" y="6323394"/>
              <a:ext cx="355364" cy="362939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00654A0-C869-5050-E839-511D6544B431}"/>
                </a:ext>
              </a:extLst>
            </p:cNvPr>
            <p:cNvSpPr/>
            <p:nvPr/>
          </p:nvSpPr>
          <p:spPr>
            <a:xfrm>
              <a:off x="7625272" y="6272107"/>
              <a:ext cx="1012724" cy="465257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4741F5A-2865-5E3A-B0A6-CF275AD3E1F0}"/>
              </a:ext>
            </a:extLst>
          </p:cNvPr>
          <p:cNvGrpSpPr/>
          <p:nvPr/>
        </p:nvGrpSpPr>
        <p:grpSpPr>
          <a:xfrm>
            <a:off x="7008410" y="5868424"/>
            <a:ext cx="2903820" cy="457200"/>
            <a:chOff x="5755154" y="6171837"/>
            <a:chExt cx="2903820" cy="457200"/>
          </a:xfrm>
          <a:noFill/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7619676-FC97-BAD6-B214-EDDD6862CBE0}"/>
                </a:ext>
              </a:extLst>
            </p:cNvPr>
            <p:cNvSpPr/>
            <p:nvPr/>
          </p:nvSpPr>
          <p:spPr>
            <a:xfrm>
              <a:off x="5755154" y="6234905"/>
              <a:ext cx="355364" cy="362939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A1A4E8-70F4-A16D-2059-767E11F30BE4}"/>
                </a:ext>
              </a:extLst>
            </p:cNvPr>
            <p:cNvSpPr/>
            <p:nvPr/>
          </p:nvSpPr>
          <p:spPr>
            <a:xfrm>
              <a:off x="7634846" y="6171837"/>
              <a:ext cx="1024128" cy="457200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4CE65E-CFB0-CF55-E59D-647D243C04C1}"/>
              </a:ext>
            </a:extLst>
          </p:cNvPr>
          <p:cNvGrpSpPr/>
          <p:nvPr/>
        </p:nvGrpSpPr>
        <p:grpSpPr>
          <a:xfrm>
            <a:off x="7725995" y="5934749"/>
            <a:ext cx="3492377" cy="406477"/>
            <a:chOff x="10441410" y="8475828"/>
            <a:chExt cx="3760343" cy="406477"/>
          </a:xfrm>
          <a:noFill/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FA04A13-5593-BD75-E97B-73E360EA803A}"/>
                </a:ext>
              </a:extLst>
            </p:cNvPr>
            <p:cNvSpPr/>
            <p:nvPr/>
          </p:nvSpPr>
          <p:spPr>
            <a:xfrm>
              <a:off x="13193678" y="8475828"/>
              <a:ext cx="1008075" cy="402336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2D39FB6-FD13-DC75-CB32-CC21AA58F457}"/>
                </a:ext>
              </a:extLst>
            </p:cNvPr>
            <p:cNvSpPr/>
            <p:nvPr/>
          </p:nvSpPr>
          <p:spPr>
            <a:xfrm>
              <a:off x="10441410" y="8479969"/>
              <a:ext cx="980269" cy="402336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</p:grp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CDBB3A6E-08A7-3678-EEB0-1EA74F35D73E}"/>
              </a:ext>
            </a:extLst>
          </p:cNvPr>
          <p:cNvSpPr/>
          <p:nvPr/>
        </p:nvSpPr>
        <p:spPr>
          <a:xfrm>
            <a:off x="2953359" y="2949677"/>
            <a:ext cx="1333505" cy="196646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70716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DD682-12A1-3E56-57CC-DACAB00C8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3BD3F260-18F1-3B2C-D640-4E02B3D49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4" y="1620843"/>
            <a:ext cx="5654052" cy="481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3EB6316-FE90-5C93-5C97-E2343A2C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Traditional approach – simulation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E27277-13DC-23BD-0B13-981AF2675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6397" cy="4800599"/>
          </a:xfrm>
        </p:spPr>
        <p:txBody>
          <a:bodyPr/>
          <a:lstStyle/>
          <a:p>
            <a:pPr lvl="2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0A1828B2-AA34-A20F-19E2-C66BEAAF5E0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48403" y="1600200"/>
                <a:ext cx="5486397" cy="48005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6785A8"/>
                    </a:solidFill>
                  </a:rPr>
                  <a:t>FL estimates – </a:t>
                </a:r>
                <a:r>
                  <a:rPr lang="en-US" dirty="0" bmk="_Ref174526586">
                    <a:solidFill>
                      <a:srgbClr val="6785A8"/>
                    </a:solidFill>
                  </a:rPr>
                  <a:t>400</a:t>
                </a:r>
                <a:r>
                  <a:rPr lang="en-US" dirty="0">
                    <a:solidFill>
                      <a:srgbClr val="6785A8"/>
                    </a:solidFill>
                  </a:rPr>
                  <a:t> kV system - horizontal tower configuration</a:t>
                </a:r>
              </a:p>
              <a:p>
                <a:r>
                  <a:rPr lang="en-US" sz="2200" dirty="0"/>
                  <a:t>Load angle fixed at 1 degree</a:t>
                </a:r>
              </a:p>
              <a:p>
                <a:r>
                  <a:rPr lang="en-US" sz="2200" dirty="0"/>
                  <a:t>Line length = 100 km</a:t>
                </a:r>
              </a:p>
              <a:p>
                <a:pPr>
                  <a:spcAft>
                    <a:spcPts val="0"/>
                  </a:spcAft>
                </a:pPr>
                <a:endParaRPr lang="en-US" sz="2200" dirty="0"/>
              </a:p>
              <a:p>
                <a:pPr>
                  <a:spcAft>
                    <a:spcPts val="300"/>
                  </a:spcAft>
                </a:pPr>
                <a:endParaRPr lang="en-US" sz="2200" dirty="0"/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sz="2200" dirty="0"/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Pure-fault current-based errors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latin typeface="Cambria Math" panose="02040503050406030204" pitchFamily="18" charset="0"/>
                            </a:rPr>
                            <m:t>ErrFLT</m:t>
                          </m:r>
                        </m:e>
                        <m:sub>
                          <m:r>
                            <a:rPr lang="en-US" sz="2000" smtClean="0">
                              <a:latin typeface="Cambria Math" panose="02040503050406030204" pitchFamily="18" charset="0"/>
                            </a:rPr>
                            <m:t>𝑃𝑜𝑠</m:t>
                          </m:r>
                        </m:sub>
                      </m:sSub>
                      <m:r>
                        <a:rPr lang="en-US" sz="22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𝑚𝑍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  <m:r>
                        <a:rPr lang="en-US" sz="220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ErrFLT</m:t>
                          </m:r>
                        </m:e>
                        <m:sub>
                          <m:r>
                            <a:rPr lang="en-US" sz="2000" smtClean="0">
                              <a:latin typeface="Cambria Math" panose="02040503050406030204" pitchFamily="18" charset="0"/>
                            </a:rPr>
                            <m:t>𝑍𝑒𝑟𝑜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𝑚𝑍</m:t>
                          </m:r>
                        </m:e>
                        <m: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  <m:r>
                        <a:rPr lang="en-US" sz="220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0A1828B2-AA34-A20F-19E2-C66BEAAF5E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48403" y="1600200"/>
                <a:ext cx="5486397" cy="4800599"/>
              </a:xfrm>
              <a:blipFill>
                <a:blip r:embed="rId4"/>
                <a:stretch>
                  <a:fillRect l="-3111" t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A7C0087C-0AB3-C8D8-C37B-64B074819941}"/>
              </a:ext>
            </a:extLst>
          </p:cNvPr>
          <p:cNvGrpSpPr/>
          <p:nvPr/>
        </p:nvGrpSpPr>
        <p:grpSpPr>
          <a:xfrm>
            <a:off x="7735707" y="5191432"/>
            <a:ext cx="3463235" cy="406265"/>
            <a:chOff x="10448900" y="8506051"/>
            <a:chExt cx="3463235" cy="406265"/>
          </a:xfrm>
          <a:noFill/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A6BCC26-A0BF-5B4A-7FF5-8853E40B6B6F}"/>
                </a:ext>
              </a:extLst>
            </p:cNvPr>
            <p:cNvSpPr/>
            <p:nvPr/>
          </p:nvSpPr>
          <p:spPr>
            <a:xfrm>
              <a:off x="12985602" y="8506051"/>
              <a:ext cx="926533" cy="402336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7B2E48F-B905-5EF0-967E-36AAC4745DC8}"/>
                </a:ext>
              </a:extLst>
            </p:cNvPr>
            <p:cNvSpPr/>
            <p:nvPr/>
          </p:nvSpPr>
          <p:spPr>
            <a:xfrm>
              <a:off x="10448900" y="8506051"/>
              <a:ext cx="906431" cy="406265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14272C-CB9C-ACA3-572B-7C7BB64A046B}"/>
              </a:ext>
            </a:extLst>
          </p:cNvPr>
          <p:cNvGrpSpPr/>
          <p:nvPr/>
        </p:nvGrpSpPr>
        <p:grpSpPr>
          <a:xfrm>
            <a:off x="7725995" y="5934749"/>
            <a:ext cx="3492377" cy="406477"/>
            <a:chOff x="10441410" y="8475828"/>
            <a:chExt cx="3760343" cy="406477"/>
          </a:xfrm>
          <a:noFill/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2F0DFEF-144C-FA5F-03A6-BF96A3F3039F}"/>
                </a:ext>
              </a:extLst>
            </p:cNvPr>
            <p:cNvSpPr/>
            <p:nvPr/>
          </p:nvSpPr>
          <p:spPr>
            <a:xfrm>
              <a:off x="13193678" y="8475828"/>
              <a:ext cx="1008075" cy="402336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5A4047-F41C-1B7A-2310-064608D09A4C}"/>
                </a:ext>
              </a:extLst>
            </p:cNvPr>
            <p:cNvSpPr/>
            <p:nvPr/>
          </p:nvSpPr>
          <p:spPr>
            <a:xfrm>
              <a:off x="10441410" y="8479969"/>
              <a:ext cx="980269" cy="402336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E87AD1F8-C955-6D82-D162-54172AF6764A}"/>
              </a:ext>
            </a:extLst>
          </p:cNvPr>
          <p:cNvSpPr/>
          <p:nvPr/>
        </p:nvSpPr>
        <p:spPr>
          <a:xfrm>
            <a:off x="1632155" y="4532671"/>
            <a:ext cx="1401095" cy="235975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17646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58017-41CF-DE8A-A7EF-2FC8166C2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2109795D-A1AC-226D-7381-0A6929038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4" y="1620843"/>
            <a:ext cx="5654052" cy="481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2DBDD9-0044-0877-42E6-C25BEFFA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Traditional approach – simulation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E149BD-87A6-FA5A-32CB-58758F342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6397" cy="4800599"/>
          </a:xfrm>
        </p:spPr>
        <p:txBody>
          <a:bodyPr/>
          <a:lstStyle/>
          <a:p>
            <a:pPr lvl="2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4BC755B3-B7E1-463D-7F70-0D248B14108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48403" y="1600200"/>
                <a:ext cx="5486397" cy="48005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6785A8"/>
                    </a:solidFill>
                  </a:rPr>
                  <a:t>FL estimates – </a:t>
                </a:r>
                <a:r>
                  <a:rPr lang="en-US" dirty="0" bmk="_Ref174526586">
                    <a:solidFill>
                      <a:srgbClr val="6785A8"/>
                    </a:solidFill>
                  </a:rPr>
                  <a:t>400</a:t>
                </a:r>
                <a:r>
                  <a:rPr lang="en-US" dirty="0">
                    <a:solidFill>
                      <a:srgbClr val="6785A8"/>
                    </a:solidFill>
                  </a:rPr>
                  <a:t> kV system - horizontal tower configuration</a:t>
                </a:r>
              </a:p>
              <a:p>
                <a:r>
                  <a:rPr lang="en-US" sz="2200" dirty="0"/>
                  <a:t>Load angle fixed at 1 degree</a:t>
                </a:r>
              </a:p>
              <a:p>
                <a:r>
                  <a:rPr lang="en-US" sz="2200" dirty="0"/>
                  <a:t>Line length = 100 km</a:t>
                </a:r>
              </a:p>
              <a:p>
                <a:pPr>
                  <a:spcAft>
                    <a:spcPts val="0"/>
                  </a:spcAft>
                </a:pPr>
                <a:endParaRPr lang="en-US" sz="2200" dirty="0"/>
              </a:p>
              <a:p>
                <a:pPr>
                  <a:spcAft>
                    <a:spcPts val="300"/>
                  </a:spcAft>
                </a:pPr>
                <a:endParaRPr lang="en-US" sz="2200" dirty="0"/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sz="2200" dirty="0"/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Pure-fault current-based errors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latin typeface="Cambria Math" panose="02040503050406030204" pitchFamily="18" charset="0"/>
                            </a:rPr>
                            <m:t>ErrFLT</m:t>
                          </m:r>
                        </m:e>
                        <m:sub>
                          <m:r>
                            <a:rPr lang="en-US" sz="2000" smtClean="0">
                              <a:latin typeface="Cambria Math" panose="02040503050406030204" pitchFamily="18" charset="0"/>
                            </a:rPr>
                            <m:t>𝑃𝑜𝑠</m:t>
                          </m:r>
                        </m:sub>
                      </m:sSub>
                      <m:r>
                        <a:rPr lang="en-US" sz="22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𝑚𝑍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  <m:r>
                        <a:rPr lang="en-US" sz="220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ErrFLT</m:t>
                          </m:r>
                        </m:e>
                        <m:sub>
                          <m:r>
                            <a:rPr lang="en-US" sz="2000" smtClean="0">
                              <a:latin typeface="Cambria Math" panose="02040503050406030204" pitchFamily="18" charset="0"/>
                            </a:rPr>
                            <m:t>𝑍𝑒𝑟𝑜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𝑚𝑍</m:t>
                          </m:r>
                        </m:e>
                        <m: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  <m:r>
                        <a:rPr lang="en-US" sz="220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4BC755B3-B7E1-463D-7F70-0D248B1410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48403" y="1600200"/>
                <a:ext cx="5486397" cy="4800599"/>
              </a:xfrm>
              <a:blipFill>
                <a:blip r:embed="rId4"/>
                <a:stretch>
                  <a:fillRect l="-3111" t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80615CD7-1A6E-E6A1-0B53-325BE9A5C682}"/>
              </a:ext>
            </a:extLst>
          </p:cNvPr>
          <p:cNvGrpSpPr/>
          <p:nvPr/>
        </p:nvGrpSpPr>
        <p:grpSpPr>
          <a:xfrm>
            <a:off x="7735707" y="5191432"/>
            <a:ext cx="3463235" cy="406265"/>
            <a:chOff x="10448900" y="8506051"/>
            <a:chExt cx="3463235" cy="406265"/>
          </a:xfrm>
          <a:noFill/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E8AFE84-5A36-F63D-356E-349EAF636DD9}"/>
                </a:ext>
              </a:extLst>
            </p:cNvPr>
            <p:cNvSpPr/>
            <p:nvPr/>
          </p:nvSpPr>
          <p:spPr>
            <a:xfrm>
              <a:off x="12985602" y="8506051"/>
              <a:ext cx="926533" cy="402336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FC60840-557E-9279-1303-E2AB10A0A43C}"/>
                </a:ext>
              </a:extLst>
            </p:cNvPr>
            <p:cNvSpPr/>
            <p:nvPr/>
          </p:nvSpPr>
          <p:spPr>
            <a:xfrm>
              <a:off x="10448900" y="8506051"/>
              <a:ext cx="906431" cy="406265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300A6B2-50E9-47A2-5339-73B72D247825}"/>
              </a:ext>
            </a:extLst>
          </p:cNvPr>
          <p:cNvGrpSpPr/>
          <p:nvPr/>
        </p:nvGrpSpPr>
        <p:grpSpPr>
          <a:xfrm>
            <a:off x="7018243" y="5132439"/>
            <a:ext cx="2882842" cy="465257"/>
            <a:chOff x="5755154" y="6272107"/>
            <a:chExt cx="2882842" cy="465257"/>
          </a:xfrm>
          <a:noFill/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8F76E2F-85A9-46D2-CA51-ACC54F71EA46}"/>
                </a:ext>
              </a:extLst>
            </p:cNvPr>
            <p:cNvSpPr/>
            <p:nvPr/>
          </p:nvSpPr>
          <p:spPr>
            <a:xfrm>
              <a:off x="5755154" y="6323394"/>
              <a:ext cx="355364" cy="362939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6D2635A-D12C-5D04-D260-B46D27470E93}"/>
                </a:ext>
              </a:extLst>
            </p:cNvPr>
            <p:cNvSpPr/>
            <p:nvPr/>
          </p:nvSpPr>
          <p:spPr>
            <a:xfrm>
              <a:off x="7625272" y="6272107"/>
              <a:ext cx="1012724" cy="465257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CAAA2AB-A0DA-E0BF-2061-159B0FBE0FBF}"/>
              </a:ext>
            </a:extLst>
          </p:cNvPr>
          <p:cNvGrpSpPr/>
          <p:nvPr/>
        </p:nvGrpSpPr>
        <p:grpSpPr>
          <a:xfrm>
            <a:off x="7008410" y="5868424"/>
            <a:ext cx="2903820" cy="457200"/>
            <a:chOff x="5755154" y="6171837"/>
            <a:chExt cx="2903820" cy="457200"/>
          </a:xfrm>
          <a:noFill/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2F33CC-CBDC-DB3A-EA89-A917093E493E}"/>
                </a:ext>
              </a:extLst>
            </p:cNvPr>
            <p:cNvSpPr/>
            <p:nvPr/>
          </p:nvSpPr>
          <p:spPr>
            <a:xfrm>
              <a:off x="5755154" y="6234905"/>
              <a:ext cx="355364" cy="362939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4D3E793-34A5-60AF-1B3F-179FBD3F3BBE}"/>
                </a:ext>
              </a:extLst>
            </p:cNvPr>
            <p:cNvSpPr/>
            <p:nvPr/>
          </p:nvSpPr>
          <p:spPr>
            <a:xfrm>
              <a:off x="7634846" y="6171837"/>
              <a:ext cx="1024128" cy="457200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109FDB-DC51-599E-D2DE-27601C5610F5}"/>
              </a:ext>
            </a:extLst>
          </p:cNvPr>
          <p:cNvGrpSpPr/>
          <p:nvPr/>
        </p:nvGrpSpPr>
        <p:grpSpPr>
          <a:xfrm>
            <a:off x="7725995" y="5934749"/>
            <a:ext cx="3492377" cy="406477"/>
            <a:chOff x="10441410" y="8475828"/>
            <a:chExt cx="3760343" cy="406477"/>
          </a:xfrm>
          <a:noFill/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78FF674-5C75-DE8A-0184-393F8083B1D4}"/>
                </a:ext>
              </a:extLst>
            </p:cNvPr>
            <p:cNvSpPr/>
            <p:nvPr/>
          </p:nvSpPr>
          <p:spPr>
            <a:xfrm>
              <a:off x="13193678" y="8475828"/>
              <a:ext cx="1008075" cy="402336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DDCCEE-2340-4E77-04EC-4110447A5E0C}"/>
                </a:ext>
              </a:extLst>
            </p:cNvPr>
            <p:cNvSpPr/>
            <p:nvPr/>
          </p:nvSpPr>
          <p:spPr>
            <a:xfrm>
              <a:off x="10441410" y="8479969"/>
              <a:ext cx="980269" cy="402336"/>
            </a:xfrm>
            <a:prstGeom prst="roundRect">
              <a:avLst/>
            </a:prstGeom>
            <a:grp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en-US" dirty="0">
                <a:gradFill>
                  <a:gsLst>
                    <a:gs pos="1000">
                      <a:srgbClr val="489CD1"/>
                    </a:gs>
                    <a:gs pos="25000">
                      <a:srgbClr val="A9D7B2"/>
                    </a:gs>
                    <a:gs pos="50000">
                      <a:srgbClr val="B92B65"/>
                    </a:gs>
                    <a:gs pos="76000">
                      <a:srgbClr val="9B2486"/>
                    </a:gs>
                    <a:gs pos="100000">
                      <a:srgbClr val="244F85"/>
                    </a:gs>
                  </a:gsLst>
                </a:gradFill>
              </a:endParaRPr>
            </a:p>
          </p:txBody>
        </p:sp>
      </p:grp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8A65DC7-7885-CD78-4E40-C81AAEDF0057}"/>
              </a:ext>
            </a:extLst>
          </p:cNvPr>
          <p:cNvSpPr/>
          <p:nvPr/>
        </p:nvSpPr>
        <p:spPr>
          <a:xfrm>
            <a:off x="1769806" y="6179653"/>
            <a:ext cx="1236106" cy="221147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2352113-5C9E-EF8A-544B-F92589695845}"/>
              </a:ext>
            </a:extLst>
          </p:cNvPr>
          <p:cNvSpPr/>
          <p:nvPr/>
        </p:nvSpPr>
        <p:spPr>
          <a:xfrm>
            <a:off x="3010692" y="6185547"/>
            <a:ext cx="1403992" cy="215253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5506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Parameters neglected in traditional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51A8F85-7B04-4418-806A-DABA5E61B0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6785A8"/>
                    </a:solidFill>
                  </a:rPr>
                  <a:t>Summary – errors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51A8F85-7B04-4418-806A-DABA5E61B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84" t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433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32D35-4569-1AB5-7762-99A9090C0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C14ED6-FB6B-E571-1953-3F0B1C83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Parameters neglected in traditional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ECCA7E17-9E28-9A6E-9D36-62296C831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6785A8"/>
                    </a:solidFill>
                  </a:rPr>
                  <a:t>Summary – errors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ECCA7E17-9E28-9A6E-9D36-62296C831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84" t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105CB51-893A-B637-1848-E8FFC4D2022F}"/>
              </a:ext>
            </a:extLst>
          </p:cNvPr>
          <p:cNvSpPr txBox="1">
            <a:spLocks/>
          </p:cNvSpPr>
          <p:nvPr/>
        </p:nvSpPr>
        <p:spPr>
          <a:xfrm>
            <a:off x="609600" y="4349262"/>
            <a:ext cx="11277600" cy="250873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1413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1413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1413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1413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Z</a:t>
            </a:r>
            <a:r>
              <a:rPr lang="en-US" sz="2800" baseline="-25000" dirty="0"/>
              <a:t>21</a:t>
            </a:r>
            <a:r>
              <a:rPr lang="en-US" sz="2800" dirty="0"/>
              <a:t> – sequence impedance coupling from positive-sequence network to negative-sequence network</a:t>
            </a:r>
          </a:p>
        </p:txBody>
      </p:sp>
      <p:sp>
        <p:nvSpPr>
          <p:cNvPr id="3" name="Elipse 12">
            <a:extLst>
              <a:ext uri="{FF2B5EF4-FFF2-40B4-BE49-F238E27FC236}">
                <a16:creationId xmlns:a16="http://schemas.microsoft.com/office/drawing/2014/main" id="{48C3F3AE-4F1C-5F4F-D3B3-03D85F9F31E4}"/>
              </a:ext>
            </a:extLst>
          </p:cNvPr>
          <p:cNvSpPr/>
          <p:nvPr/>
        </p:nvSpPr>
        <p:spPr>
          <a:xfrm>
            <a:off x="1238865" y="2202426"/>
            <a:ext cx="548640" cy="4572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  <p:sp>
        <p:nvSpPr>
          <p:cNvPr id="5" name="Elipse 12">
            <a:extLst>
              <a:ext uri="{FF2B5EF4-FFF2-40B4-BE49-F238E27FC236}">
                <a16:creationId xmlns:a16="http://schemas.microsoft.com/office/drawing/2014/main" id="{C5D5BE33-6452-1351-69A5-32005A11BF7A}"/>
              </a:ext>
            </a:extLst>
          </p:cNvPr>
          <p:cNvSpPr/>
          <p:nvPr/>
        </p:nvSpPr>
        <p:spPr>
          <a:xfrm>
            <a:off x="1587627" y="3285262"/>
            <a:ext cx="548640" cy="4572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  <p:sp>
        <p:nvSpPr>
          <p:cNvPr id="15" name="Elipse 12">
            <a:extLst>
              <a:ext uri="{FF2B5EF4-FFF2-40B4-BE49-F238E27FC236}">
                <a16:creationId xmlns:a16="http://schemas.microsoft.com/office/drawing/2014/main" id="{A7894BF2-CDFE-A9AC-1B9C-6EBD26A9B327}"/>
              </a:ext>
            </a:extLst>
          </p:cNvPr>
          <p:cNvSpPr/>
          <p:nvPr/>
        </p:nvSpPr>
        <p:spPr>
          <a:xfrm>
            <a:off x="4805423" y="3303329"/>
            <a:ext cx="548640" cy="4572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750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15" grpId="0" animBg="1"/>
      <p:bldP spid="1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F90AA-C194-9BE0-77B5-A0D9414F6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A51A19-2959-3E68-B92E-8933CB463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Parameters neglected in traditional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2DC2B9EF-4F27-28F2-2694-7AD96C871B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6785A8"/>
                    </a:solidFill>
                  </a:rPr>
                  <a:t>Summary – errors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2DC2B9EF-4F27-28F2-2694-7AD96C871B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84" t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9AA061F-25E8-40A4-25D3-7303C985171A}"/>
              </a:ext>
            </a:extLst>
          </p:cNvPr>
          <p:cNvSpPr txBox="1">
            <a:spLocks/>
          </p:cNvSpPr>
          <p:nvPr/>
        </p:nvSpPr>
        <p:spPr>
          <a:xfrm>
            <a:off x="609600" y="4349262"/>
            <a:ext cx="11277600" cy="250873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1413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1413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1413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1413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Z</a:t>
            </a:r>
            <a:r>
              <a:rPr lang="en-US" sz="2800" baseline="-25000" dirty="0"/>
              <a:t>21</a:t>
            </a:r>
            <a:r>
              <a:rPr lang="en-US" sz="2800" dirty="0"/>
              <a:t> – sequence impedance coupling from positive-sequence network to negative-sequence network</a:t>
            </a:r>
          </a:p>
          <a:p>
            <a:r>
              <a:rPr lang="en-US" sz="2800" dirty="0"/>
              <a:t> Z</a:t>
            </a:r>
            <a:r>
              <a:rPr lang="en-US" sz="2800" baseline="-25000" dirty="0"/>
              <a:t>20 </a:t>
            </a:r>
            <a:r>
              <a:rPr lang="en-US" sz="2800" dirty="0"/>
              <a:t>– sequence impedance coupling from zero-sequence network to negative-sequence network</a:t>
            </a:r>
          </a:p>
        </p:txBody>
      </p:sp>
      <p:sp>
        <p:nvSpPr>
          <p:cNvPr id="10" name="Elipse 12">
            <a:extLst>
              <a:ext uri="{FF2B5EF4-FFF2-40B4-BE49-F238E27FC236}">
                <a16:creationId xmlns:a16="http://schemas.microsoft.com/office/drawing/2014/main" id="{E357C82F-012B-A688-5C7D-155E9085450F}"/>
              </a:ext>
            </a:extLst>
          </p:cNvPr>
          <p:cNvSpPr/>
          <p:nvPr/>
        </p:nvSpPr>
        <p:spPr>
          <a:xfrm>
            <a:off x="1251969" y="2747868"/>
            <a:ext cx="548640" cy="4572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  <p:sp>
        <p:nvSpPr>
          <p:cNvPr id="11" name="Elipse 12">
            <a:extLst>
              <a:ext uri="{FF2B5EF4-FFF2-40B4-BE49-F238E27FC236}">
                <a16:creationId xmlns:a16="http://schemas.microsoft.com/office/drawing/2014/main" id="{110C000C-B847-3B1A-6BE8-986E29888396}"/>
              </a:ext>
            </a:extLst>
          </p:cNvPr>
          <p:cNvSpPr/>
          <p:nvPr/>
        </p:nvSpPr>
        <p:spPr>
          <a:xfrm>
            <a:off x="1581223" y="3848274"/>
            <a:ext cx="548640" cy="4572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  <p:sp>
        <p:nvSpPr>
          <p:cNvPr id="16" name="Elipse 12">
            <a:extLst>
              <a:ext uri="{FF2B5EF4-FFF2-40B4-BE49-F238E27FC236}">
                <a16:creationId xmlns:a16="http://schemas.microsoft.com/office/drawing/2014/main" id="{71373455-56EF-5C27-332E-816D02A6EB69}"/>
              </a:ext>
            </a:extLst>
          </p:cNvPr>
          <p:cNvSpPr/>
          <p:nvPr/>
        </p:nvSpPr>
        <p:spPr>
          <a:xfrm>
            <a:off x="4823824" y="3853565"/>
            <a:ext cx="548640" cy="4572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893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99DB51-3200-C84F-8AAD-F10275F5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approach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C4DFB7-B67B-3862-AEBB-813DEA851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39" y="1569758"/>
            <a:ext cx="9061722" cy="2066548"/>
          </a:xfrm>
        </p:spPr>
      </p:pic>
    </p:spTree>
    <p:extLst>
      <p:ext uri="{BB962C8B-B14F-4D97-AF65-F5344CB8AC3E}">
        <p14:creationId xmlns:p14="http://schemas.microsoft.com/office/powerpoint/2010/main" val="2195790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Proposed approach – unbalanced faults</a:t>
            </a:r>
          </a:p>
        </p:txBody>
      </p:sp>
    </p:spTree>
    <p:extLst>
      <p:ext uri="{BB962C8B-B14F-4D97-AF65-F5344CB8AC3E}">
        <p14:creationId xmlns:p14="http://schemas.microsoft.com/office/powerpoint/2010/main" val="29197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7BE92-8DC9-AA7E-FED2-7C771078B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B76D6B-168A-2457-7086-67C828044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Proposed approach – unbalanced faults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8FD9C5-3647-5D17-B276-39BE9CEB6882}"/>
              </a:ext>
            </a:extLst>
          </p:cNvPr>
          <p:cNvSpPr/>
          <p:nvPr/>
        </p:nvSpPr>
        <p:spPr>
          <a:xfrm>
            <a:off x="3564198" y="2215662"/>
            <a:ext cx="5076092" cy="902677"/>
          </a:xfrm>
          <a:prstGeom prst="roundRect">
            <a:avLst/>
          </a:prstGeom>
          <a:ln w="349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Estimates Z</a:t>
            </a:r>
            <a:r>
              <a:rPr lang="en-US" baseline="-25000" dirty="0"/>
              <a:t>21</a:t>
            </a:r>
            <a:r>
              <a:rPr lang="en-US" dirty="0"/>
              <a:t> and Z</a:t>
            </a:r>
            <a:r>
              <a:rPr lang="en-US" baseline="-25000" dirty="0"/>
              <a:t>20 </a:t>
            </a:r>
            <a:r>
              <a:rPr lang="en-US" dirty="0"/>
              <a:t>using pre-fault data</a:t>
            </a:r>
          </a:p>
        </p:txBody>
      </p:sp>
    </p:spTree>
    <p:extLst>
      <p:ext uri="{BB962C8B-B14F-4D97-AF65-F5344CB8AC3E}">
        <p14:creationId xmlns:p14="http://schemas.microsoft.com/office/powerpoint/2010/main" val="3726237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7FA2C-06DF-8462-8648-2A482FD9A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8594F2-D710-B21D-6621-32D78AF8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Proposed approach – unbalanced faults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7662E1-919C-1473-C467-B7454859095E}"/>
              </a:ext>
            </a:extLst>
          </p:cNvPr>
          <p:cNvSpPr/>
          <p:nvPr/>
        </p:nvSpPr>
        <p:spPr>
          <a:xfrm>
            <a:off x="3564198" y="2215662"/>
            <a:ext cx="5076092" cy="902677"/>
          </a:xfrm>
          <a:prstGeom prst="roundRect">
            <a:avLst/>
          </a:prstGeom>
          <a:ln w="349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Estimates Z</a:t>
            </a:r>
            <a:r>
              <a:rPr lang="en-US" baseline="-25000" dirty="0"/>
              <a:t>21</a:t>
            </a:r>
            <a:r>
              <a:rPr lang="en-US" dirty="0"/>
              <a:t> and Z</a:t>
            </a:r>
            <a:r>
              <a:rPr lang="en-US" baseline="-25000" dirty="0"/>
              <a:t>20 </a:t>
            </a:r>
            <a:r>
              <a:rPr lang="en-US" dirty="0"/>
              <a:t>using pre-fault data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FA23F1-01F7-AE32-9350-8D0A2264D501}"/>
              </a:ext>
            </a:extLst>
          </p:cNvPr>
          <p:cNvSpPr/>
          <p:nvPr/>
        </p:nvSpPr>
        <p:spPr>
          <a:xfrm>
            <a:off x="3564193" y="3733800"/>
            <a:ext cx="5076092" cy="1143000"/>
          </a:xfrm>
          <a:prstGeom prst="roundRect">
            <a:avLst/>
          </a:prstGeom>
          <a:ln w="349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Includes Z</a:t>
            </a:r>
            <a:r>
              <a:rPr lang="en-US" baseline="-25000" dirty="0"/>
              <a:t>21</a:t>
            </a:r>
            <a:r>
              <a:rPr lang="en-US" dirty="0"/>
              <a:t> and Z</a:t>
            </a:r>
            <a:r>
              <a:rPr lang="en-US" baseline="-25000" dirty="0"/>
              <a:t>20 </a:t>
            </a:r>
            <a:r>
              <a:rPr lang="en-US" dirty="0"/>
              <a:t>in faulted </a:t>
            </a:r>
            <a:br>
              <a:rPr lang="en-US" dirty="0"/>
            </a:br>
            <a:r>
              <a:rPr lang="en-US" dirty="0"/>
              <a:t>negative-sequence network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37AD17-BA22-116A-D2D5-7B082EC7AB4A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6102239" y="3118339"/>
            <a:ext cx="5" cy="615461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317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2A138-AE8A-91FD-9F48-3C2522DEC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E0036D-0C7C-FE6F-083E-F8A2E67A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Proposed approach – unbalanced faults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85DB07-AB42-AB0C-537D-31F0AAAFA5BE}"/>
              </a:ext>
            </a:extLst>
          </p:cNvPr>
          <p:cNvSpPr/>
          <p:nvPr/>
        </p:nvSpPr>
        <p:spPr>
          <a:xfrm>
            <a:off x="3564198" y="2215662"/>
            <a:ext cx="5076092" cy="902677"/>
          </a:xfrm>
          <a:prstGeom prst="roundRect">
            <a:avLst/>
          </a:prstGeom>
          <a:ln w="349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Estimates Z</a:t>
            </a:r>
            <a:r>
              <a:rPr lang="en-US" baseline="-25000" dirty="0"/>
              <a:t>21</a:t>
            </a:r>
            <a:r>
              <a:rPr lang="en-US" dirty="0"/>
              <a:t> and Z</a:t>
            </a:r>
            <a:r>
              <a:rPr lang="en-US" baseline="-25000" dirty="0"/>
              <a:t>20 </a:t>
            </a:r>
            <a:r>
              <a:rPr lang="en-US" dirty="0"/>
              <a:t>using pre-fault data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725A75-553A-9257-CA14-C812E4759187}"/>
              </a:ext>
            </a:extLst>
          </p:cNvPr>
          <p:cNvSpPr/>
          <p:nvPr/>
        </p:nvSpPr>
        <p:spPr>
          <a:xfrm>
            <a:off x="3564193" y="3733800"/>
            <a:ext cx="5076092" cy="1143000"/>
          </a:xfrm>
          <a:prstGeom prst="roundRect">
            <a:avLst/>
          </a:prstGeom>
          <a:ln w="349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Includes Z</a:t>
            </a:r>
            <a:r>
              <a:rPr lang="en-US" baseline="-25000" dirty="0"/>
              <a:t>21</a:t>
            </a:r>
            <a:r>
              <a:rPr lang="en-US" dirty="0"/>
              <a:t> and Z</a:t>
            </a:r>
            <a:r>
              <a:rPr lang="en-US" baseline="-25000" dirty="0"/>
              <a:t>20 </a:t>
            </a:r>
            <a:r>
              <a:rPr lang="en-US" dirty="0"/>
              <a:t>in faulted </a:t>
            </a:r>
            <a:br>
              <a:rPr lang="en-US" dirty="0"/>
            </a:br>
            <a:r>
              <a:rPr lang="en-US" dirty="0"/>
              <a:t>negative-sequence network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75B3D5-BA5A-5255-DA0F-1765FC8CF7FA}"/>
              </a:ext>
            </a:extLst>
          </p:cNvPr>
          <p:cNvSpPr/>
          <p:nvPr/>
        </p:nvSpPr>
        <p:spPr>
          <a:xfrm>
            <a:off x="3564199" y="5515706"/>
            <a:ext cx="5076092" cy="902677"/>
          </a:xfrm>
          <a:prstGeom prst="roundRect">
            <a:avLst/>
          </a:prstGeom>
          <a:ln w="349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Solves network for fault location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A20DF1-290A-BD6F-EC6E-8CAA07752065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6102239" y="3118339"/>
            <a:ext cx="5" cy="615461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94C60C-1BC0-A845-0037-EAD14A23BC2A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6102239" y="4876800"/>
            <a:ext cx="6" cy="638906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157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3C13E1-9FE5-8F6A-174B-BB3F8073A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8499" y="2016063"/>
            <a:ext cx="8635002" cy="239268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21</a:t>
            </a:r>
            <a:r>
              <a:rPr lang="en-US" dirty="0"/>
              <a:t>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51A8F85-7B04-4418-806A-DABA5E61B07A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71951" y="4347642"/>
                <a:ext cx="11253018" cy="2431530"/>
              </a:xfrm>
              <a:solidFill>
                <a:schemeClr val="bg1">
                  <a:alpha val="87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6785A8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Applying KVL to above circuit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30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</m:sub>
                    </m:sSub>
                    <m:r>
                      <a:rPr lang="en-US" sz="2400" b="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𝐶𝑂𝑀𝑃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•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𝑃𝑅𝐸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𝐶𝑂𝑀𝑃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𝑃𝑅𝐸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𝐶𝑂𝑀𝑃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𝑃𝑅𝐸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𝐶𝑂𝑀𝑃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•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𝑃𝑅𝐸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𝐶𝑂𝑀𝑃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51A8F85-7B04-4418-806A-DABA5E61B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71951" y="4347642"/>
                <a:ext cx="11253018" cy="2431530"/>
              </a:xfrm>
              <a:blipFill>
                <a:blip r:embed="rId4"/>
                <a:stretch>
                  <a:fillRect l="-1246" t="-20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696CF68-3A07-4288-9949-7C13E8321D04}"/>
              </a:ext>
            </a:extLst>
          </p:cNvPr>
          <p:cNvSpPr/>
          <p:nvPr/>
        </p:nvSpPr>
        <p:spPr>
          <a:xfrm>
            <a:off x="8983045" y="4851251"/>
            <a:ext cx="2589523" cy="54864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16FA91-9292-0760-5F9D-7EDDC1E11F82}"/>
              </a:ext>
            </a:extLst>
          </p:cNvPr>
          <p:cNvSpPr txBox="1"/>
          <p:nvPr/>
        </p:nvSpPr>
        <p:spPr>
          <a:xfrm>
            <a:off x="398832" y="1551560"/>
            <a:ext cx="520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785A8"/>
                </a:solidFill>
              </a:rPr>
              <a:t>Pre-fault negative-sequence network</a:t>
            </a:r>
          </a:p>
        </p:txBody>
      </p:sp>
    </p:spTree>
    <p:extLst>
      <p:ext uri="{BB962C8B-B14F-4D97-AF65-F5344CB8AC3E}">
        <p14:creationId xmlns:p14="http://schemas.microsoft.com/office/powerpoint/2010/main" val="232587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DE0DEC-ABD0-8FF4-D492-4A53207C8562}"/>
                  </a:ext>
                </a:extLst>
              </p:cNvPr>
              <p:cNvSpPr txBox="1"/>
              <p:nvPr/>
            </p:nvSpPr>
            <p:spPr>
              <a:xfrm>
                <a:off x="2066966" y="3280843"/>
                <a:ext cx="8070183" cy="1461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DE0DEC-ABD0-8FF4-D492-4A53207C8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66" y="3280843"/>
                <a:ext cx="8070183" cy="1461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rm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20</a:t>
            </a:r>
            <a:r>
              <a:rPr lang="en-US" dirty="0"/>
              <a:t> estimation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56EBC-D198-8541-261E-08B0D48E876D}"/>
              </a:ext>
            </a:extLst>
          </p:cNvPr>
          <p:cNvSpPr txBox="1"/>
          <p:nvPr/>
        </p:nvSpPr>
        <p:spPr>
          <a:xfrm>
            <a:off x="1810390" y="4950961"/>
            <a:ext cx="857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(Single-circuit Tx line sequence impedance matrix)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2C3572-72DF-129B-72D1-10F8C93D3161}"/>
              </a:ext>
            </a:extLst>
          </p:cNvPr>
          <p:cNvSpPr/>
          <p:nvPr/>
        </p:nvSpPr>
        <p:spPr>
          <a:xfrm>
            <a:off x="5732398" y="3366865"/>
            <a:ext cx="709188" cy="4572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FF2723-495B-0550-F047-823755582C62}"/>
              </a:ext>
            </a:extLst>
          </p:cNvPr>
          <p:cNvSpPr/>
          <p:nvPr/>
        </p:nvSpPr>
        <p:spPr>
          <a:xfrm>
            <a:off x="3972231" y="4250986"/>
            <a:ext cx="1602659" cy="389107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3CA54E-2421-8C2D-61F8-1605EA1E9CCD}"/>
              </a:ext>
            </a:extLst>
          </p:cNvPr>
          <p:cNvSpPr/>
          <p:nvPr/>
        </p:nvSpPr>
        <p:spPr>
          <a:xfrm>
            <a:off x="7052414" y="3362366"/>
            <a:ext cx="709188" cy="4572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56EFC7-1255-9A72-1765-3136FB7CA85E}"/>
              </a:ext>
            </a:extLst>
          </p:cNvPr>
          <p:cNvSpPr/>
          <p:nvPr/>
        </p:nvSpPr>
        <p:spPr>
          <a:xfrm>
            <a:off x="3972128" y="3813242"/>
            <a:ext cx="1604331" cy="398835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D75109-481E-7377-F984-218FDAB56C67}"/>
                  </a:ext>
                </a:extLst>
              </p:cNvPr>
              <p:cNvSpPr txBox="1"/>
              <p:nvPr/>
            </p:nvSpPr>
            <p:spPr>
              <a:xfrm>
                <a:off x="5103384" y="2244476"/>
                <a:ext cx="19696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D75109-481E-7377-F984-218FDAB56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384" y="2244476"/>
                <a:ext cx="196964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9FBDDA9-7F70-AA64-CD21-09C415F709E5}"/>
              </a:ext>
            </a:extLst>
          </p:cNvPr>
          <p:cNvSpPr txBox="1"/>
          <p:nvPr/>
        </p:nvSpPr>
        <p:spPr>
          <a:xfrm>
            <a:off x="580103" y="1600200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hangingPunct="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None/>
              <a:tabLst>
                <a:tab pos="731520" algn="l"/>
                <a:tab pos="1005840" algn="l"/>
                <a:tab pos="128016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Interesting symmetry in sequence domain</a:t>
            </a:r>
          </a:p>
        </p:txBody>
      </p:sp>
    </p:spTree>
    <p:extLst>
      <p:ext uri="{BB962C8B-B14F-4D97-AF65-F5344CB8AC3E}">
        <p14:creationId xmlns:p14="http://schemas.microsoft.com/office/powerpoint/2010/main" val="151783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F5ABFF-2390-2707-CABF-F2F4B75E3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9980" y="2018186"/>
            <a:ext cx="7812040" cy="252984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01</a:t>
            </a:r>
            <a:r>
              <a:rPr lang="en-US" dirty="0"/>
              <a:t> estimation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EE1289-3B86-F22D-FC42-08436997941E}"/>
              </a:ext>
            </a:extLst>
          </p:cNvPr>
          <p:cNvSpPr txBox="1"/>
          <p:nvPr/>
        </p:nvSpPr>
        <p:spPr>
          <a:xfrm>
            <a:off x="392573" y="1576834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785A8"/>
                </a:solidFill>
              </a:rPr>
              <a:t>Pre-fault zero-sequence network</a:t>
            </a:r>
          </a:p>
        </p:txBody>
      </p:sp>
    </p:spTree>
    <p:extLst>
      <p:ext uri="{BB962C8B-B14F-4D97-AF65-F5344CB8AC3E}">
        <p14:creationId xmlns:p14="http://schemas.microsoft.com/office/powerpoint/2010/main" val="3500098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2295A-FC42-4D9A-A274-A3A785C9D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A9CBF7-F64F-2E2D-A838-04ABEBE3B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9980" y="2018186"/>
            <a:ext cx="7812040" cy="252984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BDE57B-5F01-46E9-3A42-2D04E4C6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01</a:t>
            </a:r>
            <a:r>
              <a:rPr lang="en-US" dirty="0"/>
              <a:t>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82B0E349-9928-B071-B59D-3BEBF53E298D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71952" y="4314334"/>
                <a:ext cx="11598275" cy="2543666"/>
              </a:xfrm>
              <a:noFill/>
              <a:ln>
                <a:noFill/>
              </a:ln>
            </p:spPr>
            <p:txBody>
              <a:bodyPr/>
              <a:lstStyle/>
              <a:p>
                <a:pPr marL="0" indent="0">
                  <a:lnSpc>
                    <a:spcPct val="110000"/>
                  </a:lnSpc>
                  <a:buNone/>
                  <a:tabLst>
                    <a:tab pos="731520" algn="l"/>
                    <a:tab pos="1005840" algn="l"/>
                    <a:tab pos="1280160" algn="l"/>
                  </a:tabLst>
                </a:pPr>
                <a:r>
                  <a:rPr lang="en-US" sz="2400" dirty="0">
                    <a:solidFill>
                      <a:srgbClr val="6785A8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Applying KVL to above circuit</a:t>
                </a:r>
                <a:endParaRPr lang="en-US" sz="2400" dirty="0"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  <a:p>
                <a:pPr marL="0" indent="0">
                  <a:lnSpc>
                    <a:spcPct val="110000"/>
                  </a:lnSpc>
                  <a:buNone/>
                  <a:tabLst>
                    <a:tab pos="731520" algn="l"/>
                    <a:tab pos="1005840" algn="l"/>
                    <a:tab pos="128016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𝐶𝑂𝑀𝑃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•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𝐶𝑂𝑀𝑃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+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𝐶𝑂𝑀𝑃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</m:oMath>
                </a14:m>
                <a:endParaRPr lang="en-US" sz="2400" b="1" dirty="0"/>
              </a:p>
              <a:p>
                <a:pPr marL="0" indent="0" hangingPunct="0">
                  <a:spcBef>
                    <a:spcPts val="900"/>
                  </a:spcBef>
                  <a:spcAft>
                    <a:spcPts val="900"/>
                  </a:spcAft>
                  <a:buNone/>
                  <a:tabLst>
                    <a:tab pos="731520" algn="l"/>
                    <a:tab pos="1005840" algn="l"/>
                    <a:tab pos="1280160" algn="l"/>
                  </a:tabLst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 hangingPunct="0">
                  <a:spcBef>
                    <a:spcPts val="900"/>
                  </a:spcBef>
                  <a:spcAft>
                    <a:spcPts val="900"/>
                  </a:spcAft>
                  <a:buNone/>
                  <a:tabLst>
                    <a:tab pos="731520" algn="l"/>
                    <a:tab pos="1005840" algn="l"/>
                    <a:tab pos="1280160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82B0E349-9928-B071-B59D-3BEBF53E29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71952" y="4314334"/>
                <a:ext cx="11598275" cy="2543666"/>
              </a:xfrm>
              <a:blipFill>
                <a:blip r:embed="rId4"/>
                <a:stretch>
                  <a:fillRect l="-1209" t="-1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C87B9DF-44D2-3747-4E88-2D6CA9D1D85E}"/>
              </a:ext>
            </a:extLst>
          </p:cNvPr>
          <p:cNvSpPr txBox="1"/>
          <p:nvPr/>
        </p:nvSpPr>
        <p:spPr>
          <a:xfrm>
            <a:off x="392573" y="1576834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785A8"/>
                </a:solidFill>
              </a:rPr>
              <a:t>Pre-fault zero-sequence network</a:t>
            </a:r>
          </a:p>
        </p:txBody>
      </p:sp>
    </p:spTree>
    <p:extLst>
      <p:ext uri="{BB962C8B-B14F-4D97-AF65-F5344CB8AC3E}">
        <p14:creationId xmlns:p14="http://schemas.microsoft.com/office/powerpoint/2010/main" val="2420839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2646D-9524-2EA6-4071-80B1F205B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4D511-5AB4-3D57-4983-E7A8200E0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9980" y="2018186"/>
            <a:ext cx="7812040" cy="252984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BE88599-7A72-D2AF-CE1B-C0E8035D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01</a:t>
            </a:r>
            <a:r>
              <a:rPr lang="en-US" dirty="0"/>
              <a:t>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ED41366-2773-8D0C-F9B7-8A3725D48E4A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71952" y="4314334"/>
                <a:ext cx="11598275" cy="2543666"/>
              </a:xfrm>
              <a:noFill/>
              <a:ln>
                <a:noFill/>
              </a:ln>
            </p:spPr>
            <p:txBody>
              <a:bodyPr/>
              <a:lstStyle/>
              <a:p>
                <a:pPr marL="0" indent="0">
                  <a:lnSpc>
                    <a:spcPct val="110000"/>
                  </a:lnSpc>
                  <a:buNone/>
                  <a:tabLst>
                    <a:tab pos="731520" algn="l"/>
                    <a:tab pos="1005840" algn="l"/>
                    <a:tab pos="1280160" algn="l"/>
                  </a:tabLst>
                </a:pPr>
                <a:r>
                  <a:rPr lang="en-US" sz="2400" dirty="0">
                    <a:solidFill>
                      <a:srgbClr val="6785A8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Applying KVL to above circuit</a:t>
                </a:r>
                <a:endParaRPr lang="en-US" sz="2400" dirty="0"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  <a:p>
                <a:pPr marL="0" indent="0">
                  <a:lnSpc>
                    <a:spcPct val="110000"/>
                  </a:lnSpc>
                  <a:buNone/>
                  <a:tabLst>
                    <a:tab pos="731520" algn="l"/>
                    <a:tab pos="1005840" algn="l"/>
                    <a:tab pos="128016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𝐶𝑂𝑀𝑃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•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𝐶𝑂𝑀𝑃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+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𝐶𝑂𝑀𝑃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</m:oMath>
                </a14:m>
                <a:endParaRPr lang="en-US" sz="2400" b="1" dirty="0"/>
              </a:p>
              <a:p>
                <a:pPr marL="0" indent="0" hangingPunct="0">
                  <a:spcBef>
                    <a:spcPts val="900"/>
                  </a:spcBef>
                  <a:spcAft>
                    <a:spcPts val="900"/>
                  </a:spcAft>
                  <a:buNone/>
                  <a:tabLst>
                    <a:tab pos="731520" algn="l"/>
                    <a:tab pos="1005840" algn="l"/>
                    <a:tab pos="1280160" algn="l"/>
                  </a:tabLst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 hangingPunct="0">
                  <a:spcBef>
                    <a:spcPts val="900"/>
                  </a:spcBef>
                  <a:spcAft>
                    <a:spcPts val="900"/>
                  </a:spcAft>
                  <a:buNone/>
                  <a:tabLst>
                    <a:tab pos="731520" algn="l"/>
                    <a:tab pos="1005840" algn="l"/>
                    <a:tab pos="1280160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ED41366-2773-8D0C-F9B7-8A3725D48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71952" y="4314334"/>
                <a:ext cx="11598275" cy="2543666"/>
              </a:xfrm>
              <a:blipFill>
                <a:blip r:embed="rId4"/>
                <a:stretch>
                  <a:fillRect l="-1209" t="-1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02A71C-39F2-D954-DC88-C568D5548631}"/>
              </a:ext>
            </a:extLst>
          </p:cNvPr>
          <p:cNvSpPr/>
          <p:nvPr/>
        </p:nvSpPr>
        <p:spPr>
          <a:xfrm>
            <a:off x="8912773" y="4916270"/>
            <a:ext cx="2621146" cy="435870"/>
          </a:xfrm>
          <a:prstGeom prst="roundRect">
            <a:avLst/>
          </a:prstGeom>
          <a:noFill/>
          <a:ln w="360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D05F3A-6488-66C6-C44A-04F9CC4018E5}"/>
              </a:ext>
            </a:extLst>
          </p:cNvPr>
          <p:cNvSpPr txBox="1"/>
          <p:nvPr/>
        </p:nvSpPr>
        <p:spPr>
          <a:xfrm>
            <a:off x="392573" y="1576834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785A8"/>
                </a:solidFill>
              </a:rPr>
              <a:t>Pre-fault zero-sequence network</a:t>
            </a:r>
          </a:p>
        </p:txBody>
      </p:sp>
    </p:spTree>
    <p:extLst>
      <p:ext uri="{BB962C8B-B14F-4D97-AF65-F5344CB8AC3E}">
        <p14:creationId xmlns:p14="http://schemas.microsoft.com/office/powerpoint/2010/main" val="2064361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C4B4B-B746-08E8-78FD-BD6C42344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704D76-9CB3-59D6-09BC-E1218C26E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9980" y="2018186"/>
            <a:ext cx="7812040" cy="252984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1340FE0-0304-82D7-1859-98B913A0C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01</a:t>
            </a:r>
            <a:r>
              <a:rPr lang="en-US" dirty="0"/>
              <a:t>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73EA6FDE-D6D3-EB0C-301F-083576A633D6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71952" y="4314334"/>
                <a:ext cx="11598275" cy="2543666"/>
              </a:xfrm>
              <a:noFill/>
              <a:ln>
                <a:noFill/>
              </a:ln>
            </p:spPr>
            <p:txBody>
              <a:bodyPr/>
              <a:lstStyle/>
              <a:p>
                <a:pPr marL="0" indent="0">
                  <a:lnSpc>
                    <a:spcPct val="110000"/>
                  </a:lnSpc>
                  <a:buNone/>
                  <a:tabLst>
                    <a:tab pos="731520" algn="l"/>
                    <a:tab pos="1005840" algn="l"/>
                    <a:tab pos="1280160" algn="l"/>
                  </a:tabLst>
                </a:pPr>
                <a:r>
                  <a:rPr lang="en-US" sz="2400" dirty="0">
                    <a:solidFill>
                      <a:srgbClr val="6785A8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Applying KVL to above circuit</a:t>
                </a:r>
                <a:endParaRPr lang="en-US" sz="2400" dirty="0"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  <a:p>
                <a:pPr marL="0" indent="0">
                  <a:lnSpc>
                    <a:spcPct val="110000"/>
                  </a:lnSpc>
                  <a:buNone/>
                  <a:tabLst>
                    <a:tab pos="731520" algn="l"/>
                    <a:tab pos="1005840" algn="l"/>
                    <a:tab pos="128016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𝐶𝑂𝑀𝑃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•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𝐶𝑂𝑀𝑃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+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𝑃𝑅𝐸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𝐶𝑂𝑀𝑃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</m:oMath>
                </a14:m>
                <a:endParaRPr lang="en-US" sz="2400" b="1" dirty="0"/>
              </a:p>
              <a:p>
                <a:pPr marL="0" indent="0" hangingPunct="0">
                  <a:spcBef>
                    <a:spcPts val="900"/>
                  </a:spcBef>
                  <a:spcAft>
                    <a:spcPts val="900"/>
                  </a:spcAft>
                  <a:buNone/>
                  <a:tabLst>
                    <a:tab pos="731520" algn="l"/>
                    <a:tab pos="1005840" algn="l"/>
                    <a:tab pos="1280160" algn="l"/>
                  </a:tabLst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 hangingPunct="0">
                  <a:spcBef>
                    <a:spcPts val="900"/>
                  </a:spcBef>
                  <a:spcAft>
                    <a:spcPts val="900"/>
                  </a:spcAft>
                  <a:buNone/>
                  <a:tabLst>
                    <a:tab pos="731520" algn="l"/>
                    <a:tab pos="1005840" algn="l"/>
                    <a:tab pos="128016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𝑃𝑅𝐸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𝐶𝑂𝑀𝑃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•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𝑃𝑅𝐸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𝐶𝑂𝑀𝑃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73EA6FDE-D6D3-EB0C-301F-083576A633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71952" y="4314334"/>
                <a:ext cx="11598275" cy="2543666"/>
              </a:xfrm>
              <a:blipFill>
                <a:blip r:embed="rId4"/>
                <a:stretch>
                  <a:fillRect l="-1209" t="-1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FFFD60-0548-4713-B2E9-F8D72579AF57}"/>
              </a:ext>
            </a:extLst>
          </p:cNvPr>
          <p:cNvSpPr/>
          <p:nvPr/>
        </p:nvSpPr>
        <p:spPr>
          <a:xfrm>
            <a:off x="8912773" y="4916270"/>
            <a:ext cx="2621146" cy="435870"/>
          </a:xfrm>
          <a:prstGeom prst="roundRect">
            <a:avLst/>
          </a:prstGeom>
          <a:noFill/>
          <a:ln w="360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4AF4F3-8E05-C148-3D3E-1F297D6A2509}"/>
              </a:ext>
            </a:extLst>
          </p:cNvPr>
          <p:cNvSpPr txBox="1"/>
          <p:nvPr/>
        </p:nvSpPr>
        <p:spPr>
          <a:xfrm>
            <a:off x="392573" y="1576834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785A8"/>
                </a:solidFill>
              </a:rPr>
              <a:t>Pre-fault zero-sequence network</a:t>
            </a:r>
          </a:p>
        </p:txBody>
      </p:sp>
    </p:spTree>
    <p:extLst>
      <p:ext uri="{BB962C8B-B14F-4D97-AF65-F5344CB8AC3E}">
        <p14:creationId xmlns:p14="http://schemas.microsoft.com/office/powerpoint/2010/main" val="68725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05F7E-2963-CADF-6023-67059233A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8705B3A4-27EA-8FE6-2506-408672BEB7F9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57200" y="3669788"/>
                <a:ext cx="12611996" cy="31069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6785A8"/>
                    </a:solidFill>
                    <a:effectLst/>
                    <a:ea typeface="Times New Roman" panose="02020603050405020304" pitchFamily="18" charset="0"/>
                  </a:rPr>
                  <a:t>Sequence domain network equation under fault condition</a:t>
                </a:r>
              </a:p>
              <a:p>
                <a:pPr marL="0" indent="0">
                  <a:buNone/>
                </a:pP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m</m:t>
                          </m:r>
                        </m:e>
                      </m:d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•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8705B3A4-27EA-8FE6-2506-408672BEB7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57200" y="3669788"/>
                <a:ext cx="12611996" cy="3106993"/>
              </a:xfrm>
              <a:blipFill>
                <a:blip r:embed="rId3"/>
                <a:stretch>
                  <a:fillRect l="-1353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041D9C85-AAE6-171C-0093-CF301707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approach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080B9E-EAC3-25BA-6141-BD52386C6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39" y="1569758"/>
            <a:ext cx="9061722" cy="2066548"/>
          </a:xfrm>
        </p:spPr>
      </p:pic>
    </p:spTree>
    <p:extLst>
      <p:ext uri="{BB962C8B-B14F-4D97-AF65-F5344CB8AC3E}">
        <p14:creationId xmlns:p14="http://schemas.microsoft.com/office/powerpoint/2010/main" val="635951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rmAutofit/>
          </a:bodyPr>
          <a:lstStyle/>
          <a:p>
            <a:r>
              <a:rPr lang="en-US" dirty="0"/>
              <a:t>Y</a:t>
            </a:r>
            <a:r>
              <a:rPr lang="en-US" baseline="-25000" dirty="0"/>
              <a:t>11</a:t>
            </a:r>
            <a:r>
              <a:rPr lang="en-US" dirty="0"/>
              <a:t> estimation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1367C-1F3A-ABEF-9331-703AFB593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316" y="2070914"/>
            <a:ext cx="11515367" cy="23622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70FDDF-6CAE-63EF-974A-61CD626F6DA9}"/>
              </a:ext>
            </a:extLst>
          </p:cNvPr>
          <p:cNvSpPr txBox="1"/>
          <p:nvPr/>
        </p:nvSpPr>
        <p:spPr>
          <a:xfrm>
            <a:off x="388374" y="157807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6785A8"/>
                </a:solidFill>
              </a:rPr>
              <a:t>Pre-fault positive-sequence network</a:t>
            </a:r>
          </a:p>
        </p:txBody>
      </p:sp>
    </p:spTree>
    <p:extLst>
      <p:ext uri="{BB962C8B-B14F-4D97-AF65-F5344CB8AC3E}">
        <p14:creationId xmlns:p14="http://schemas.microsoft.com/office/powerpoint/2010/main" val="540793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CD3C3-CBF8-9F83-98CC-1C3F12CAC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6B4A9B-40FC-7D10-909C-F5CBCDA9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rmAutofit/>
          </a:bodyPr>
          <a:lstStyle/>
          <a:p>
            <a:r>
              <a:rPr lang="en-US" dirty="0"/>
              <a:t>Y</a:t>
            </a:r>
            <a:r>
              <a:rPr lang="en-US" baseline="-25000" dirty="0"/>
              <a:t>11</a:t>
            </a:r>
            <a:r>
              <a:rPr lang="en-US" dirty="0"/>
              <a:t>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90E84EC-7AD3-C3A6-E745-2F716DF8D963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71951" y="4586538"/>
                <a:ext cx="11159613" cy="2079731"/>
              </a:xfrm>
              <a:noFill/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𝑃𝑅𝐸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𝑃𝑅𝐸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𝑃𝑅𝐸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		 (x = S, R)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90E84EC-7AD3-C3A6-E745-2F716DF8D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71951" y="4586538"/>
                <a:ext cx="11159613" cy="2079731"/>
              </a:xfrm>
              <a:blipFill>
                <a:blip r:embed="rId3"/>
                <a:stretch>
                  <a:fillRect t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E50859B-FF33-EDF3-6123-7845A5AD1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316" y="2070914"/>
            <a:ext cx="11515367" cy="23622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2193EA-DC90-6964-4AF9-D9DDA57B0878}"/>
              </a:ext>
            </a:extLst>
          </p:cNvPr>
          <p:cNvSpPr txBox="1"/>
          <p:nvPr/>
        </p:nvSpPr>
        <p:spPr>
          <a:xfrm>
            <a:off x="388374" y="157807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6785A8"/>
                </a:solidFill>
              </a:rPr>
              <a:t>Pre-fault positive-sequence network</a:t>
            </a:r>
          </a:p>
        </p:txBody>
      </p:sp>
    </p:spTree>
    <p:extLst>
      <p:ext uri="{BB962C8B-B14F-4D97-AF65-F5344CB8AC3E}">
        <p14:creationId xmlns:p14="http://schemas.microsoft.com/office/powerpoint/2010/main" val="718009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D1E85-2A82-9C85-C0F7-58F3B6471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264115-A563-33B0-8741-4741B23EC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rmAutofit/>
          </a:bodyPr>
          <a:lstStyle/>
          <a:p>
            <a:r>
              <a:rPr lang="en-US" dirty="0"/>
              <a:t>Y</a:t>
            </a:r>
            <a:r>
              <a:rPr lang="en-US" baseline="-25000" dirty="0"/>
              <a:t>11</a:t>
            </a:r>
            <a:r>
              <a:rPr lang="en-US" dirty="0"/>
              <a:t>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A30D390-05C0-70A1-040F-BE624FAF52EE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71951" y="4586538"/>
                <a:ext cx="11159613" cy="2079731"/>
              </a:xfrm>
              <a:noFill/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𝑃𝑅𝐸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𝑃𝑅𝐸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𝑃𝑅𝐸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		 (x = S, R)</a:t>
                </a:r>
                <a:endParaRPr lang="en-US" sz="2400" dirty="0">
                  <a:effectLst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6785A8"/>
                    </a:solidFill>
                    <a:effectLst/>
                  </a:rPr>
                  <a:t>Apply KCL to above circuit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11</m:t>
                          </m:r>
                        </m:sub>
                      </m:sSub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𝑃𝑅𝐸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•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•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𝑃𝑅𝐸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A30D390-05C0-70A1-040F-BE624FAF52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71951" y="4586538"/>
                <a:ext cx="11159613" cy="2079731"/>
              </a:xfrm>
              <a:blipFill>
                <a:blip r:embed="rId3"/>
                <a:stretch>
                  <a:fillRect l="-1256" t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075D3FD-8929-3C0D-F9C9-C3344C57C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316" y="2070914"/>
            <a:ext cx="11515367" cy="23622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406988-098D-02C0-1124-84EDE4ACF519}"/>
              </a:ext>
            </a:extLst>
          </p:cNvPr>
          <p:cNvSpPr txBox="1"/>
          <p:nvPr/>
        </p:nvSpPr>
        <p:spPr>
          <a:xfrm>
            <a:off x="388374" y="157807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6785A8"/>
                </a:solidFill>
              </a:rPr>
              <a:t>Pre-fault positive-sequence network</a:t>
            </a:r>
          </a:p>
        </p:txBody>
      </p:sp>
    </p:spTree>
    <p:extLst>
      <p:ext uri="{BB962C8B-B14F-4D97-AF65-F5344CB8AC3E}">
        <p14:creationId xmlns:p14="http://schemas.microsoft.com/office/powerpoint/2010/main" val="4211839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rm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1</a:t>
            </a:r>
            <a:r>
              <a:rPr lang="en-US" dirty="0"/>
              <a:t> compensation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8E41A8E-962D-80AC-91FA-36C63A8943DC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71947" y="4468813"/>
                <a:ext cx="10228263" cy="20558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6785A8"/>
                    </a:solidFill>
                  </a:rPr>
                  <a:t>Current flowing in Tx line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𝑃𝑅𝐸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𝐶𝑂𝑀𝑃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𝑃𝑅𝐸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•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•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𝑃𝑅𝐸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8E41A8E-962D-80AC-91FA-36C63A8943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71947" y="4468813"/>
                <a:ext cx="10228263" cy="2055812"/>
              </a:xfrm>
              <a:blipFill>
                <a:blip r:embed="rId3"/>
                <a:stretch>
                  <a:fillRect l="-1371" t="-3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3A8B504-070F-4ED8-BC64-D366089CD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316" y="2074164"/>
            <a:ext cx="11515367" cy="2362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DAA5B0-F1DD-D06E-CA1C-762C2BF7EE34}"/>
              </a:ext>
            </a:extLst>
          </p:cNvPr>
          <p:cNvSpPr txBox="1"/>
          <p:nvPr/>
        </p:nvSpPr>
        <p:spPr>
          <a:xfrm>
            <a:off x="388374" y="157807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6785A8"/>
                </a:solidFill>
              </a:rPr>
              <a:t>Pre-fault positive-sequence network</a:t>
            </a:r>
            <a:endParaRPr lang="en-US" sz="2400" dirty="0">
              <a:solidFill>
                <a:srgbClr val="6785A8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87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BF009D9-3576-28B1-7060-6C1C2FB95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rtlCol="0" anchor="t" anchorCtr="0">
            <a:normAutofit/>
          </a:bodyPr>
          <a:lstStyle/>
          <a:p>
            <a:r>
              <a:rPr lang="en-US" b="1" dirty="0"/>
              <a:t>Y</a:t>
            </a:r>
            <a:r>
              <a:rPr lang="en-US" b="1" baseline="-25000" dirty="0"/>
              <a:t>21</a:t>
            </a:r>
            <a:r>
              <a:rPr lang="en-US" baseline="-25000" dirty="0"/>
              <a:t> </a:t>
            </a:r>
            <a:r>
              <a:rPr lang="en-US" dirty="0"/>
              <a:t>estimation and I</a:t>
            </a:r>
            <a:r>
              <a:rPr lang="en-US" baseline="-25000" dirty="0"/>
              <a:t>2</a:t>
            </a:r>
            <a:r>
              <a:rPr lang="en-US" dirty="0"/>
              <a:t> compensation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B0FB4D-378D-0644-36D0-49DD25F04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8667" y="2045841"/>
            <a:ext cx="8635002" cy="2392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77A9E0-C8F8-3829-91DD-3DBA4FA8AD6E}"/>
              </a:ext>
            </a:extLst>
          </p:cNvPr>
          <p:cNvSpPr txBox="1"/>
          <p:nvPr/>
        </p:nvSpPr>
        <p:spPr>
          <a:xfrm>
            <a:off x="358877" y="1587910"/>
            <a:ext cx="520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785A8"/>
                </a:solidFill>
              </a:rPr>
              <a:t>Pre-fault negative-sequence network</a:t>
            </a:r>
          </a:p>
        </p:txBody>
      </p:sp>
    </p:spTree>
    <p:extLst>
      <p:ext uri="{BB962C8B-B14F-4D97-AF65-F5344CB8AC3E}">
        <p14:creationId xmlns:p14="http://schemas.microsoft.com/office/powerpoint/2010/main" val="39069000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C2D6E-641E-277B-F020-94751BDA9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5638129D-3AED-1F89-B68E-8F1FF0592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rtlCol="0" anchor="t" anchorCtr="0">
            <a:normAutofit/>
          </a:bodyPr>
          <a:lstStyle/>
          <a:p>
            <a:r>
              <a:rPr lang="en-US" b="1" dirty="0"/>
              <a:t>Y</a:t>
            </a:r>
            <a:r>
              <a:rPr lang="en-US" b="1" baseline="-25000" dirty="0"/>
              <a:t>21</a:t>
            </a:r>
            <a:r>
              <a:rPr lang="en-US" baseline="-25000" dirty="0"/>
              <a:t> </a:t>
            </a:r>
            <a:r>
              <a:rPr lang="en-US" dirty="0"/>
              <a:t>estimation and I</a:t>
            </a:r>
            <a:r>
              <a:rPr lang="en-US" baseline="-25000" dirty="0"/>
              <a:t>2</a:t>
            </a:r>
            <a:r>
              <a:rPr lang="en-US" dirty="0"/>
              <a:t> compensation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C3BF2FBF-6B71-9924-0D95-8B33260FE5F4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7200" y="4506091"/>
                <a:ext cx="11734800" cy="2199509"/>
              </a:xfrm>
            </p:spPr>
            <p:txBody>
              <a:bodyPr/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6785A8"/>
                    </a:solidFill>
                    <a:effectLst/>
                  </a:rPr>
                  <a:t>Apply KCL </a:t>
                </a:r>
                <a:r>
                  <a:rPr lang="en-US" sz="2400" dirty="0">
                    <a:solidFill>
                      <a:srgbClr val="6785A8"/>
                    </a:solidFill>
                  </a:rPr>
                  <a:t>to</a:t>
                </a:r>
                <a:r>
                  <a:rPr lang="en-US" sz="2400" dirty="0">
                    <a:solidFill>
                      <a:srgbClr val="6785A8"/>
                    </a:solidFill>
                    <a:effectLst/>
                  </a:rPr>
                  <a:t> above circuit</a:t>
                </a:r>
                <a:endParaRPr lang="en-US" sz="2400" dirty="0">
                  <a:solidFill>
                    <a:srgbClr val="6785A8"/>
                  </a:solidFill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𝑃𝑅𝐸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•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•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𝑃𝑅𝐸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C3BF2FBF-6B71-9924-0D95-8B33260FE5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4506091"/>
                <a:ext cx="11734800" cy="2199509"/>
              </a:xfrm>
              <a:blipFill>
                <a:blip r:embed="rId3"/>
                <a:stretch>
                  <a:fillRect l="-1195" t="-3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76DE0E2-CF47-8719-85CB-531AA8D81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8667" y="2045841"/>
            <a:ext cx="8635002" cy="2392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E3090E-FBF0-E566-7961-77CF6C966902}"/>
              </a:ext>
            </a:extLst>
          </p:cNvPr>
          <p:cNvSpPr txBox="1"/>
          <p:nvPr/>
        </p:nvSpPr>
        <p:spPr>
          <a:xfrm>
            <a:off x="358877" y="1587910"/>
            <a:ext cx="520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785A8"/>
                </a:solidFill>
              </a:rPr>
              <a:t>Pre-fault negative-sequence network</a:t>
            </a:r>
          </a:p>
        </p:txBody>
      </p:sp>
    </p:spTree>
    <p:extLst>
      <p:ext uri="{BB962C8B-B14F-4D97-AF65-F5344CB8AC3E}">
        <p14:creationId xmlns:p14="http://schemas.microsoft.com/office/powerpoint/2010/main" val="743293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E9F85-2FE1-E398-960B-98AD64EBA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80E8FAE8-34FD-ECC3-1CDA-79B9D479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rtlCol="0" anchor="t" anchorCtr="0">
            <a:normAutofit/>
          </a:bodyPr>
          <a:lstStyle/>
          <a:p>
            <a:r>
              <a:rPr lang="en-US" b="1" dirty="0"/>
              <a:t>Y</a:t>
            </a:r>
            <a:r>
              <a:rPr lang="en-US" b="1" baseline="-25000" dirty="0"/>
              <a:t>21</a:t>
            </a:r>
            <a:r>
              <a:rPr lang="en-US" baseline="-25000" dirty="0"/>
              <a:t> </a:t>
            </a:r>
            <a:r>
              <a:rPr lang="en-US" dirty="0"/>
              <a:t>estimation and I</a:t>
            </a:r>
            <a:r>
              <a:rPr lang="en-US" baseline="-25000" dirty="0"/>
              <a:t>2</a:t>
            </a:r>
            <a:r>
              <a:rPr lang="en-US" dirty="0"/>
              <a:t> compensation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508E68D-0142-E4B2-708B-5CB0EE68F1D3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7200" y="4506091"/>
                <a:ext cx="11734800" cy="2199509"/>
              </a:xfrm>
            </p:spPr>
            <p:txBody>
              <a:bodyPr/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6785A8"/>
                    </a:solidFill>
                    <a:effectLst/>
                  </a:rPr>
                  <a:t>Apply KCL </a:t>
                </a:r>
                <a:r>
                  <a:rPr lang="en-US" sz="2400" dirty="0">
                    <a:solidFill>
                      <a:srgbClr val="6785A8"/>
                    </a:solidFill>
                  </a:rPr>
                  <a:t>to</a:t>
                </a:r>
                <a:r>
                  <a:rPr lang="en-US" sz="2400" dirty="0">
                    <a:solidFill>
                      <a:srgbClr val="6785A8"/>
                    </a:solidFill>
                    <a:effectLst/>
                  </a:rPr>
                  <a:t> above circuit</a:t>
                </a:r>
                <a:endParaRPr lang="en-US" sz="2400" dirty="0">
                  <a:solidFill>
                    <a:srgbClr val="6785A8"/>
                  </a:solidFill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𝑃𝑅𝐸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•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•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𝑃𝑅𝐸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6785A8"/>
                    </a:solidFill>
                  </a:rPr>
                  <a:t>Current flowing in Tx line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𝑃𝑅𝐸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𝐶𝑂𝑀𝑃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𝑃𝑅𝐸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•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•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𝑃𝑅𝐸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508E68D-0142-E4B2-708B-5CB0EE68F1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4506091"/>
                <a:ext cx="11734800" cy="2199509"/>
              </a:xfrm>
              <a:blipFill>
                <a:blip r:embed="rId3"/>
                <a:stretch>
                  <a:fillRect l="-1195" t="-3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15C023B-99E5-80C7-776F-B5F2F6AE0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8667" y="2045841"/>
            <a:ext cx="8635002" cy="2392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AD45B1-598F-3D58-C785-5684E63E56B7}"/>
              </a:ext>
            </a:extLst>
          </p:cNvPr>
          <p:cNvSpPr txBox="1"/>
          <p:nvPr/>
        </p:nvSpPr>
        <p:spPr>
          <a:xfrm>
            <a:off x="358877" y="1587910"/>
            <a:ext cx="520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785A8"/>
                </a:solidFill>
              </a:rPr>
              <a:t>Pre-fault negative-sequence network</a:t>
            </a:r>
          </a:p>
        </p:txBody>
      </p:sp>
    </p:spTree>
    <p:extLst>
      <p:ext uri="{BB962C8B-B14F-4D97-AF65-F5344CB8AC3E}">
        <p14:creationId xmlns:p14="http://schemas.microsoft.com/office/powerpoint/2010/main" val="1125778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rtlCol="0" anchor="t" anchorCtr="0">
            <a:normAutofit/>
          </a:bodyPr>
          <a:lstStyle/>
          <a:p>
            <a:r>
              <a:rPr lang="en-US" b="1" dirty="0"/>
              <a:t>Y</a:t>
            </a:r>
            <a:r>
              <a:rPr lang="en-US" b="1" baseline="-25000" dirty="0"/>
              <a:t>01</a:t>
            </a:r>
            <a:r>
              <a:rPr lang="en-US" baseline="-25000" dirty="0"/>
              <a:t> </a:t>
            </a:r>
            <a:r>
              <a:rPr lang="en-US" dirty="0"/>
              <a:t>estimation and I</a:t>
            </a:r>
            <a:r>
              <a:rPr lang="en-US" baseline="-25000" dirty="0"/>
              <a:t>0</a:t>
            </a:r>
            <a:r>
              <a:rPr lang="en-US" dirty="0"/>
              <a:t> compensation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8E41A8E-962D-80AC-91FA-36C63A8943DC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7200" y="4506099"/>
                <a:ext cx="11734800" cy="2297823"/>
              </a:xfrm>
            </p:spPr>
            <p:txBody>
              <a:bodyPr/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6785A8"/>
                    </a:solidFill>
                    <a:effectLst/>
                  </a:rPr>
                  <a:t>Apply KCL </a:t>
                </a:r>
                <a:r>
                  <a:rPr lang="en-US" sz="2400" dirty="0">
                    <a:solidFill>
                      <a:srgbClr val="6785A8"/>
                    </a:solidFill>
                  </a:rPr>
                  <a:t>to</a:t>
                </a:r>
                <a:r>
                  <a:rPr lang="en-US" sz="2400" dirty="0">
                    <a:solidFill>
                      <a:srgbClr val="6785A8"/>
                    </a:solidFill>
                    <a:effectLst/>
                  </a:rPr>
                  <a:t> above circuit</a:t>
                </a:r>
                <a:endParaRPr lang="en-US" sz="2400" dirty="0">
                  <a:solidFill>
                    <a:srgbClr val="6785A8"/>
                  </a:solidFill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𝑃𝑅𝐸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•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𝑃𝑅𝐸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•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𝑃𝑅𝐸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6785A8"/>
                    </a:solidFill>
                  </a:rPr>
                  <a:t>Current flowing in Tx line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𝑃𝑅𝐸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𝐶𝑂𝑀𝑃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𝑃𝑅𝐸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•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•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𝑃𝑅𝐸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8E41A8E-962D-80AC-91FA-36C63A8943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4506099"/>
                <a:ext cx="11734800" cy="2297823"/>
              </a:xfrm>
              <a:blipFill>
                <a:blip r:embed="rId3"/>
                <a:stretch>
                  <a:fillRect l="-1195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CDFBDE4-9B9C-7D65-3E13-7CA64118F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9980" y="2055925"/>
            <a:ext cx="7812040" cy="2529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48479A-C2ED-E832-3A83-83E95D63BE9D}"/>
              </a:ext>
            </a:extLst>
          </p:cNvPr>
          <p:cNvSpPr txBox="1"/>
          <p:nvPr/>
        </p:nvSpPr>
        <p:spPr>
          <a:xfrm>
            <a:off x="378539" y="1580536"/>
            <a:ext cx="5088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785A8"/>
                </a:solidFill>
              </a:rPr>
              <a:t>Pre-fault zero-sequence network </a:t>
            </a:r>
          </a:p>
        </p:txBody>
      </p:sp>
    </p:spTree>
    <p:extLst>
      <p:ext uri="{BB962C8B-B14F-4D97-AF65-F5344CB8AC3E}">
        <p14:creationId xmlns:p14="http://schemas.microsoft.com/office/powerpoint/2010/main" val="10427908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Summary – steps for Z</a:t>
            </a:r>
            <a:r>
              <a:rPr lang="en-US" baseline="-25000" dirty="0"/>
              <a:t>21</a:t>
            </a:r>
            <a:r>
              <a:rPr lang="en-US" dirty="0"/>
              <a:t> and Z</a:t>
            </a:r>
            <a:r>
              <a:rPr lang="en-US" baseline="-25000" dirty="0"/>
              <a:t>20</a:t>
            </a:r>
            <a:r>
              <a:rPr lang="en-US" dirty="0"/>
              <a:t> estimation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14431D-6B5F-DF36-09F6-1E6BE47702C0}"/>
              </a:ext>
            </a:extLst>
          </p:cNvPr>
          <p:cNvSpPr/>
          <p:nvPr/>
        </p:nvSpPr>
        <p:spPr>
          <a:xfrm>
            <a:off x="2531533" y="2765318"/>
            <a:ext cx="7128934" cy="816815"/>
          </a:xfrm>
          <a:prstGeom prst="roundRect">
            <a:avLst/>
          </a:prstGeom>
          <a:ln w="349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en-US" sz="2200" dirty="0">
                <a:ea typeface="MS Mincho" panose="02020609040205080304" pitchFamily="49" charset="-128"/>
              </a:rPr>
              <a:t>Estimate admittance line parameters (Y</a:t>
            </a:r>
            <a:r>
              <a:rPr lang="en-US" sz="2200" baseline="-25000" dirty="0">
                <a:ea typeface="MS Mincho" panose="02020609040205080304" pitchFamily="49" charset="-128"/>
              </a:rPr>
              <a:t>11</a:t>
            </a:r>
            <a:r>
              <a:rPr lang="en-US" sz="2200" dirty="0">
                <a:ea typeface="MS Mincho" panose="02020609040205080304" pitchFamily="49" charset="-128"/>
              </a:rPr>
              <a:t>, Y</a:t>
            </a:r>
            <a:r>
              <a:rPr lang="en-US" sz="2200" baseline="-25000" dirty="0">
                <a:ea typeface="MS Mincho" panose="02020609040205080304" pitchFamily="49" charset="-128"/>
              </a:rPr>
              <a:t>21</a:t>
            </a:r>
            <a:r>
              <a:rPr lang="en-US" sz="2200" dirty="0">
                <a:ea typeface="MS Mincho" panose="02020609040205080304" pitchFamily="49" charset="-128"/>
              </a:rPr>
              <a:t>, and Y</a:t>
            </a:r>
            <a:r>
              <a:rPr lang="en-US" sz="2200" baseline="-25000" dirty="0">
                <a:ea typeface="MS Mincho" panose="02020609040205080304" pitchFamily="49" charset="-128"/>
              </a:rPr>
              <a:t>01</a:t>
            </a:r>
            <a:r>
              <a:rPr lang="en-US" sz="2200" dirty="0">
                <a:ea typeface="MS Mincho" panose="02020609040205080304" pitchFamily="49" charset="-128"/>
              </a:rPr>
              <a:t>)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6A4D125-A1A5-3104-67A5-3F6DB7ED8D0B}"/>
              </a:ext>
            </a:extLst>
          </p:cNvPr>
          <p:cNvSpPr/>
          <p:nvPr/>
        </p:nvSpPr>
        <p:spPr>
          <a:xfrm>
            <a:off x="2525163" y="4036921"/>
            <a:ext cx="7128933" cy="809651"/>
          </a:xfrm>
          <a:prstGeom prst="roundRect">
            <a:avLst/>
          </a:prstGeom>
          <a:ln w="349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Compensate sequence currents (I</a:t>
            </a:r>
            <a:r>
              <a:rPr lang="en-US" sz="2200" baseline="-25000" dirty="0"/>
              <a:t>1</a:t>
            </a:r>
            <a:r>
              <a:rPr lang="en-US" sz="2200" dirty="0"/>
              <a:t>, I</a:t>
            </a:r>
            <a:r>
              <a:rPr lang="en-US" sz="2200" baseline="-25000" dirty="0"/>
              <a:t>2</a:t>
            </a:r>
            <a:r>
              <a:rPr lang="en-US" sz="2200" dirty="0"/>
              <a:t>, and I</a:t>
            </a:r>
            <a:r>
              <a:rPr lang="en-US" sz="2200" baseline="-25000" dirty="0"/>
              <a:t>0</a:t>
            </a:r>
            <a:r>
              <a:rPr lang="en-US" sz="2200" dirty="0"/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B645C8-8254-737F-8360-E4E43B55B467}"/>
              </a:ext>
            </a:extLst>
          </p:cNvPr>
          <p:cNvSpPr/>
          <p:nvPr/>
        </p:nvSpPr>
        <p:spPr>
          <a:xfrm>
            <a:off x="2524298" y="5262032"/>
            <a:ext cx="7128933" cy="902677"/>
          </a:xfrm>
          <a:prstGeom prst="roundRect">
            <a:avLst/>
          </a:prstGeom>
          <a:ln w="349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Estimate Z</a:t>
            </a:r>
            <a:r>
              <a:rPr lang="en-US" sz="2200" baseline="-25000" dirty="0"/>
              <a:t>21</a:t>
            </a:r>
            <a:r>
              <a:rPr lang="en-US" sz="2200" dirty="0"/>
              <a:t> using negative-sequence network</a:t>
            </a:r>
            <a:br>
              <a:rPr lang="en-US" sz="2200" dirty="0"/>
            </a:br>
            <a:r>
              <a:rPr lang="en-US" sz="2200" dirty="0"/>
              <a:t>Estimate Z</a:t>
            </a:r>
            <a:r>
              <a:rPr lang="en-US" sz="2200" baseline="-25000" dirty="0"/>
              <a:t>20</a:t>
            </a:r>
            <a:r>
              <a:rPr lang="en-US" sz="2200" dirty="0"/>
              <a:t> using zero-sequence network</a:t>
            </a:r>
            <a:endParaRPr lang="en-US" baseline="-25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27BCEB-4D21-F1C4-C924-C1C528E26A2F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6089630" y="3582133"/>
            <a:ext cx="6370" cy="454788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B5C8C1-ACD7-4D18-B32A-2F17D6CBBACB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flipH="1">
            <a:off x="6088765" y="4846572"/>
            <a:ext cx="865" cy="415460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5038EDD-783E-9884-178C-A9F07A2FFA82}"/>
              </a:ext>
            </a:extLst>
          </p:cNvPr>
          <p:cNvSpPr/>
          <p:nvPr/>
        </p:nvSpPr>
        <p:spPr>
          <a:xfrm>
            <a:off x="2533259" y="1617119"/>
            <a:ext cx="7128934" cy="689490"/>
          </a:xfrm>
          <a:prstGeom prst="roundRect">
            <a:avLst/>
          </a:prstGeom>
          <a:ln w="349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ea typeface="MS Mincho" panose="02020609040205080304" pitchFamily="49" charset="-128"/>
              </a:rPr>
              <a:t>Estimate admittance distribution factors (k</a:t>
            </a:r>
            <a:r>
              <a:rPr lang="en-US" sz="2200" baseline="-25000" dirty="0">
                <a:ea typeface="MS Mincho" panose="02020609040205080304" pitchFamily="49" charset="-128"/>
              </a:rPr>
              <a:t>1S</a:t>
            </a:r>
            <a:r>
              <a:rPr lang="en-US" sz="2200" dirty="0">
                <a:ea typeface="MS Mincho" panose="02020609040205080304" pitchFamily="49" charset="-128"/>
              </a:rPr>
              <a:t> and k</a:t>
            </a:r>
            <a:r>
              <a:rPr lang="en-US" sz="2200" baseline="-25000" dirty="0">
                <a:ea typeface="MS Mincho" panose="02020609040205080304" pitchFamily="49" charset="-128"/>
              </a:rPr>
              <a:t>1R</a:t>
            </a:r>
            <a:r>
              <a:rPr lang="en-US" sz="2200" dirty="0">
                <a:ea typeface="MS Mincho" panose="02020609040205080304" pitchFamily="49" charset="-128"/>
              </a:rPr>
              <a:t>)</a:t>
            </a:r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6EC5F9B-BF26-C8A7-2487-44EF275BD8B6}"/>
              </a:ext>
            </a:extLst>
          </p:cNvPr>
          <p:cNvCxnSpPr>
            <a:cxnSpLocks/>
            <a:stCxn id="23" idx="2"/>
            <a:endCxn id="2" idx="0"/>
          </p:cNvCxnSpPr>
          <p:nvPr/>
        </p:nvCxnSpPr>
        <p:spPr>
          <a:xfrm flipH="1">
            <a:off x="6096000" y="2306609"/>
            <a:ext cx="1726" cy="458709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3079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426BC0-3E0A-EF87-9374-52FBCB88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approach – unbalanced faults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8194C7-4B6A-A1F7-285A-329D0986BFFB}"/>
              </a:ext>
            </a:extLst>
          </p:cNvPr>
          <p:cNvSpPr txBox="1"/>
          <p:nvPr/>
        </p:nvSpPr>
        <p:spPr>
          <a:xfrm>
            <a:off x="380233" y="157129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785A8"/>
                </a:solidFill>
              </a:rPr>
              <a:t>Faulted negative-sequence network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F242DED-3F81-B7F1-3676-CAF55A194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02" y="2377438"/>
            <a:ext cx="9753620" cy="2103124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13E4E-7253-6276-D034-E15887FBD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7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ADB45-3589-9A5C-1F9C-A1264B2E9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89C71F60-8A82-BF0F-2DA0-6AC8ECF79ED5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57200" y="3669788"/>
                <a:ext cx="12611996" cy="31069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6785A8"/>
                    </a:solidFill>
                    <a:effectLst/>
                    <a:ea typeface="Times New Roman" panose="02020603050405020304" pitchFamily="18" charset="0"/>
                  </a:rPr>
                  <a:t>Sequence domain network equation under fault condition</a:t>
                </a:r>
              </a:p>
              <a:p>
                <a:pPr marL="0" indent="0">
                  <a:buNone/>
                </a:pP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m</m:t>
                          </m:r>
                        </m:e>
                      </m:d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•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89C71F60-8A82-BF0F-2DA0-6AC8ECF79E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57200" y="3669788"/>
                <a:ext cx="12611996" cy="3106993"/>
              </a:xfrm>
              <a:blipFill>
                <a:blip r:embed="rId3"/>
                <a:stretch>
                  <a:fillRect l="-1353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A90E6CA5-7ED1-8A46-79A5-FD0A359B4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approach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A1D409-D732-E938-5B86-12ADB936F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39" y="1569758"/>
            <a:ext cx="9061722" cy="206654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D8E27A-E363-8E45-C654-91F5D35AB6B1}"/>
              </a:ext>
            </a:extLst>
          </p:cNvPr>
          <p:cNvSpPr txBox="1"/>
          <p:nvPr/>
        </p:nvSpPr>
        <p:spPr>
          <a:xfrm>
            <a:off x="4375019" y="5876399"/>
            <a:ext cx="346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Assume a fully transposed line</a:t>
            </a:r>
          </a:p>
        </p:txBody>
      </p:sp>
    </p:spTree>
    <p:extLst>
      <p:ext uri="{BB962C8B-B14F-4D97-AF65-F5344CB8AC3E}">
        <p14:creationId xmlns:p14="http://schemas.microsoft.com/office/powerpoint/2010/main" val="5707305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1778F-F9BE-4B02-277B-8DF336931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42FCCFE9-603F-25EE-C075-73B729FEF996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57200" y="4896291"/>
                <a:ext cx="11277600" cy="126836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𝑟𝑒𝑎𝑙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𝑆𝑓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𝑅𝑓</m:t>
                                  </m:r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22 </m:t>
                                  </m:r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•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𝑅𝑓</m:t>
                                  </m:r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21 </m:t>
                                  </m:r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•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𝑅𝑓</m:t>
                                  </m:r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•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𝑅𝑓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22 </m:t>
                                  </m:r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•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𝑆𝑓</m:t>
                                      </m:r>
                                    </m:sub>
                                  </m:sSub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𝑅𝑓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•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𝑆𝑓</m:t>
                                      </m:r>
                                    </m:sub>
                                  </m:sSub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𝑅𝑓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b>
                              </m:s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•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𝑆𝑓</m:t>
                                      </m:r>
                                    </m:sub>
                                  </m:sSub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𝑅𝑓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42FCCFE9-603F-25EE-C075-73B729FEF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57200" y="4896291"/>
                <a:ext cx="11277600" cy="126836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93515E85-634A-1A5E-69D6-2B7DD7FD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approach – unbalanced faults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9D42C2-A1DF-A5DC-577B-69D67A955B96}"/>
              </a:ext>
            </a:extLst>
          </p:cNvPr>
          <p:cNvSpPr txBox="1"/>
          <p:nvPr/>
        </p:nvSpPr>
        <p:spPr>
          <a:xfrm>
            <a:off x="380233" y="157129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785A8"/>
                </a:solidFill>
              </a:rPr>
              <a:t>Faulted negative-sequence network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E799978-BC0B-30A4-36E7-E70CD8B80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02" y="2377438"/>
            <a:ext cx="9753620" cy="2103124"/>
          </a:xfrm>
        </p:spPr>
      </p:pic>
    </p:spTree>
    <p:extLst>
      <p:ext uri="{BB962C8B-B14F-4D97-AF65-F5344CB8AC3E}">
        <p14:creationId xmlns:p14="http://schemas.microsoft.com/office/powerpoint/2010/main" val="23844854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Phasor simulation results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835870-03DD-4D24-A8F2-3DE1572BF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277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6785A8"/>
                </a:solidFill>
              </a:rPr>
              <a:t>Systems tested</a:t>
            </a:r>
          </a:p>
          <a:p>
            <a:r>
              <a:rPr lang="en-US" sz="2200" dirty="0"/>
              <a:t>400 kV system – single-circuit transmission line with horizontal tower configuration</a:t>
            </a:r>
          </a:p>
          <a:p>
            <a:r>
              <a:rPr lang="en-US" sz="2200" dirty="0"/>
              <a:t>400 kV system – single-circuit transmission line with vertical tower configuration</a:t>
            </a:r>
          </a:p>
          <a:p>
            <a:r>
              <a:rPr lang="en-US" sz="2200" dirty="0"/>
              <a:t>230 kV system – single-circuit transmission line with right-triangle tower configuration</a:t>
            </a:r>
          </a:p>
          <a:p>
            <a:r>
              <a:rPr lang="en-US" sz="2200" dirty="0"/>
              <a:t>230 kV system – double-circuit transmission line</a:t>
            </a:r>
          </a:p>
          <a:p>
            <a:r>
              <a:rPr lang="en-US" sz="2200" dirty="0"/>
              <a:t>400 kV system – double-circuit transmission line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400" dirty="0">
                <a:solidFill>
                  <a:srgbClr val="6785A8"/>
                </a:solidFill>
              </a:rPr>
              <a:t>System conditions </a:t>
            </a:r>
          </a:p>
          <a:p>
            <a:r>
              <a:rPr lang="en-US" sz="2200" dirty="0"/>
              <a:t>SIR</a:t>
            </a:r>
            <a:r>
              <a:rPr lang="en-US" sz="2200" baseline="-25000" dirty="0"/>
              <a:t>S</a:t>
            </a:r>
            <a:r>
              <a:rPr lang="en-US" sz="2200" dirty="0"/>
              <a:t> = 0.1 – SIR</a:t>
            </a:r>
            <a:r>
              <a:rPr lang="en-US" sz="2200" baseline="-25000" dirty="0"/>
              <a:t>R</a:t>
            </a:r>
            <a:r>
              <a:rPr lang="en-US" sz="2200" dirty="0"/>
              <a:t> varied from 1 to 5 in steps of 0.5</a:t>
            </a:r>
          </a:p>
          <a:p>
            <a:r>
              <a:rPr lang="en-US" sz="2200" dirty="0"/>
              <a:t>SIR</a:t>
            </a:r>
            <a:r>
              <a:rPr lang="en-US" sz="2200" baseline="-25000" dirty="0"/>
              <a:t>S</a:t>
            </a:r>
            <a:r>
              <a:rPr lang="en-US" sz="2200" dirty="0"/>
              <a:t> = 1 – SIR</a:t>
            </a:r>
            <a:r>
              <a:rPr lang="en-US" sz="2200" baseline="-25000" dirty="0"/>
              <a:t>R</a:t>
            </a:r>
            <a:r>
              <a:rPr lang="en-US" sz="2200" dirty="0"/>
              <a:t> varied from 1 to 5 in steps of 0.5</a:t>
            </a:r>
          </a:p>
        </p:txBody>
      </p:sp>
    </p:spTree>
    <p:extLst>
      <p:ext uri="{BB962C8B-B14F-4D97-AF65-F5344CB8AC3E}">
        <p14:creationId xmlns:p14="http://schemas.microsoft.com/office/powerpoint/2010/main" val="32139843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E5EE3-FAF6-AED8-67C0-DF36E0EB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simulation results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B4A936-C071-3E08-07C2-D545EE43D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" y="2203704"/>
            <a:ext cx="7867514" cy="438912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6A2F33-0051-193F-E1F1-A7AA9F84FC84}"/>
              </a:ext>
            </a:extLst>
          </p:cNvPr>
          <p:cNvSpPr txBox="1"/>
          <p:nvPr/>
        </p:nvSpPr>
        <p:spPr>
          <a:xfrm>
            <a:off x="8813852" y="3060489"/>
            <a:ext cx="3024705" cy="246221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SIR</a:t>
            </a:r>
            <a:r>
              <a:rPr lang="en-US" sz="2200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= 0.1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SIR</a:t>
            </a:r>
            <a:r>
              <a:rPr lang="en-US" sz="2200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= 1</a:t>
            </a:r>
          </a:p>
          <a:p>
            <a:endParaRPr lang="en-US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200" dirty="0"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Mag error </a:t>
            </a:r>
            <a:r>
              <a:rPr lang="en-US" sz="2200" dirty="0">
                <a:solidFill>
                  <a:srgbClr val="FF0000"/>
                </a:solidFill>
                <a:latin typeface="Arial"/>
              </a:rPr>
              <a:t>&lt;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1.2% </a:t>
            </a:r>
          </a:p>
          <a:p>
            <a:endParaRPr lang="en-US" sz="2200" dirty="0"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Ang error &lt; 1 deg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89BDA-E3B1-D432-CF88-979CF1DC5963}"/>
              </a:ext>
            </a:extLst>
          </p:cNvPr>
          <p:cNvSpPr txBox="1"/>
          <p:nvPr/>
        </p:nvSpPr>
        <p:spPr>
          <a:xfrm>
            <a:off x="457200" y="1574332"/>
            <a:ext cx="9620247" cy="66133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SzPct val="75000"/>
              <a:defRPr sz="2160" b="0" i="0" u="none" strike="noStrike" kern="1200" spc="0" baseline="0" bmk="_Ref174526586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6785A8"/>
                </a:solidFill>
              </a:rPr>
              <a:t>Z</a:t>
            </a:r>
            <a:r>
              <a:rPr lang="en-US" sz="2400" baseline="-25000" dirty="0">
                <a:solidFill>
                  <a:srgbClr val="6785A8"/>
                </a:solidFill>
              </a:rPr>
              <a:t>21</a:t>
            </a:r>
            <a:r>
              <a:rPr lang="en-US" sz="2400" dirty="0">
                <a:solidFill>
                  <a:srgbClr val="6785A8"/>
                </a:solidFill>
              </a:rPr>
              <a:t> estimates – </a:t>
            </a:r>
            <a:r>
              <a:rPr lang="en-US" sz="2400" dirty="0" bmk="_Ref174526586">
                <a:solidFill>
                  <a:srgbClr val="6785A8"/>
                </a:solidFill>
              </a:rPr>
              <a:t>400</a:t>
            </a:r>
            <a:r>
              <a:rPr lang="en-US" sz="2400" dirty="0">
                <a:solidFill>
                  <a:srgbClr val="6785A8"/>
                </a:solidFill>
              </a:rPr>
              <a:t> kV system, horizontal tower configuration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47254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47AD8B-4CAF-409B-3ED3-A7F15549F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simulation results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FE36178-F627-31E3-9388-258E4E5A9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203704"/>
            <a:ext cx="7867514" cy="4389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D73EC6-050C-3445-37BE-1B94F9910075}"/>
              </a:ext>
            </a:extLst>
          </p:cNvPr>
          <p:cNvSpPr txBox="1"/>
          <p:nvPr/>
        </p:nvSpPr>
        <p:spPr>
          <a:xfrm>
            <a:off x="8817857" y="3062616"/>
            <a:ext cx="3247679" cy="246221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SIR</a:t>
            </a:r>
            <a:r>
              <a:rPr lang="en-US" sz="2200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= 0.1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SIR</a:t>
            </a:r>
            <a:r>
              <a:rPr lang="en-US" sz="2200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= 1</a:t>
            </a:r>
          </a:p>
          <a:p>
            <a:endParaRPr lang="en-US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200" dirty="0"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Mag error &lt; 5.5 % </a:t>
            </a:r>
          </a:p>
          <a:p>
            <a:endParaRPr lang="en-US" sz="2200" dirty="0"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</a:t>
            </a:r>
            <a:r>
              <a:rPr kumimoji="0" 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Ang error &lt; 0.5 deg</a:t>
            </a: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B0AB53-138F-289E-60D0-C4B9DC66D2E8}"/>
              </a:ext>
            </a:extLst>
          </p:cNvPr>
          <p:cNvSpPr txBox="1"/>
          <p:nvPr/>
        </p:nvSpPr>
        <p:spPr>
          <a:xfrm>
            <a:off x="457200" y="1574332"/>
            <a:ext cx="9620247" cy="66133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SzPct val="75000"/>
              <a:defRPr sz="2160" b="0" i="0" u="none" strike="noStrike" kern="1200" spc="0" baseline="0" bmk="_Ref174526586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6785A8"/>
                </a:solidFill>
              </a:rPr>
              <a:t>Z</a:t>
            </a:r>
            <a:r>
              <a:rPr lang="en-US" sz="2400" baseline="-25000" dirty="0">
                <a:solidFill>
                  <a:srgbClr val="6785A8"/>
                </a:solidFill>
              </a:rPr>
              <a:t>20</a:t>
            </a:r>
            <a:r>
              <a:rPr lang="en-US" sz="2400" dirty="0">
                <a:solidFill>
                  <a:srgbClr val="6785A8"/>
                </a:solidFill>
              </a:rPr>
              <a:t> estimates – </a:t>
            </a:r>
            <a:r>
              <a:rPr lang="en-US" sz="2400" dirty="0" bmk="_Ref174526586">
                <a:solidFill>
                  <a:srgbClr val="6785A8"/>
                </a:solidFill>
              </a:rPr>
              <a:t>400</a:t>
            </a:r>
            <a:r>
              <a:rPr lang="en-US" sz="2400" dirty="0">
                <a:solidFill>
                  <a:srgbClr val="6785A8"/>
                </a:solidFill>
              </a:rPr>
              <a:t> kV system, horizontal tower configuration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79408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E89BE0-6667-0757-2C1B-399ABA2C2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Phasor simulation results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4EAFF593-D95F-CFA8-C743-BE87E69A7B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5" y="1999873"/>
            <a:ext cx="4434849" cy="470917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C7AB5F2-01CC-5F69-916A-862F3E360CB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48400" y="1993492"/>
                <a:ext cx="5486400" cy="4800600"/>
              </a:xfrm>
            </p:spPr>
            <p:txBody>
              <a:bodyPr/>
              <a:lstStyle/>
              <a:p>
                <a:r>
                  <a:rPr lang="en-US" sz="2400" dirty="0"/>
                  <a:t>SIR</a:t>
                </a:r>
                <a:r>
                  <a:rPr lang="en-US" sz="2400" baseline="-25000" dirty="0"/>
                  <a:t>S</a:t>
                </a:r>
                <a:r>
                  <a:rPr lang="en-US" sz="2400" dirty="0"/>
                  <a:t> = 1 </a:t>
                </a:r>
              </a:p>
              <a:p>
                <a:r>
                  <a:rPr lang="en-US" sz="2400" dirty="0"/>
                  <a:t>SIR</a:t>
                </a:r>
                <a:r>
                  <a:rPr lang="en-US" sz="2400" baseline="-25000" dirty="0"/>
                  <a:t>R</a:t>
                </a:r>
                <a:r>
                  <a:rPr lang="en-US" sz="2400" dirty="0"/>
                  <a:t> = 1 </a:t>
                </a:r>
              </a:p>
              <a:p>
                <a:r>
                  <a:rPr lang="en-US" sz="2400" dirty="0"/>
                  <a:t>Fault location = 50 km</a:t>
                </a:r>
              </a:p>
              <a:p>
                <a:r>
                  <a:rPr lang="en-US" sz="2400" dirty="0"/>
                  <a:t>Line length= 100 km</a:t>
                </a:r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Load-current-based errors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𝐸𝑟𝑟𝐿𝑜𝑎𝑑</m:t>
                          </m:r>
                          <m:r>
                            <a:rPr lang="en-US" sz="2400" baseline="-25000" smtClean="0">
                              <a:latin typeface="Cambria Math" panose="02040503050406030204" pitchFamily="18" charset="0"/>
                            </a:rPr>
                            <m:t>𝑃𝑜𝑠</m:t>
                          </m:r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𝑃𝑅𝐸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𝐸𝑟𝑟𝐿𝑜𝑎𝑑</m:t>
                          </m:r>
                          <m:r>
                            <a:rPr lang="en-US" sz="2400" baseline="-25000" smtClean="0">
                              <a:latin typeface="Cambria Math" panose="02040503050406030204" pitchFamily="18" charset="0"/>
                            </a:rPr>
                            <m:t>𝑍𝑒𝑟𝑜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𝑃𝑅𝐸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C7AB5F2-01CC-5F69-916A-862F3E360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48400" y="1993492"/>
                <a:ext cx="5486400" cy="4800600"/>
              </a:xfrm>
              <a:blipFill>
                <a:blip r:embed="rId4"/>
                <a:stretch>
                  <a:fillRect l="-1556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6F2D575-2A0F-8A10-EE9B-66F40D1B7A9D}"/>
              </a:ext>
            </a:extLst>
          </p:cNvPr>
          <p:cNvSpPr txBox="1"/>
          <p:nvPr/>
        </p:nvSpPr>
        <p:spPr>
          <a:xfrm>
            <a:off x="457200" y="1574332"/>
            <a:ext cx="9620247" cy="66133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SzPct val="75000"/>
              <a:defRPr sz="2160" b="0" i="0" u="none" strike="noStrike" kern="1200" spc="0" baseline="0" bmk="_Ref174526586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6785A8"/>
                </a:solidFill>
              </a:rPr>
              <a:t>FL estimates – </a:t>
            </a:r>
            <a:r>
              <a:rPr lang="en-US" sz="2400" dirty="0" bmk="_Ref174526586">
                <a:solidFill>
                  <a:srgbClr val="6785A8"/>
                </a:solidFill>
              </a:rPr>
              <a:t>400</a:t>
            </a:r>
            <a:r>
              <a:rPr lang="en-US" sz="2400" dirty="0">
                <a:solidFill>
                  <a:srgbClr val="6785A8"/>
                </a:solidFill>
              </a:rPr>
              <a:t> kV system, horizontal tower configuration</a:t>
            </a:r>
            <a:endParaRPr lang="en-US" sz="28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8818ABB-8CF3-B8E8-6AED-9CAC56290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902" y="5566533"/>
            <a:ext cx="473964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048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99A415-8C9C-F52B-E84F-893AA185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Phasor simulation results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774965-5827-5E3D-4D69-C3AADDA99A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552" y="1998498"/>
            <a:ext cx="4434849" cy="470917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5AE835C-4347-1157-3A0C-D1354A2C780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48400" y="1993492"/>
                <a:ext cx="5648632" cy="4800600"/>
              </a:xfrm>
            </p:spPr>
            <p:txBody>
              <a:bodyPr/>
              <a:lstStyle/>
              <a:p>
                <a:r>
                  <a:rPr lang="en-US" sz="2400" dirty="0"/>
                  <a:t>Load angle = 1 degree</a:t>
                </a:r>
              </a:p>
              <a:p>
                <a:r>
                  <a:rPr lang="en-US" sz="2400" dirty="0"/>
                  <a:t>Line length = 100 km</a:t>
                </a:r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Pure-fault-current-based errors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smtClean="0">
                              <a:latin typeface="Cambria Math" panose="02040503050406030204" pitchFamily="18" charset="0"/>
                            </a:rPr>
                            <m:t>ErrFLT</m:t>
                          </m:r>
                        </m:e>
                        <m: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𝑃𝑜𝑠</m:t>
                          </m:r>
                        </m:sub>
                      </m:sSub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𝑚𝑍</m:t>
                          </m:r>
                        </m:e>
                        <m: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ErrFLT</m:t>
                          </m:r>
                        </m:e>
                        <m: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𝑍𝑒𝑟𝑜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𝑚𝑍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𝐹𝐿𝑇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5AE835C-4347-1157-3A0C-D1354A2C7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48400" y="1993492"/>
                <a:ext cx="5648632" cy="4800600"/>
              </a:xfrm>
              <a:blipFill>
                <a:blip r:embed="rId5"/>
                <a:stretch>
                  <a:fillRect l="-1510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569D050-6E26-C1BC-ECB7-FC46A0FEC380}"/>
              </a:ext>
            </a:extLst>
          </p:cNvPr>
          <p:cNvSpPr txBox="1"/>
          <p:nvPr/>
        </p:nvSpPr>
        <p:spPr>
          <a:xfrm>
            <a:off x="457200" y="1572768"/>
            <a:ext cx="9620247" cy="66133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SzPct val="75000"/>
              <a:defRPr sz="2160" b="0" i="0" u="none" strike="noStrike" kern="1200" spc="0" baseline="0" bmk="_Ref174526586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6785A8"/>
                </a:solidFill>
              </a:rPr>
              <a:t>FL estimates – </a:t>
            </a:r>
            <a:r>
              <a:rPr lang="en-US" sz="2400" dirty="0" bmk="_Ref174526586">
                <a:solidFill>
                  <a:srgbClr val="6785A8"/>
                </a:solidFill>
              </a:rPr>
              <a:t>400</a:t>
            </a:r>
            <a:r>
              <a:rPr lang="en-US" sz="2400" dirty="0">
                <a:solidFill>
                  <a:srgbClr val="6785A8"/>
                </a:solidFill>
              </a:rPr>
              <a:t> kV system, horizontal tower configuration</a:t>
            </a:r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9EDD6A-45D3-21E7-E664-20A211B0EE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02" y="5566533"/>
            <a:ext cx="473964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969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ED9CD-29B1-125A-00CD-CA13EBE9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Phasor simulation results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D7D2B150-8141-C770-9FCC-9645F577D0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8814"/>
            <a:ext cx="5486400" cy="422236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7F0F76-8F5D-8708-EAF7-6A035DE52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1993491"/>
            <a:ext cx="5486397" cy="48005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Simulation test variables</a:t>
            </a:r>
          </a:p>
          <a:p>
            <a:r>
              <a:rPr lang="en-US" sz="2000" dirty="0"/>
              <a:t>SIR</a:t>
            </a:r>
            <a:r>
              <a:rPr lang="en-US" sz="2000" baseline="-25000" dirty="0"/>
              <a:t>S</a:t>
            </a:r>
            <a:r>
              <a:rPr lang="en-US" sz="2000" dirty="0"/>
              <a:t> = 0.1</a:t>
            </a:r>
          </a:p>
          <a:p>
            <a:r>
              <a:rPr lang="en-US" sz="2000" dirty="0"/>
              <a:t>Fault locations (km) -&gt; 30, 50, 80</a:t>
            </a:r>
          </a:p>
          <a:p>
            <a:r>
              <a:rPr lang="en-US" sz="2000" dirty="0"/>
              <a:t>Load angle (deg) -&gt; –20, –10, –5, 5, </a:t>
            </a:r>
            <a:br>
              <a:rPr lang="en-US" sz="2000" dirty="0"/>
            </a:br>
            <a:r>
              <a:rPr lang="en-US" sz="2000" dirty="0"/>
              <a:t>10, 20</a:t>
            </a:r>
          </a:p>
          <a:p>
            <a:r>
              <a:rPr lang="en-US" sz="2000" dirty="0"/>
              <a:t>Fault type -&gt; AG, BG, CG, AB, BC, CA, </a:t>
            </a:r>
            <a:br>
              <a:rPr lang="en-US" sz="2000" dirty="0"/>
            </a:br>
            <a:r>
              <a:rPr lang="en-US" sz="2000" dirty="0"/>
              <a:t>ABG, BCG, CAG</a:t>
            </a:r>
          </a:p>
          <a:p>
            <a:r>
              <a:rPr lang="en-US" sz="2000" dirty="0"/>
              <a:t>Fault resistance -&gt; 0.001, 10, 40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8DD810-2627-1A0B-354B-A07AD2E8FAA1}"/>
              </a:ext>
            </a:extLst>
          </p:cNvPr>
          <p:cNvSpPr txBox="1"/>
          <p:nvPr/>
        </p:nvSpPr>
        <p:spPr>
          <a:xfrm>
            <a:off x="457200" y="1600200"/>
            <a:ext cx="9620247" cy="3048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75000"/>
              <a:defRPr sz="2160" b="0" i="0" u="none" strike="noStrike" kern="1200" spc="0" baseline="0" bmk="_Ref174526586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6785A8"/>
                </a:solidFill>
              </a:rPr>
              <a:t>Worst-case FL error – </a:t>
            </a:r>
            <a:r>
              <a:rPr lang="en-US" sz="2400" dirty="0" bmk="_Ref174526586">
                <a:solidFill>
                  <a:srgbClr val="6785A8"/>
                </a:solidFill>
              </a:rPr>
              <a:t>400</a:t>
            </a:r>
            <a:r>
              <a:rPr lang="en-US" sz="2400" dirty="0">
                <a:solidFill>
                  <a:srgbClr val="6785A8"/>
                </a:solidFill>
              </a:rPr>
              <a:t> kV system, horizontal tower configuration</a:t>
            </a:r>
            <a:endParaRPr lang="en-US" sz="2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C502C0-ACB5-ECCD-81F7-8CC9A4077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902" y="5566533"/>
            <a:ext cx="473964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75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599A1FD-EFA8-DCF4-D908-B9CD25BA0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Phasor simulation </a:t>
            </a:r>
            <a:r>
              <a:rPr lang="en-US" dirty="0"/>
              <a:t>r</a:t>
            </a:r>
            <a:r>
              <a:rPr lang="en-US" b="1" kern="1200" dirty="0">
                <a:latin typeface="+mj-lt"/>
                <a:ea typeface="+mj-ea"/>
                <a:cs typeface="+mj-cs"/>
              </a:rPr>
              <a:t>esults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C9DC8E-4E73-9E4A-5129-691478B32931}"/>
              </a:ext>
            </a:extLst>
          </p:cNvPr>
          <p:cNvSpPr txBox="1"/>
          <p:nvPr/>
        </p:nvSpPr>
        <p:spPr>
          <a:xfrm>
            <a:off x="437537" y="1593994"/>
            <a:ext cx="9620247" cy="46094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75000"/>
              <a:defRPr sz="2160" b="0" i="0" u="none" strike="noStrike" kern="1200" spc="0" baseline="0" bmk="_Ref174526586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6785A8"/>
                </a:solidFill>
              </a:rPr>
              <a:t>Worst-case FL error for various tower configurations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3F43CBD7-7AED-4A9A-CCB2-5A9C42B926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612530"/>
              </p:ext>
            </p:extLst>
          </p:nvPr>
        </p:nvGraphicFramePr>
        <p:xfrm>
          <a:off x="1150374" y="2062650"/>
          <a:ext cx="9743768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98469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Field event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BEB6F9-C6C3-98C3-91F2-AA8A8F33472C}"/>
              </a:ext>
            </a:extLst>
          </p:cNvPr>
          <p:cNvSpPr txBox="1"/>
          <p:nvPr/>
        </p:nvSpPr>
        <p:spPr>
          <a:xfrm>
            <a:off x="466653" y="1603824"/>
            <a:ext cx="9620247" cy="66133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SzPct val="75000"/>
              <a:defRPr sz="2160" b="0" i="0" u="none" strike="noStrike" kern="1200" spc="0" baseline="0" bmk="_Ref174526586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6785A8"/>
                </a:solidFill>
              </a:rPr>
              <a:t>Absolute FL error for five field events</a:t>
            </a:r>
            <a:endParaRPr lang="en-US" sz="2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BA8F241-2A44-4747-C3E7-123ADA8FEF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378664"/>
              </p:ext>
            </p:extLst>
          </p:nvPr>
        </p:nvGraphicFramePr>
        <p:xfrm>
          <a:off x="1050638" y="2066586"/>
          <a:ext cx="9922933" cy="480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59453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Proposed approach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CD7D9C-ECBB-94EE-2343-78C0EF78E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2776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6785A8"/>
                </a:solidFill>
              </a:rPr>
              <a:t>Limitations</a:t>
            </a:r>
          </a:p>
          <a:p>
            <a:r>
              <a:rPr lang="en-US" dirty="0"/>
              <a:t>Line-parameter (Z</a:t>
            </a:r>
            <a:r>
              <a:rPr lang="en-US" baseline="-25000" dirty="0"/>
              <a:t>1L</a:t>
            </a:r>
            <a:r>
              <a:rPr lang="en-US" dirty="0"/>
              <a:t>, Z</a:t>
            </a:r>
            <a:r>
              <a:rPr lang="en-US" baseline="-25000" dirty="0"/>
              <a:t>0L</a:t>
            </a:r>
            <a:r>
              <a:rPr lang="en-US" dirty="0"/>
              <a:t>) errors</a:t>
            </a:r>
          </a:p>
          <a:p>
            <a:r>
              <a:rPr lang="en-US" dirty="0"/>
              <a:t>CT, PT errors</a:t>
            </a:r>
          </a:p>
          <a:p>
            <a:r>
              <a:rPr lang="en-US" dirty="0"/>
              <a:t>Double-circuit lines</a:t>
            </a:r>
          </a:p>
          <a:p>
            <a:r>
              <a:rPr lang="en-US" dirty="0"/>
              <a:t>Intermittently-transposed transmission lines</a:t>
            </a:r>
          </a:p>
        </p:txBody>
      </p:sp>
    </p:spTree>
    <p:extLst>
      <p:ext uri="{BB962C8B-B14F-4D97-AF65-F5344CB8AC3E}">
        <p14:creationId xmlns:p14="http://schemas.microsoft.com/office/powerpoint/2010/main" val="200055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97E63-FDD2-6396-C467-DFCA5EFB1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36C33A5A-70B9-ACE5-EB0B-827BAC249D77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57200" y="3669788"/>
                <a:ext cx="12611996" cy="31069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6785A8"/>
                    </a:solidFill>
                    <a:effectLst/>
                    <a:ea typeface="Times New Roman" panose="02020603050405020304" pitchFamily="18" charset="0"/>
                  </a:rPr>
                  <a:t>Sequence domain network equation under fault condition</a:t>
                </a:r>
              </a:p>
              <a:p>
                <a:pPr marL="0" indent="0">
                  <a:buNone/>
                </a:pP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m</m:t>
                          </m:r>
                        </m:e>
                      </m:d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•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36C33A5A-70B9-ACE5-EB0B-827BAC249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57200" y="3669788"/>
                <a:ext cx="12611996" cy="3106993"/>
              </a:xfrm>
              <a:blipFill>
                <a:blip r:embed="rId3"/>
                <a:stretch>
                  <a:fillRect l="-1353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1E83388-102A-6887-4704-C131EDA3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approach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D7C8DE-B795-AEB3-7799-E51D71DDB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39" y="1569758"/>
            <a:ext cx="9061722" cy="206654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A67E9C-055D-D22B-CA38-630B63927AA2}"/>
              </a:ext>
            </a:extLst>
          </p:cNvPr>
          <p:cNvSpPr txBox="1"/>
          <p:nvPr/>
        </p:nvSpPr>
        <p:spPr>
          <a:xfrm>
            <a:off x="4375019" y="5876399"/>
            <a:ext cx="346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Assume a fully transposed line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FF14A9-4E0E-E290-1958-20ADA63A259E}"/>
              </a:ext>
            </a:extLst>
          </p:cNvPr>
          <p:cNvSpPr/>
          <p:nvPr/>
        </p:nvSpPr>
        <p:spPr>
          <a:xfrm>
            <a:off x="3747087" y="4200153"/>
            <a:ext cx="876693" cy="838985"/>
          </a:xfrm>
          <a:custGeom>
            <a:avLst/>
            <a:gdLst>
              <a:gd name="connsiteX0" fmla="*/ 876693 w 876693"/>
              <a:gd name="connsiteY0" fmla="*/ 838985 h 838985"/>
              <a:gd name="connsiteX1" fmla="*/ 669303 w 876693"/>
              <a:gd name="connsiteY1" fmla="*/ 263950 h 838985"/>
              <a:gd name="connsiteX2" fmla="*/ 0 w 876693"/>
              <a:gd name="connsiteY2" fmla="*/ 0 h 83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693" h="838985">
                <a:moveTo>
                  <a:pt x="876693" y="838985"/>
                </a:moveTo>
                <a:cubicBezTo>
                  <a:pt x="846055" y="621383"/>
                  <a:pt x="815418" y="403781"/>
                  <a:pt x="669303" y="263950"/>
                </a:cubicBezTo>
                <a:cubicBezTo>
                  <a:pt x="523188" y="124119"/>
                  <a:pt x="109979" y="39278"/>
                  <a:pt x="0" y="0"/>
                </a:cubicBezTo>
              </a:path>
            </a:pathLst>
          </a:cu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433A53-C5CD-6723-5EBE-F0FB6F422AD2}"/>
              </a:ext>
            </a:extLst>
          </p:cNvPr>
          <p:cNvSpPr/>
          <p:nvPr/>
        </p:nvSpPr>
        <p:spPr>
          <a:xfrm>
            <a:off x="2962387" y="4369835"/>
            <a:ext cx="454762" cy="1102936"/>
          </a:xfrm>
          <a:custGeom>
            <a:avLst/>
            <a:gdLst>
              <a:gd name="connsiteX0" fmla="*/ 454762 w 454762"/>
              <a:gd name="connsiteY0" fmla="*/ 1102936 h 1102936"/>
              <a:gd name="connsiteX1" fmla="*/ 11702 w 454762"/>
              <a:gd name="connsiteY1" fmla="*/ 659877 h 1102936"/>
              <a:gd name="connsiteX2" fmla="*/ 171958 w 454762"/>
              <a:gd name="connsiteY2" fmla="*/ 0 h 110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762" h="1102936">
                <a:moveTo>
                  <a:pt x="454762" y="1102936"/>
                </a:moveTo>
                <a:cubicBezTo>
                  <a:pt x="256799" y="973318"/>
                  <a:pt x="58836" y="843700"/>
                  <a:pt x="11702" y="659877"/>
                </a:cubicBezTo>
                <a:cubicBezTo>
                  <a:pt x="-35432" y="476054"/>
                  <a:pt x="68263" y="238027"/>
                  <a:pt x="171958" y="0"/>
                </a:cubicBezTo>
              </a:path>
            </a:pathLst>
          </a:cu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FE009D-1685-F850-9676-1F95D0E69F15}"/>
              </a:ext>
            </a:extLst>
          </p:cNvPr>
          <p:cNvSpPr txBox="1"/>
          <p:nvPr/>
        </p:nvSpPr>
        <p:spPr>
          <a:xfrm>
            <a:off x="3238039" y="3988365"/>
            <a:ext cx="33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B49E69-DE38-83EC-3845-CD7FE05ED255}"/>
              </a:ext>
            </a:extLst>
          </p:cNvPr>
          <p:cNvSpPr/>
          <p:nvPr/>
        </p:nvSpPr>
        <p:spPr>
          <a:xfrm>
            <a:off x="8788367" y="4208353"/>
            <a:ext cx="876693" cy="838985"/>
          </a:xfrm>
          <a:custGeom>
            <a:avLst/>
            <a:gdLst>
              <a:gd name="connsiteX0" fmla="*/ 876693 w 876693"/>
              <a:gd name="connsiteY0" fmla="*/ 838985 h 838985"/>
              <a:gd name="connsiteX1" fmla="*/ 669303 w 876693"/>
              <a:gd name="connsiteY1" fmla="*/ 263950 h 838985"/>
              <a:gd name="connsiteX2" fmla="*/ 0 w 876693"/>
              <a:gd name="connsiteY2" fmla="*/ 0 h 83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693" h="838985">
                <a:moveTo>
                  <a:pt x="876693" y="838985"/>
                </a:moveTo>
                <a:cubicBezTo>
                  <a:pt x="846055" y="621383"/>
                  <a:pt x="815418" y="403781"/>
                  <a:pt x="669303" y="263950"/>
                </a:cubicBezTo>
                <a:cubicBezTo>
                  <a:pt x="523188" y="124119"/>
                  <a:pt x="109979" y="39278"/>
                  <a:pt x="0" y="0"/>
                </a:cubicBezTo>
              </a:path>
            </a:pathLst>
          </a:cu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DB5068C-CC44-A8EC-5241-BC850AEDBFE3}"/>
              </a:ext>
            </a:extLst>
          </p:cNvPr>
          <p:cNvSpPr/>
          <p:nvPr/>
        </p:nvSpPr>
        <p:spPr>
          <a:xfrm>
            <a:off x="8003667" y="4378035"/>
            <a:ext cx="454762" cy="1102936"/>
          </a:xfrm>
          <a:custGeom>
            <a:avLst/>
            <a:gdLst>
              <a:gd name="connsiteX0" fmla="*/ 454762 w 454762"/>
              <a:gd name="connsiteY0" fmla="*/ 1102936 h 1102936"/>
              <a:gd name="connsiteX1" fmla="*/ 11702 w 454762"/>
              <a:gd name="connsiteY1" fmla="*/ 659877 h 1102936"/>
              <a:gd name="connsiteX2" fmla="*/ 171958 w 454762"/>
              <a:gd name="connsiteY2" fmla="*/ 0 h 110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762" h="1102936">
                <a:moveTo>
                  <a:pt x="454762" y="1102936"/>
                </a:moveTo>
                <a:cubicBezTo>
                  <a:pt x="256799" y="973318"/>
                  <a:pt x="58836" y="843700"/>
                  <a:pt x="11702" y="659877"/>
                </a:cubicBezTo>
                <a:cubicBezTo>
                  <a:pt x="-35432" y="476054"/>
                  <a:pt x="68263" y="238027"/>
                  <a:pt x="171958" y="0"/>
                </a:cubicBezTo>
              </a:path>
            </a:pathLst>
          </a:cu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362975-7064-3E6C-2BE7-E7CAB47E3BC8}"/>
              </a:ext>
            </a:extLst>
          </p:cNvPr>
          <p:cNvSpPr txBox="1"/>
          <p:nvPr/>
        </p:nvSpPr>
        <p:spPr>
          <a:xfrm>
            <a:off x="8279319" y="3965029"/>
            <a:ext cx="33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7EA288A0-5EBE-EF3C-2A83-A00A7D1702C6}"/>
              </a:ext>
            </a:extLst>
          </p:cNvPr>
          <p:cNvSpPr/>
          <p:nvPr/>
        </p:nvSpPr>
        <p:spPr>
          <a:xfrm>
            <a:off x="3269099" y="4923240"/>
            <a:ext cx="1760105" cy="914400"/>
          </a:xfrm>
          <a:prstGeom prst="rtTriangl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22E6DE54-CE57-4A55-76F1-72CCCC58C639}"/>
              </a:ext>
            </a:extLst>
          </p:cNvPr>
          <p:cNvSpPr/>
          <p:nvPr/>
        </p:nvSpPr>
        <p:spPr>
          <a:xfrm flipH="1" flipV="1">
            <a:off x="3482507" y="4676805"/>
            <a:ext cx="1769698" cy="914400"/>
          </a:xfrm>
          <a:prstGeom prst="rtTriangl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C2107EBC-BFFD-63E7-F8F9-C856C6077214}"/>
              </a:ext>
            </a:extLst>
          </p:cNvPr>
          <p:cNvSpPr/>
          <p:nvPr/>
        </p:nvSpPr>
        <p:spPr>
          <a:xfrm flipH="1" flipV="1">
            <a:off x="8479281" y="4642039"/>
            <a:ext cx="1769698" cy="914400"/>
          </a:xfrm>
          <a:prstGeom prst="rtTriangl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10BD9690-4F75-8457-E6A1-CBA6DCD9D51E}"/>
              </a:ext>
            </a:extLst>
          </p:cNvPr>
          <p:cNvSpPr/>
          <p:nvPr/>
        </p:nvSpPr>
        <p:spPr>
          <a:xfrm>
            <a:off x="8280676" y="4917657"/>
            <a:ext cx="1760105" cy="914400"/>
          </a:xfrm>
          <a:prstGeom prst="rtTriangl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7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7" grpId="0" animBg="1"/>
      <p:bldP spid="18" grpId="0" animBg="1"/>
      <p:bldP spid="19" grpId="0" animBg="1"/>
      <p:bldP spid="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1A8F85-7B04-4418-806A-DABA5E61B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12776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6785A8"/>
                </a:solidFill>
              </a:rPr>
              <a:t>Proposed approach</a:t>
            </a:r>
          </a:p>
          <a:p>
            <a:r>
              <a:rPr lang="en-US" dirty="0"/>
              <a:t>Estimates sequence-mutual-coupling parameters in negative-sequence network accurately</a:t>
            </a:r>
          </a:p>
          <a:p>
            <a:r>
              <a:rPr lang="en-US" dirty="0"/>
              <a:t>Requires no extra inputs from user</a:t>
            </a:r>
          </a:p>
          <a:p>
            <a:r>
              <a:rPr lang="en-US" dirty="0"/>
              <a:t>Accurately estimates fault location while eliminating untransposed errors</a:t>
            </a:r>
          </a:p>
          <a:p>
            <a:pPr marL="0" indent="0">
              <a:buNone/>
            </a:pPr>
            <a:r>
              <a:rPr lang="en-US" dirty="0">
                <a:solidFill>
                  <a:srgbClr val="6785A8"/>
                </a:solidFill>
              </a:rPr>
              <a:t>Results from simulations and real-world events demonstrate the effectiveness and robustness of our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500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25BA-2DD7-B7B5-99AA-5F85164C5495}"/>
              </a:ext>
            </a:extLst>
          </p:cNvPr>
          <p:cNvSpPr txBox="1"/>
          <p:nvPr/>
        </p:nvSpPr>
        <p:spPr>
          <a:xfrm>
            <a:off x="3704122" y="1491916"/>
            <a:ext cx="4783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2596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611E069C-A344-FD41-8919-34431FB2E60E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57200" y="3669790"/>
                <a:ext cx="12611996" cy="31069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6785A8"/>
                    </a:solidFill>
                    <a:effectLst/>
                    <a:ea typeface="Times New Roman" panose="02020603050405020304" pitchFamily="18" charset="0"/>
                  </a:rPr>
                  <a:t>Sequence domain network equation under fault condition</a:t>
                </a:r>
              </a:p>
              <a:p>
                <a:pPr marL="0" indent="0">
                  <a:buNone/>
                </a:pP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m</m:t>
                          </m:r>
                        </m:e>
                      </m:d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•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611E069C-A344-FD41-8919-34431FB2E6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57200" y="3669790"/>
                <a:ext cx="12611996" cy="3106993"/>
              </a:xfrm>
              <a:blipFill>
                <a:blip r:embed="rId3"/>
                <a:stretch>
                  <a:fillRect l="-1353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BC99DB51-3200-C84F-8AAD-F10275F5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approach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C4DFB7-B67B-3862-AEBB-813DEA851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39" y="1569751"/>
            <a:ext cx="9061722" cy="2066548"/>
          </a:xfrm>
        </p:spPr>
      </p:pic>
    </p:spTree>
    <p:extLst>
      <p:ext uri="{BB962C8B-B14F-4D97-AF65-F5344CB8AC3E}">
        <p14:creationId xmlns:p14="http://schemas.microsoft.com/office/powerpoint/2010/main" val="23704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55C31-979E-3B3B-7B4C-821E93285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EAB92B26-1DD2-7662-8647-7B322F942ACE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57200" y="3669790"/>
                <a:ext cx="12611996" cy="31069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6785A8"/>
                    </a:solidFill>
                    <a:effectLst/>
                    <a:ea typeface="Times New Roman" panose="02020603050405020304" pitchFamily="18" charset="0"/>
                  </a:rPr>
                  <a:t>Sequence domain network equation under fault condition</a:t>
                </a:r>
              </a:p>
              <a:p>
                <a:pPr marL="0" indent="0">
                  <a:buNone/>
                </a:pP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•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𝑆𝑓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m</m:t>
                          </m:r>
                        </m:e>
                      </m:d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•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𝑅𝑓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EAB92B26-1DD2-7662-8647-7B322F942A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57200" y="3669790"/>
                <a:ext cx="12611996" cy="3106993"/>
              </a:xfrm>
              <a:blipFill>
                <a:blip r:embed="rId3"/>
                <a:stretch>
                  <a:fillRect l="-1353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61C7F07E-DF31-85D9-7E5D-691DD273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approach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500CCB-E054-6539-9AF3-294DBCE8D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39" y="1569751"/>
            <a:ext cx="9061722" cy="2066548"/>
          </a:xfr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1D4FA5-F411-CADD-9F00-D9C9A42748D2}"/>
              </a:ext>
            </a:extLst>
          </p:cNvPr>
          <p:cNvSpPr/>
          <p:nvPr/>
        </p:nvSpPr>
        <p:spPr>
          <a:xfrm>
            <a:off x="457200" y="5426497"/>
            <a:ext cx="10736317" cy="471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170763"/>
                      <a:gd name="connsiteY0" fmla="*/ 78558 h 471340"/>
                      <a:gd name="connsiteX1" fmla="*/ 78558 w 11170763"/>
                      <a:gd name="connsiteY1" fmla="*/ 0 h 471340"/>
                      <a:gd name="connsiteX2" fmla="*/ 11092205 w 11170763"/>
                      <a:gd name="connsiteY2" fmla="*/ 0 h 471340"/>
                      <a:gd name="connsiteX3" fmla="*/ 11170763 w 11170763"/>
                      <a:gd name="connsiteY3" fmla="*/ 78558 h 471340"/>
                      <a:gd name="connsiteX4" fmla="*/ 11170763 w 11170763"/>
                      <a:gd name="connsiteY4" fmla="*/ 392782 h 471340"/>
                      <a:gd name="connsiteX5" fmla="*/ 11092205 w 11170763"/>
                      <a:gd name="connsiteY5" fmla="*/ 471340 h 471340"/>
                      <a:gd name="connsiteX6" fmla="*/ 78558 w 11170763"/>
                      <a:gd name="connsiteY6" fmla="*/ 471340 h 471340"/>
                      <a:gd name="connsiteX7" fmla="*/ 0 w 11170763"/>
                      <a:gd name="connsiteY7" fmla="*/ 392782 h 471340"/>
                      <a:gd name="connsiteX8" fmla="*/ 0 w 11170763"/>
                      <a:gd name="connsiteY8" fmla="*/ 78558 h 47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170763" h="471340" extrusionOk="0">
                        <a:moveTo>
                          <a:pt x="0" y="78558"/>
                        </a:moveTo>
                        <a:cubicBezTo>
                          <a:pt x="-1021" y="34542"/>
                          <a:pt x="32139" y="1138"/>
                          <a:pt x="78558" y="0"/>
                        </a:cubicBezTo>
                        <a:cubicBezTo>
                          <a:pt x="2750251" y="132882"/>
                          <a:pt x="8085110" y="-84951"/>
                          <a:pt x="11092205" y="0"/>
                        </a:cubicBezTo>
                        <a:cubicBezTo>
                          <a:pt x="11132251" y="3262"/>
                          <a:pt x="11170426" y="37034"/>
                          <a:pt x="11170763" y="78558"/>
                        </a:cubicBezTo>
                        <a:cubicBezTo>
                          <a:pt x="11142570" y="154948"/>
                          <a:pt x="11187782" y="349958"/>
                          <a:pt x="11170763" y="392782"/>
                        </a:cubicBezTo>
                        <a:cubicBezTo>
                          <a:pt x="11177034" y="436912"/>
                          <a:pt x="11136370" y="469737"/>
                          <a:pt x="11092205" y="471340"/>
                        </a:cubicBezTo>
                        <a:cubicBezTo>
                          <a:pt x="6243500" y="558979"/>
                          <a:pt x="5536700" y="398661"/>
                          <a:pt x="78558" y="471340"/>
                        </a:cubicBezTo>
                        <a:cubicBezTo>
                          <a:pt x="35069" y="470355"/>
                          <a:pt x="-4130" y="441908"/>
                          <a:pt x="0" y="392782"/>
                        </a:cubicBezTo>
                        <a:cubicBezTo>
                          <a:pt x="-25534" y="316577"/>
                          <a:pt x="16569" y="215006"/>
                          <a:pt x="0" y="7855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6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8D6F2-5FD9-4B4F-8034-35AE2A2A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 dirty="0"/>
              <a:t>Traditional approach – unbalanced faults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51A8F85-7B04-4418-806A-DABA5E61B0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11277600" cy="49709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6785A8"/>
                    </a:solidFill>
                  </a:rPr>
                  <a:t>Negative-sequence network equation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𝑆𝑓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𝑅𝑓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Sf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Sf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Sf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</m:e>
                      </m:eqAr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51A8F85-7B04-4418-806A-DABA5E61B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11277600" cy="4970929"/>
              </a:xfrm>
              <a:blipFill>
                <a:blip r:embed="rId3"/>
                <a:stretch>
                  <a:fillRect l="-1514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216350"/>
      </p:ext>
    </p:extLst>
  </p:cSld>
  <p:clrMapOvr>
    <a:masterClrMapping/>
  </p:clrMapOvr>
</p:sld>
</file>

<file path=ppt/theme/theme1.xml><?xml version="1.0" encoding="utf-8"?>
<a:theme xmlns:a="http://schemas.openxmlformats.org/drawingml/2006/main" name="SEL_2020_01">
  <a:themeElements>
    <a:clrScheme name="SEL-2020">
      <a:dk1>
        <a:sysClr val="windowText" lastClr="000000"/>
      </a:dk1>
      <a:lt1>
        <a:sysClr val="window" lastClr="FFFFFF"/>
      </a:lt1>
      <a:dk2>
        <a:srgbClr val="777777"/>
      </a:dk2>
      <a:lt2>
        <a:srgbClr val="BCBABB"/>
      </a:lt2>
      <a:accent1>
        <a:srgbClr val="003B70"/>
      </a:accent1>
      <a:accent2>
        <a:srgbClr val="F38A00"/>
      </a:accent2>
      <a:accent3>
        <a:srgbClr val="1B98A9"/>
      </a:accent3>
      <a:accent4>
        <a:srgbClr val="D73F22"/>
      </a:accent4>
      <a:accent5>
        <a:srgbClr val="42903C"/>
      </a:accent5>
      <a:accent6>
        <a:srgbClr val="007CBA"/>
      </a:accent6>
      <a:hlink>
        <a:srgbClr val="6785A8"/>
      </a:hlink>
      <a:folHlink>
        <a:srgbClr val="6A486B"/>
      </a:folHlink>
    </a:clrScheme>
    <a:fontScheme name="SEL-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>
          <a:solidFill>
            <a:schemeClr val="tx1"/>
          </a:solidFill>
          <a:round/>
          <a:headEnd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White, 255-255-255">
      <a:srgbClr val="FFFFFF"/>
    </a:custClr>
    <a:custClr name="Black, 0-0-0">
      <a:srgbClr val="000000"/>
    </a:custClr>
    <a:custClr name="SEL Light Gray, 188-186-187">
      <a:srgbClr val="BCBABB"/>
    </a:custClr>
    <a:custClr name="SEL Document Gray, 119-119-119">
      <a:srgbClr val="777777"/>
    </a:custClr>
    <a:custClr name="SEL Blue, 0-59-112">
      <a:srgbClr val="003B70"/>
    </a:custClr>
    <a:custClr name="SEL Orange, 243-138-0">
      <a:srgbClr val="F38A00"/>
    </a:custClr>
    <a:custClr name="PPT Teal, 27-152-169">
      <a:srgbClr val="1B98A9"/>
    </a:custClr>
    <a:custClr name="SEL Red, 215-63-34">
      <a:srgbClr val="D73F22"/>
    </a:custClr>
    <a:custClr name="PPT Green, 66-144-60">
      <a:srgbClr val="42903C"/>
    </a:custClr>
    <a:custClr name="SEL Medium Blue, 0-124-186">
      <a:srgbClr val="007CBA"/>
    </a:custClr>
    <a:custClr name="SEL Light Yellow, 242-228-117">
      <a:srgbClr val="F2E4B1"/>
    </a:custClr>
    <a:custClr name="PPT Dark Blue, 0-30-66">
      <a:srgbClr val="001E42"/>
    </a:custClr>
    <a:custClr name="PPT Table Blue, 188-202-218">
      <a:srgbClr val="BCCADA"/>
    </a:custClr>
    <a:custClr name="PPT Pushbutton Blue, 103-133-168">
      <a:srgbClr val="6785A8"/>
    </a:custClr>
    <a:custClr name="SEL Dark Purple, 67-38-58">
      <a:srgbClr val="43263A"/>
    </a:custClr>
    <a:custClr name="PPT Purple, 106-72-107">
      <a:srgbClr val="6A486B"/>
    </a:custClr>
    <a:custClr name="SEL Light Teal, 126-167-172">
      <a:srgbClr val="7EA7AC"/>
    </a:custClr>
    <a:custClr name="SEL Yellow, 247-212-75">
      <a:srgbClr val="F7D44B"/>
    </a:custClr>
    <a:custClr name="SEL Light Green, 153-204-0">
      <a:srgbClr val="99CC00"/>
    </a:custClr>
    <a:custClr name="SEL Light Blue, 110-196-232">
      <a:srgbClr val="6EC4E8"/>
    </a:custClr>
  </a:custClrLst>
  <a:extLst>
    <a:ext uri="{05A4C25C-085E-4340-85A3-A5531E510DB2}">
      <thm15:themeFamily xmlns:thm15="http://schemas.microsoft.com/office/thememl/2012/main" name="Presentation9" id="{4AC56823-D9BC-4D51-AFE7-50D8C851F41E}" vid="{874A3E8F-C2B7-42FD-B04D-A3D58C4CEFAC}"/>
    </a:ext>
  </a:extLst>
</a:theme>
</file>

<file path=ppt/theme/theme2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SEL_2020_Colors">
      <a:dk1>
        <a:sysClr val="windowText" lastClr="000000"/>
      </a:dk1>
      <a:lt1>
        <a:sysClr val="window" lastClr="FFFFFF"/>
      </a:lt1>
      <a:dk2>
        <a:srgbClr val="777777"/>
      </a:dk2>
      <a:lt2>
        <a:srgbClr val="BCBABB"/>
      </a:lt2>
      <a:accent1>
        <a:srgbClr val="003B70"/>
      </a:accent1>
      <a:accent2>
        <a:srgbClr val="F38A00"/>
      </a:accent2>
      <a:accent3>
        <a:srgbClr val="1B98A9"/>
      </a:accent3>
      <a:accent4>
        <a:srgbClr val="D73F22"/>
      </a:accent4>
      <a:accent5>
        <a:srgbClr val="42903C"/>
      </a:accent5>
      <a:accent6>
        <a:srgbClr val="007CBA"/>
      </a:accent6>
      <a:hlink>
        <a:srgbClr val="6785A8"/>
      </a:hlink>
      <a:folHlink>
        <a:srgbClr val="6A486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Template_TechPaper_20210104</Template>
  <TotalTime>17224</TotalTime>
  <Words>1738</Words>
  <Application>Microsoft Office PowerPoint</Application>
  <PresentationFormat>Widescreen</PresentationFormat>
  <Paragraphs>424</Paragraphs>
  <Slides>61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Trebuchet MS</vt:lpstr>
      <vt:lpstr>MS Mincho</vt:lpstr>
      <vt:lpstr>Calibri</vt:lpstr>
      <vt:lpstr>Wingdings 3</vt:lpstr>
      <vt:lpstr>Cambria Math</vt:lpstr>
      <vt:lpstr>Wingdings</vt:lpstr>
      <vt:lpstr>Arial</vt:lpstr>
      <vt:lpstr>Times New Roman</vt:lpstr>
      <vt:lpstr>SEL_2020_01</vt:lpstr>
      <vt:lpstr>Facet</vt:lpstr>
      <vt:lpstr>PowerPoint Presentation</vt:lpstr>
      <vt:lpstr>Outline</vt:lpstr>
      <vt:lpstr>Traditional approach</vt:lpstr>
      <vt:lpstr>Traditional approach</vt:lpstr>
      <vt:lpstr>Traditional approach</vt:lpstr>
      <vt:lpstr>Traditional approach</vt:lpstr>
      <vt:lpstr>Traditional approach</vt:lpstr>
      <vt:lpstr>Traditional approach</vt:lpstr>
      <vt:lpstr>Traditional approach – unbalanced faults</vt:lpstr>
      <vt:lpstr>Traditional approach – unbalanced faults</vt:lpstr>
      <vt:lpstr>Traditional approach – unbalanced faults</vt:lpstr>
      <vt:lpstr>Traditional approach – unbalanced faults</vt:lpstr>
      <vt:lpstr>Untransposed-error analysis</vt:lpstr>
      <vt:lpstr>Untransposed-error analysis</vt:lpstr>
      <vt:lpstr>Untransposed-error analysis</vt:lpstr>
      <vt:lpstr>Untransposed-error analysis</vt:lpstr>
      <vt:lpstr>Untransposed-error analysis</vt:lpstr>
      <vt:lpstr>Untransposed-error analysis</vt:lpstr>
      <vt:lpstr>Untransposed-error analysis</vt:lpstr>
      <vt:lpstr>Traditional approach – simulation results</vt:lpstr>
      <vt:lpstr>Traditional approach – simulation results</vt:lpstr>
      <vt:lpstr>Traditional approach – simulation results</vt:lpstr>
      <vt:lpstr>Traditional approach – simulation results</vt:lpstr>
      <vt:lpstr>Traditional approach – simulation results</vt:lpstr>
      <vt:lpstr>Traditional approach – simulation results</vt:lpstr>
      <vt:lpstr>Traditional approach – simulation results</vt:lpstr>
      <vt:lpstr>Parameters neglected in traditional approach</vt:lpstr>
      <vt:lpstr>Parameters neglected in traditional approach</vt:lpstr>
      <vt:lpstr>Parameters neglected in traditional approach</vt:lpstr>
      <vt:lpstr>Proposed approach – unbalanced faults</vt:lpstr>
      <vt:lpstr>Proposed approach – unbalanced faults</vt:lpstr>
      <vt:lpstr>Proposed approach – unbalanced faults</vt:lpstr>
      <vt:lpstr>Proposed approach – unbalanced faults</vt:lpstr>
      <vt:lpstr>Z21 estimation</vt:lpstr>
      <vt:lpstr>Z20 estimation</vt:lpstr>
      <vt:lpstr>Z01 estimation</vt:lpstr>
      <vt:lpstr>Z01 estimation</vt:lpstr>
      <vt:lpstr>Z01 estimation</vt:lpstr>
      <vt:lpstr>Z01 estimation</vt:lpstr>
      <vt:lpstr>Y11 estimation</vt:lpstr>
      <vt:lpstr>Y11 estimation</vt:lpstr>
      <vt:lpstr>Y11 estimation</vt:lpstr>
      <vt:lpstr>I1 compensation</vt:lpstr>
      <vt:lpstr>Y21 estimation and I2 compensation</vt:lpstr>
      <vt:lpstr>Y21 estimation and I2 compensation</vt:lpstr>
      <vt:lpstr>Y21 estimation and I2 compensation</vt:lpstr>
      <vt:lpstr>Y01 estimation and I0 compensation</vt:lpstr>
      <vt:lpstr>Summary – steps for Z21 and Z20 estimation</vt:lpstr>
      <vt:lpstr>Proposed approach – unbalanced faults</vt:lpstr>
      <vt:lpstr>Proposed approach – unbalanced faults</vt:lpstr>
      <vt:lpstr>Phasor simulation results</vt:lpstr>
      <vt:lpstr>Phasor simulation results</vt:lpstr>
      <vt:lpstr>Phasor simulation results</vt:lpstr>
      <vt:lpstr>Phasor simulation results</vt:lpstr>
      <vt:lpstr>Phasor simulation results</vt:lpstr>
      <vt:lpstr>Phasor simulation results</vt:lpstr>
      <vt:lpstr>Phasor simulation results</vt:lpstr>
      <vt:lpstr>Field event results</vt:lpstr>
      <vt:lpstr>Proposed approach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Larai Breithaupt</dc:creator>
  <cp:lastModifiedBy>Kelli Phillips</cp:lastModifiedBy>
  <cp:revision>89</cp:revision>
  <dcterms:created xsi:type="dcterms:W3CDTF">2022-03-02T23:02:41Z</dcterms:created>
  <dcterms:modified xsi:type="dcterms:W3CDTF">2025-04-02T20:47:21Z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2723529</vt:lpwstr>
  </property>
  <property fmtid="{D5CDD505-2E9C-101B-9397-08002B2CF9AE}" pid="3" name="NXPowerLiteSettings">
    <vt:lpwstr>E980073804F000</vt:lpwstr>
  </property>
  <property fmtid="{D5CDD505-2E9C-101B-9397-08002B2CF9AE}" pid="4" name="NXPowerLiteVersion">
    <vt:lpwstr>D9.1.7</vt:lpwstr>
  </property>
</Properties>
</file>