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92" r:id="rId2"/>
  </p:sldMasterIdLst>
  <p:notesMasterIdLst>
    <p:notesMasterId r:id="rId32"/>
  </p:notesMasterIdLst>
  <p:handoutMasterIdLst>
    <p:handoutMasterId r:id="rId33"/>
  </p:handoutMasterIdLst>
  <p:sldIdLst>
    <p:sldId id="257" r:id="rId3"/>
    <p:sldId id="3027" r:id="rId4"/>
    <p:sldId id="3048" r:id="rId5"/>
    <p:sldId id="3072" r:id="rId6"/>
    <p:sldId id="3060" r:id="rId7"/>
    <p:sldId id="3061" r:id="rId8"/>
    <p:sldId id="3062" r:id="rId9"/>
    <p:sldId id="3063" r:id="rId10"/>
    <p:sldId id="3064" r:id="rId11"/>
    <p:sldId id="3073" r:id="rId12"/>
    <p:sldId id="3074" r:id="rId13"/>
    <p:sldId id="3066" r:id="rId14"/>
    <p:sldId id="3010" r:id="rId15"/>
    <p:sldId id="3067" r:id="rId16"/>
    <p:sldId id="3051" r:id="rId17"/>
    <p:sldId id="3055" r:id="rId18"/>
    <p:sldId id="3052" r:id="rId19"/>
    <p:sldId id="3056" r:id="rId20"/>
    <p:sldId id="3053" r:id="rId21"/>
    <p:sldId id="3054" r:id="rId22"/>
    <p:sldId id="3057" r:id="rId23"/>
    <p:sldId id="3058" r:id="rId24"/>
    <p:sldId id="3069" r:id="rId25"/>
    <p:sldId id="3068" r:id="rId26"/>
    <p:sldId id="3075" r:id="rId27"/>
    <p:sldId id="3070" r:id="rId28"/>
    <p:sldId id="3071" r:id="rId29"/>
    <p:sldId id="3046" r:id="rId30"/>
    <p:sldId id="258" r:id="rId31"/>
  </p:sldIdLst>
  <p:sldSz cx="12192000" cy="6858000"/>
  <p:notesSz cx="7772400" cy="10058400"/>
  <p:embeddedFontLst>
    <p:embeddedFont>
      <p:font typeface="Cambria Math" panose="02040503050406030204" pitchFamily="18" charset="0"/>
      <p:regular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C7D752-2095-869B-7D71-D0589E1FB8C8}" name="Mohit Sharma" initials="MS" userId="Mohit Sharma" providerId="None"/>
  <p188:author id="{C0B268D6-AAFA-8ED2-C73B-14BB462A91A3}" name="Cheryl Aarnio" initials="CA" userId="Cheryl Aarn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Dryden" initials="SD" lastIdx="2" clrIdx="0">
    <p:extLst>
      <p:ext uri="{19B8F6BF-5375-455C-9EA6-DF929625EA0E}">
        <p15:presenceInfo xmlns:p15="http://schemas.microsoft.com/office/powerpoint/2012/main" userId="Shannon Dry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77EECD3-3EF1-45AF-B5F4-BF04F79FEC29}">
  <a:tblStyle styleId="{C77EECD3-3EF1-45AF-B5F4-BF04F79FEC29}" styleName="SEL 2020 Shaded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0" cmpd="sng">
              <a:noFill/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CCAD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BCCADA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8100" cmpd="sng">
              <a:solidFill>
                <a:srgbClr val="777777"/>
              </a:solidFill>
            </a:ln>
          </a:left>
        </a:tcBdr>
        <a:fill>
          <a:noFill/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right>
            <a:ln w="38100" cmpd="sng">
              <a:solidFill>
                <a:srgbClr val="777777"/>
              </a:solidFill>
            </a:ln>
          </a:right>
        </a:tcBdr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 cmpd="sng">
              <a:solidFill>
                <a:srgbClr val="777777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rgbClr val="777777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44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322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Outage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41</c:v>
                </c:pt>
                <c:pt idx="3">
                  <c:v>61</c:v>
                </c:pt>
                <c:pt idx="4">
                  <c:v>82</c:v>
                </c:pt>
                <c:pt idx="5">
                  <c:v>103</c:v>
                </c:pt>
                <c:pt idx="6">
                  <c:v>124</c:v>
                </c:pt>
                <c:pt idx="7">
                  <c:v>145</c:v>
                </c:pt>
                <c:pt idx="8">
                  <c:v>167</c:v>
                </c:pt>
                <c:pt idx="9">
                  <c:v>189</c:v>
                </c:pt>
                <c:pt idx="10">
                  <c:v>212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6B-464E-945C-15026A7D4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Remote-End Open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121</c:v>
                </c:pt>
                <c:pt idx="4">
                  <c:v>161</c:v>
                </c:pt>
                <c:pt idx="5">
                  <c:v>201</c:v>
                </c:pt>
                <c:pt idx="6">
                  <c:v>242</c:v>
                </c:pt>
                <c:pt idx="7">
                  <c:v>283</c:v>
                </c:pt>
                <c:pt idx="8">
                  <c:v>324</c:v>
                </c:pt>
                <c:pt idx="9">
                  <c:v>366</c:v>
                </c:pt>
                <c:pt idx="10">
                  <c:v>408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A6B-464E-945C-15026A7D4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464847"/>
        <c:axId val="2124463183"/>
      </c:scatterChart>
      <c:valAx>
        <c:axId val="2124464847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Mutually</a:t>
                </a:r>
                <a:r>
                  <a:rPr lang="en-US" sz="1400" baseline="0" dirty="0"/>
                  <a:t> Coupled Line Distance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63183"/>
        <c:crosses val="autoZero"/>
        <c:crossBetween val="midCat"/>
      </c:valAx>
      <c:valAx>
        <c:axId val="21244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Induced 3I0 Current</a:t>
                </a:r>
                <a:r>
                  <a:rPr lang="en-US" sz="1600" baseline="0" dirty="0"/>
                  <a:t> (A)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648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Outage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Sheet1!$B$2:$B$12</c:f>
              <c:numCache>
                <c:formatCode>0%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0C-4592-8E14-0B75827A7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Remote-End Open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</c:v>
                </c:pt>
                <c:pt idx="10">
                  <c:v>0.23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60C-4592-8E14-0B75827A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464847"/>
        <c:axId val="2124463183"/>
      </c:scatterChart>
      <c:valAx>
        <c:axId val="2124464847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Mutually</a:t>
                </a:r>
                <a:r>
                  <a:rPr lang="en-US" sz="1800" baseline="0" dirty="0"/>
                  <a:t> Coupled Line Distance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63183"/>
        <c:crosses val="autoZero"/>
        <c:crossBetween val="midCat"/>
      </c:valAx>
      <c:valAx>
        <c:axId val="21244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Mutually Induced Current / SLG Fault Current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648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Outage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75</c:v>
                </c:pt>
                <c:pt idx="3">
                  <c:v>115</c:v>
                </c:pt>
                <c:pt idx="4">
                  <c:v>157</c:v>
                </c:pt>
                <c:pt idx="5">
                  <c:v>202</c:v>
                </c:pt>
                <c:pt idx="6">
                  <c:v>252</c:v>
                </c:pt>
                <c:pt idx="7">
                  <c:v>309</c:v>
                </c:pt>
                <c:pt idx="8">
                  <c:v>374</c:v>
                </c:pt>
                <c:pt idx="9">
                  <c:v>451</c:v>
                </c:pt>
                <c:pt idx="10">
                  <c:v>545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9F-4C6A-A5CE-F30E98244E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Remote-End Open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88</c:v>
                </c:pt>
                <c:pt idx="2">
                  <c:v>177</c:v>
                </c:pt>
                <c:pt idx="3">
                  <c:v>268</c:v>
                </c:pt>
                <c:pt idx="4">
                  <c:v>360</c:v>
                </c:pt>
                <c:pt idx="5">
                  <c:v>456</c:v>
                </c:pt>
                <c:pt idx="6">
                  <c:v>556</c:v>
                </c:pt>
                <c:pt idx="7">
                  <c:v>661</c:v>
                </c:pt>
                <c:pt idx="8">
                  <c:v>773</c:v>
                </c:pt>
                <c:pt idx="9">
                  <c:v>893</c:v>
                </c:pt>
                <c:pt idx="10">
                  <c:v>1023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9F-4C6A-A5CE-F30E98244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488943"/>
        <c:axId val="1274492271"/>
      </c:scatterChart>
      <c:valAx>
        <c:axId val="1274488943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Mutually Coupled Line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92271"/>
        <c:crosses val="autoZero"/>
        <c:crossBetween val="midCat"/>
      </c:valAx>
      <c:valAx>
        <c:axId val="127449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Induced 3I0 Current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889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Outage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Sheet1!$B$2:$B$12</c:f>
              <c:numCache>
                <c:formatCode>0%</c:formatCode>
                <c:ptCount val="11"/>
                <c:pt idx="0">
                  <c:v>0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0.15</c:v>
                </c:pt>
                <c:pt idx="5">
                  <c:v>0.2</c:v>
                </c:pt>
                <c:pt idx="6">
                  <c:v>0.24</c:v>
                </c:pt>
                <c:pt idx="7">
                  <c:v>0.3</c:v>
                </c:pt>
                <c:pt idx="8">
                  <c:v>0.36</c:v>
                </c:pt>
                <c:pt idx="9">
                  <c:v>0.44</c:v>
                </c:pt>
                <c:pt idx="10">
                  <c:v>0.53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6D-4798-8278-B9F26B159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Remote-End Open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0.26</c:v>
                </c:pt>
                <c:pt idx="6">
                  <c:v>0.31</c:v>
                </c:pt>
                <c:pt idx="7">
                  <c:v>0.37</c:v>
                </c:pt>
                <c:pt idx="8">
                  <c:v>0.43</c:v>
                </c:pt>
                <c:pt idx="9">
                  <c:v>0.5</c:v>
                </c:pt>
                <c:pt idx="10">
                  <c:v>0.56999999999999995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76D-4798-8278-B9F26B159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488943"/>
        <c:axId val="1274492271"/>
      </c:scatterChart>
      <c:valAx>
        <c:axId val="1274488943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Mutually Coupled Line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92271"/>
        <c:crosses val="autoZero"/>
        <c:crossBetween val="midCat"/>
      </c:valAx>
      <c:valAx>
        <c:axId val="127449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Mutually Induced Current / SLG Fault Current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889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8F17505-86F4-4D7D-8166-FCB6C02E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8824" y="474662"/>
            <a:ext cx="3008376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8DB9-5EEA-4BAA-B4BA-1D0631ED65B1}" type="datetimeFigureOut">
              <a:rPr lang="en-US" sz="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4/2/2025</a:t>
            </a:fld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546013-FA23-4307-B0C8-A55CCA0C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8000" y="8901112"/>
            <a:ext cx="62991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ader Placeholder 1" hidden="1">
            <a:extLst>
              <a:ext uri="{FF2B5EF4-FFF2-40B4-BE49-F238E27FC236}">
                <a16:creationId xmlns:a16="http://schemas.microsoft.com/office/drawing/2014/main" id="{8DFFAEFE-BBBD-4B7C-B788-9BFDE94A6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1174" y="474662"/>
            <a:ext cx="300672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7D56-1DE0-4AC2-8787-C61CD8150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12948" y="9564624"/>
            <a:ext cx="1746504" cy="32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648B32C2-096A-4EF2-8A46-2FAB9144F788}" type="slidenum">
              <a:rPr lang="en-US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1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448" userDrawn="1">
          <p15:clr>
            <a:srgbClr val="F26B43"/>
          </p15:clr>
        </p15:guide>
        <p15:guide id="2" orient="horz" pos="3168" userDrawn="1">
          <p15:clr>
            <a:srgbClr val="F26B43"/>
          </p15:clr>
        </p15:guide>
        <p15:guide id="3" pos="4560" userDrawn="1">
          <p15:clr>
            <a:srgbClr val="A4A3A4"/>
          </p15:clr>
        </p15:guide>
        <p15:guide id="4" pos="336" userDrawn="1">
          <p15:clr>
            <a:srgbClr val="A4A3A4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termark_SEL_Confidential" hidden="1">
            <a:extLst>
              <a:ext uri="{FF2B5EF4-FFF2-40B4-BE49-F238E27FC236}">
                <a16:creationId xmlns:a16="http://schemas.microsoft.com/office/drawing/2014/main" id="{202B17CC-9222-42C2-8BA7-7C27B22DA6DD}"/>
              </a:ext>
            </a:extLst>
          </p:cNvPr>
          <p:cNvSpPr txBox="1"/>
          <p:nvPr/>
        </p:nvSpPr>
        <p:spPr>
          <a:xfrm>
            <a:off x="1219200" y="50292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Notes</a:t>
            </a:r>
            <a:b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Confidential</a:t>
            </a: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F0AE4F7F-8B06-4EE4-9613-3C2C51A050D5}"/>
              </a:ext>
            </a:extLst>
          </p:cNvPr>
          <p:cNvSpPr>
            <a:spLocks noGrp="1"/>
          </p:cNvSpPr>
          <p:nvPr>
            <p:ph type="dt" idx="1"/>
          </p:nvPr>
        </p:nvSpPr>
        <p:spPr bwMode="white">
          <a:xfrm>
            <a:off x="4262726" y="1371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7C99DA-DC42-4D07-B52D-61993504CBEA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10" name="Header Placeholder 9" hidden="1">
            <a:extLst>
              <a:ext uri="{FF2B5EF4-FFF2-40B4-BE49-F238E27FC236}">
                <a16:creationId xmlns:a16="http://schemas.microsoft.com/office/drawing/2014/main" id="{1A88F389-3E94-423B-B2C5-D6B067C3FA4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white">
          <a:xfrm>
            <a:off x="309274" y="1371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C7D08CF-A8F0-458B-B148-7F57F4B51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white">
          <a:xfrm>
            <a:off x="309274" y="93268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35756" y="4572001"/>
            <a:ext cx="5700888" cy="5113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Remove all notes from tech paper presentations.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12948" y="9738360"/>
            <a:ext cx="1746504" cy="320040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1C1A079-E5E7-4643-A956-50F7120513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815975"/>
            <a:ext cx="6137275" cy="34526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347472" indent="-228600" algn="l" defTabSz="914400" rtl="0" eaLnBrk="1" latinLnBrk="0" hangingPunct="1">
      <a:buClr>
        <a:schemeClr val="tx1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notesStyle>
  <p:extLst>
    <p:ext uri="{620B2872-D7B9-4A21-9093-7833F8D536E1}">
      <p15:sldGuideLst xmlns:p15="http://schemas.microsoft.com/office/powerpoint/2012/main">
        <p15:guide id="1" pos="514" userDrawn="1">
          <p15:clr>
            <a:srgbClr val="F26B43"/>
          </p15:clr>
        </p15:guide>
        <p15:guide id="2" pos="4380" userDrawn="1">
          <p15:clr>
            <a:srgbClr val="F26B43"/>
          </p15:clr>
        </p15:guide>
        <p15:guide id="5" pos="2448" userDrawn="1">
          <p15:clr>
            <a:srgbClr val="A4A3A4"/>
          </p15:clr>
        </p15:guide>
        <p15:guide id="6" orient="horz" pos="514" userDrawn="1">
          <p15:clr>
            <a:srgbClr val="F26B43"/>
          </p15:clr>
        </p15:guide>
        <p15:guide id="7" orient="horz" pos="2688" userDrawn="1">
          <p15:clr>
            <a:srgbClr val="F26B43"/>
          </p15:clr>
        </p15:guide>
        <p15:guide id="8" orient="horz" pos="2880" userDrawn="1">
          <p15:clr>
            <a:srgbClr val="A4A3A4"/>
          </p15:clr>
        </p15:guide>
        <p15:guide id="10" pos="648" userDrawn="1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7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160D-16A6-262F-33A9-DE0488BC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9143B-CF3C-9D28-DB77-6EFDE9BF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2915F-530D-5C8F-922C-84E1A3CBE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56527-FCCC-B02D-E879-828845F73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B71C-5F15-7A49-D0E7-3E71D54F0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5DB18-FA18-3BC4-4D7B-84FE38C77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0EF17-F839-7E5D-67E7-2436281DC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DEC32A-2202-0A27-2314-006E48F31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9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48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5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A3E9F4-04F0-8E06-A26A-6483469FF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99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6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41103-B8DF-0F28-73A3-860AA424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BCBC3-CEB0-2A56-86C8-5D3525135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2B47-D562-EBE5-FB32-281CF5341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B99232-310B-907B-5564-FC97469EE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3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1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8CA6-E4E8-B030-842D-1E0CCA0B7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C2525-E0AC-7F2D-1076-15A6B2D7A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8DE7D-90DF-9926-1480-E2AA77B29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734AD0-81B1-4D99-9EC0-9E510D2C3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1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7B61-0F36-0729-FD4B-354AC694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984B9-49B9-FAF6-5171-4A62A2E7E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F7722-005D-1F36-9F3E-0AA170B3C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B1D5C-6EF5-B4F0-6746-71F99D608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9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4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3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8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01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6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68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CE1CE-E885-D5E2-07A9-71D2A52A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80687-2241-853D-B1FD-E29631699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BD51E-C481-75C8-DE44-8C6B36CD3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5F78-2615-71BE-BEEB-0AA23986C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0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4EAF4-2CFC-036E-F2C9-3FB5D5A6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25B8C-D567-61B6-E3B6-3719BA7D9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914AC-9DEC-D3BD-4622-A01C89585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2A5AF-73B3-16BA-8424-361E3217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3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C8E37-2142-C45F-87B7-A62E7A55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E2BC4-1C5D-DAAB-19F1-D90870EDE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89404-C3F7-5B3B-3FF9-28A29BDAA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212C-EC77-5749-2AFD-8CA91B54B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4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DA86-CB09-55CB-FF1C-C8B138BCA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20613-7446-7934-3829-40687827B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F974E-A101-81B3-C5B6-2D8AB8949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395E6-A487-DA8B-8D5C-0291CFCA3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A9C0-A8A4-8600-AAE1-AD3F9212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74C57-56BB-1482-2DB8-189709D75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1914-7036-AB6D-CBC8-CBBFE31B8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710070-7FF5-F9FD-8048-4BB256887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CDCD-E238-0B57-31AD-78C8032D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66A40-E947-E0CC-689D-075090572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BFB2C-6EB7-74FB-8D04-55EE7595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468FF-5F5E-7F3B-3189-2395BDC1C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ED8559-2C2C-490D-8B88-C7FCFC2BFEAC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51D4B62B-F359-4B7C-B74E-5A90AC4E31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55DAA-18CC-454F-8654-7E8CAEA9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buNone/>
              <a:defRPr sz="3600">
                <a:solidFill>
                  <a:schemeClr val="tx2"/>
                </a:solidFill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</a:defRPr>
            </a:lvl3pPr>
            <a:lvl4pPr marL="0" indent="0" algn="l">
              <a:buNone/>
              <a:defRPr sz="3600">
                <a:solidFill>
                  <a:schemeClr val="tx2"/>
                </a:solidFill>
              </a:defRPr>
            </a:lvl4pPr>
            <a:lvl5pPr marL="0" indent="0" algn="l">
              <a:buNone/>
              <a:defRPr sz="3600">
                <a:solidFill>
                  <a:schemeClr val="tx2"/>
                </a:solidFill>
              </a:defRPr>
            </a:lvl5pPr>
            <a:lvl6pPr marL="0" indent="0" algn="l">
              <a:buNone/>
              <a:defRPr sz="3600">
                <a:solidFill>
                  <a:schemeClr val="tx2"/>
                </a:solidFill>
              </a:defRPr>
            </a:lvl6pPr>
            <a:lvl7pPr marL="0" indent="0" algn="l">
              <a:buNone/>
              <a:defRPr sz="3600">
                <a:solidFill>
                  <a:schemeClr val="tx2"/>
                </a:solidFill>
              </a:defRPr>
            </a:lvl7pPr>
            <a:lvl8pPr marL="0" indent="0" algn="l">
              <a:buNone/>
              <a:defRPr sz="3600">
                <a:solidFill>
                  <a:schemeClr val="tx2"/>
                </a:solidFill>
              </a:defRPr>
            </a:lvl8pPr>
            <a:lvl9pPr marL="0" indent="0" algn="l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9E1DE-2E61-40B8-9AA2-F25384BAD1C1}"/>
              </a:ext>
            </a:extLst>
          </p:cNvPr>
          <p:cNvSpPr>
            <a:spLocks/>
          </p:cNvSpPr>
          <p:nvPr/>
        </p:nvSpPr>
        <p:spPr bwMode="ltGray">
          <a:xfrm>
            <a:off x="1" y="0"/>
            <a:ext cx="304799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887-69BA-4F79-AC38-4AE76D9F2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1560" y="1021444"/>
            <a:ext cx="8413239" cy="2407556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Select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433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A8893-F31B-40F6-869D-08F76A2B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A3A44E-D60D-44F9-ABC9-0C3541084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9226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E916AA-75A7-4AA9-9C0F-B1572E1BB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25603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 full-slide image</a:t>
            </a:r>
          </a:p>
        </p:txBody>
      </p:sp>
    </p:spTree>
    <p:extLst>
      <p:ext uri="{BB962C8B-B14F-4D97-AF65-F5344CB8AC3E}">
        <p14:creationId xmlns:p14="http://schemas.microsoft.com/office/powerpoint/2010/main" val="356569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5BB22-AD8B-4526-8DFB-C3B9E7BCA3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TITLE SLIDE AND SECTION LAYOUTS</a:t>
            </a:r>
          </a:p>
        </p:txBody>
      </p:sp>
    </p:spTree>
    <p:extLst>
      <p:ext uri="{BB962C8B-B14F-4D97-AF65-F5344CB8AC3E}">
        <p14:creationId xmlns:p14="http://schemas.microsoft.com/office/powerpoint/2010/main" val="28010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D99-1A84-4674-8162-A2B5C3EE1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6ED56-F06C-4627-8704-E1284558A7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sz="3000" dirty="0"/>
              <a:t>Select the Pictures icon to insert an image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3E4B94-BAF5-4316-A28E-1957B2E80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3296-7547-4B38-8E05-66B7F4D25FB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8397385C-28FF-4335-83F5-63DC13835D17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54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CA22E2-2EA5-4696-978F-29A01682F9D8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E3C7D481-BD66-4046-BC06-309DFC696D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Los Angeles Department of Water and Power, Electric Power Research Institute,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FCB1-95AC-48BB-B413-21949FD9D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Select to add 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3C2743-D62A-4E11-B8FC-BACC6C89F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dirty="0"/>
              <a:t>Select the Pictures icon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ABAC-B1AB-4B90-8F39-90CB662BB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560" y="5270172"/>
            <a:ext cx="8413240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CB216-A1AC-438E-B83D-4D3B15DAE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4174797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>
                <a:solidFill>
                  <a:schemeClr val="tx2"/>
                </a:solidFill>
              </a:defRPr>
            </a:lvl6pPr>
            <a:lvl7pPr marL="0" indent="0">
              <a:buNone/>
              <a:defRPr>
                <a:solidFill>
                  <a:schemeClr val="tx2"/>
                </a:solidFill>
              </a:defRPr>
            </a:lvl7pPr>
            <a:lvl8pPr marL="0" indent="0">
              <a:buNone/>
              <a:defRPr>
                <a:solidFill>
                  <a:schemeClr val="tx2"/>
                </a:solidFill>
              </a:defRPr>
            </a:lvl8pPr>
            <a:lvl9pPr marL="0" indent="0"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Customer Company</a:t>
            </a:r>
          </a:p>
        </p:txBody>
      </p:sp>
    </p:spTree>
    <p:extLst>
      <p:ext uri="{BB962C8B-B14F-4D97-AF65-F5344CB8AC3E}">
        <p14:creationId xmlns:p14="http://schemas.microsoft.com/office/powerpoint/2010/main" val="253141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08AA-7FAC-472F-881A-A9D9B8117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394" y="457200"/>
            <a:ext cx="11008406" cy="175432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D96EB-ECA4-48AF-A59C-5A97353E8B6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62EA0F-BE92-4DEF-BE3F-8E91CE0F4F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394" y="45385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 sz="2400">
                <a:solidFill>
                  <a:schemeClr val="tx2"/>
                </a:solidFill>
              </a:defRPr>
            </a:lvl6pPr>
            <a:lvl7pPr marL="0" indent="0">
              <a:buNone/>
              <a:defRPr sz="2400">
                <a:solidFill>
                  <a:schemeClr val="tx2"/>
                </a:solidFill>
              </a:defRPr>
            </a:lvl7pPr>
            <a:lvl8pPr marL="0" indent="0">
              <a:buNone/>
              <a:defRPr sz="2400">
                <a:solidFill>
                  <a:schemeClr val="tx2"/>
                </a:solidFill>
              </a:defRPr>
            </a:lvl8pPr>
            <a:lvl9pPr marL="0" indent="0"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3B2A5C-E611-462F-82AD-99605E244E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6394" y="5569803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F4E98-B2CB-4EA6-8346-538B451B43A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79132E4C-781A-4BF6-8139-B9FA34BED20F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Company 1, Company 2, Company 3,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07B202-E4D8-4B26-8346-B996D4D1C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94" y="35072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9C737-825B-4EBB-B093-582B7E61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394" y="2475904"/>
            <a:ext cx="11008406" cy="830997"/>
          </a:xfrm>
        </p:spPr>
        <p:txBody>
          <a:bodyPr lIns="91440" r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1</a:t>
            </a:r>
          </a:p>
        </p:txBody>
      </p:sp>
    </p:spTree>
    <p:extLst>
      <p:ext uri="{BB962C8B-B14F-4D97-AF65-F5344CB8AC3E}">
        <p14:creationId xmlns:p14="http://schemas.microsoft.com/office/powerpoint/2010/main" val="277380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2FB6C-EDF3-4CCD-ACA8-4513E5229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2A72-F710-48D6-8ED3-66B6E1DC8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3" y="2216428"/>
            <a:ext cx="7401886" cy="619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F6CCD-82B7-45E9-BFD9-ED35073D6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913" y="2845062"/>
            <a:ext cx="7401886" cy="58393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0" indent="0"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None/>
              <a:defRPr sz="3600">
                <a:solidFill>
                  <a:schemeClr val="tx2"/>
                </a:solidFill>
              </a:defRPr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  <a:lvl5pPr marL="0" indent="0"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Select to </a:t>
            </a:r>
            <a:r>
              <a:rPr lang="en-US"/>
              <a:t>add 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0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EFB5C-B108-47AE-A47A-51418934717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MULTIPLE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TOPIC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9129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68A-0ED3-44A5-A446-1E58B60D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EFDFE-BBD6-4A8B-8175-42E580B31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905000"/>
            <a:ext cx="3611880" cy="44958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457200" indent="-339725">
              <a:buSzPct val="80000"/>
              <a:buFont typeface="Wingdings" panose="05000000000000000000" pitchFamily="2" charset="2"/>
              <a:buChar char="§"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267C0-47AD-4617-9BF1-162D7E8F78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90060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F5AA28-FF09-496C-923E-7F721A06E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2918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112706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0F-D194-44F5-9E5F-E48D5675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F95D2C-2803-4A16-AEAF-86957031A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Select the Pictures icon below to insert a banner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02424-C307-4C9F-97A7-DD938AF4D2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26A92A-59FA-4290-8079-C2A9B33445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9006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A869E7-072C-4287-B607-6DB4660D9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2918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04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D821-F591-4E99-98CA-288073DD9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CE35-2A14-40A9-A7FD-78F4847C4A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11277600" cy="480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buSzPct val="100000"/>
              <a:defRPr/>
            </a:lvl3pPr>
            <a:lvl4pPr>
              <a:spcBef>
                <a:spcPts val="0"/>
              </a:spcBef>
              <a:spcAft>
                <a:spcPts val="1200"/>
              </a:spcAft>
              <a:buSzPct val="100000"/>
              <a:defRPr/>
            </a:lvl4pPr>
            <a:lvl5pPr>
              <a:spcBef>
                <a:spcPts val="0"/>
              </a:spcBef>
              <a:spcAft>
                <a:spcPts val="1200"/>
              </a:spcAft>
              <a:buSzPct val="100000"/>
              <a:defRPr/>
            </a:lvl5pPr>
          </a:lstStyle>
          <a:p>
            <a:pPr lvl="0"/>
            <a:r>
              <a:rPr lang="en-US" dirty="0"/>
              <a:t>Select to add main speaking points or choose an icon below to insert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  <a:p>
            <a:pPr lvl="4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84647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8E3-0F18-4532-8A44-F47D01299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86C1-2589-4D1C-A8F6-6F39EFC37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457200" indent="-339725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DDBB-02CA-46E1-B54A-296746455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06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5ED6CA-33FC-4D06-A194-1A2119EA8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918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81745A-F001-4674-AF66-2B0EDCEDF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D0D4D6-8110-4099-8DEE-2766FD848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006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FF6B64-DEE4-40C5-9E8B-93C261CEE1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2919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298791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C6-0535-48D8-9148-6CA42C05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02D427-C15E-45BF-A8DC-ADC4E8131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6267" y="1627632"/>
            <a:ext cx="9428534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29D4F4-97B4-496E-99FD-5E7ABAC48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267" y="4954492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9D96448-0D00-4A01-B2C1-CE424F6E6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267" y="3292394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2900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D3E33-5AB0-4C7D-9184-017D1A173F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sz="2200" dirty="0"/>
              <a:t>Insert icon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2345A7-E4EF-48A8-B50C-8083E3F745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292394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53AE2D-CBC2-4ED6-B42D-578A1B0BA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957157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57161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695-6F80-4FE8-B5B5-DB575E1B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051438-BC6B-4047-888D-0ECCFB5BF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8953"/>
            <a:ext cx="5425442" cy="1029041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707D4C-E1A6-4880-98D2-6F492C72F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71760"/>
            <a:ext cx="5425442" cy="1029041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0" indent="0">
              <a:buFontTx/>
              <a:buNone/>
              <a:defRPr sz="2800"/>
            </a:lvl2pPr>
            <a:lvl3pPr marL="0" indent="0">
              <a:buFontTx/>
              <a:buNone/>
              <a:defRPr sz="2800"/>
            </a:lvl3pPr>
            <a:lvl4pPr marL="0" indent="0">
              <a:buFontTx/>
              <a:buNone/>
              <a:defRPr sz="2800"/>
            </a:lvl4pPr>
            <a:lvl5pPr marL="0" indent="0">
              <a:buFontTx/>
              <a:buNone/>
              <a:defRPr sz="2800"/>
            </a:lvl5pPr>
            <a:lvl6pPr marL="0" indent="0">
              <a:buFontTx/>
              <a:buNone/>
              <a:defRPr sz="2800"/>
            </a:lvl6pPr>
            <a:lvl7pPr marL="0" indent="0">
              <a:buFontTx/>
              <a:buNone/>
              <a:defRPr sz="2800"/>
            </a:lvl7pPr>
            <a:lvl8pPr marL="0" indent="0">
              <a:buFontTx/>
              <a:buNone/>
              <a:defRPr sz="28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9AE87B-FDCA-4B7D-9663-6DE2514B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888953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E687658-1F86-4DD8-8F95-4EE7AC66C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71760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C9202D-F483-41CD-BAB1-F9C95A6F10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95D1B-BEA4-4D50-B177-C6E7CE2849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CB9ED-E5FA-46A4-880B-2B2CAC7D5D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199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A8FF5-1F8C-46FD-A4E9-0FDB19FBEE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06253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C295-535D-4A13-BCCD-15366C08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CC339A-1641-4F68-8935-29626B17E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95CB-7CF1-47CA-8C74-93AD43556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F86925-B39E-46B2-A855-8A5AABC091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448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6AE88F-3B02-445B-96DA-785C09D910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448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8167F2-26F4-4544-AF05-20870B0DD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296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C96810-E866-4C7F-96C8-68F7A2CD5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296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94181F-19F2-4697-992D-0B7AC6031A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872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147A78-3D5C-4A31-9209-9F24BB8AB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2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</p:spTree>
    <p:extLst>
      <p:ext uri="{BB962C8B-B14F-4D97-AF65-F5344CB8AC3E}">
        <p14:creationId xmlns:p14="http://schemas.microsoft.com/office/powerpoint/2010/main" val="23977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CFFA08-BFBA-472F-86A0-34DA1D016F0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FINAL 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104026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074A85-B52A-4BD4-8BC4-68110B681714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9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2D717-2012-4F27-A1A7-C79F470CC149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24E7F-7D28-4ABB-8F55-433E6F2E0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D217-E4D9-44FA-96C7-5DEBCA17C53A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8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10740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 ">
    <p:bg bwMode="auto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CFB4A-A911-4AB0-B753-98AAAE53C8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END OF TEMPLATE LAYOUTS</a:t>
            </a:r>
          </a:p>
        </p:txBody>
      </p:sp>
    </p:spTree>
    <p:extLst>
      <p:ext uri="{BB962C8B-B14F-4D97-AF65-F5344CB8AC3E}">
        <p14:creationId xmlns:p14="http://schemas.microsoft.com/office/powerpoint/2010/main" val="1151767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211142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25-A066-4216-9C82-E350CD3938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2914" y="2845062"/>
            <a:ext cx="7401886" cy="583938"/>
          </a:xfrm>
        </p:spPr>
        <p:txBody>
          <a:bodyPr lIns="45720" rIns="45720"/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Select to add section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51D7-450B-4306-A9FF-6A9986A04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4" y="2216428"/>
            <a:ext cx="7401886" cy="61910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section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C2B0-9760-48D7-97C9-BC12F2283F97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7623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D2FF-C398-4D27-BCE2-00973561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1F4-3BE1-43EA-9CB9-127479312F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C0F6-B3A7-4F3D-BEBC-B2F2FD57D8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976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66B-90D2-4867-981E-AEC5E3A7B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0D9B-99B5-4394-A2EA-D70CE58418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Select to add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25A-87EA-4664-902E-A8C9062C52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FF89-0765-42FC-AE08-4F851BC5C7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8402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Select to add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20DD4-B8A5-4667-9EB5-AD2224131A7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8403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532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C25-C575-4557-B729-386AF3B61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72955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1760-CD71-42CB-94E0-29540E006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Char char=" 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the Pictures icon below to insert a banner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2412-E989-45AE-B833-9BF3A28519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199"/>
            <a:ext cx="11277600" cy="2536721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97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400"/>
            </a:lvl3pPr>
            <a:lvl4pPr marL="1141413" indent="-344488">
              <a:buFont typeface="Arial" panose="020B0604020202020204" pitchFamily="34" charset="0"/>
              <a:buChar char="•"/>
              <a:tabLst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4488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 dirty="0"/>
              <a:t>Select to add speaking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00D-82DF-4AD4-AF49-C367BEC1C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0068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749-F445-4919-AFF3-A80F2B00D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C23AF-09F7-4D50-AEA7-9492B8558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B888-9CFE-4362-9CF4-795FAC8E37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7200900" cy="4800600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4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3pPr>
            <a:lvl4pPr marL="1141413" indent="-344488">
              <a:buFont typeface="Arial" panose="020B0604020202020204" pitchFamily="34" charset="0"/>
              <a:buChar char="•"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2900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 dirty="0"/>
              <a:t>Select to add speaking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340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8609-C89A-493B-BC24-2916F40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22F5-444A-465A-97F6-58B7BEEA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8006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0B7B-F90B-4CA8-B650-0252E9F1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108" y="6561613"/>
            <a:ext cx="1001418" cy="161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B9DE742-24A8-40A7-9187-B2F89AAD909D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E401-8EEA-45DC-829C-37285C7D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561613"/>
            <a:ext cx="7315200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88E-6B7F-4F96-AC26-95EB7823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561613"/>
            <a:ext cx="432032" cy="161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fld id="{7CCB2094-95CE-4D35-855B-DA1FFB6107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Watermark_SEL_Confidential" hidden="1">
            <a:extLst>
              <a:ext uri="{FF2B5EF4-FFF2-40B4-BE49-F238E27FC236}">
                <a16:creationId xmlns:a16="http://schemas.microsoft.com/office/drawing/2014/main" id="{678C7D53-802B-4C34-8D95-5992AA5ED858}"/>
              </a:ext>
            </a:extLst>
          </p:cNvPr>
          <p:cNvSpPr txBox="1">
            <a:spLocks/>
          </p:cNvSpPr>
          <p:nvPr userDrawn="1"/>
        </p:nvSpPr>
        <p:spPr>
          <a:xfrm>
            <a:off x="10838576" y="6561613"/>
            <a:ext cx="10898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7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8" r:id="rId10"/>
    <p:sldLayoutId id="2147483683" r:id="rId11"/>
    <p:sldLayoutId id="2147483668" r:id="rId12"/>
    <p:sldLayoutId id="2147483690" r:id="rId13"/>
    <p:sldLayoutId id="2147483669" r:id="rId14"/>
    <p:sldLayoutId id="2147483691" r:id="rId15"/>
    <p:sldLayoutId id="2147483674" r:id="rId16"/>
    <p:sldLayoutId id="2147483675" r:id="rId17"/>
    <p:sldLayoutId id="2147483677" r:id="rId18"/>
    <p:sldLayoutId id="2147483678" r:id="rId19"/>
    <p:sldLayoutId id="2147483676" r:id="rId20"/>
    <p:sldLayoutId id="2147483679" r:id="rId21"/>
    <p:sldLayoutId id="2147483681" r:id="rId22"/>
    <p:sldLayoutId id="2147483682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288" userDrawn="1">
          <p15:clr>
            <a:srgbClr val="F26B43"/>
          </p15:clr>
        </p15:guide>
        <p15:guide id="22" orient="horz" pos="4032" userDrawn="1">
          <p15:clr>
            <a:srgbClr val="F26B43"/>
          </p15:clr>
        </p15:guide>
        <p15:guide id="23" orient="horz" pos="1008" userDrawn="1">
          <p15:clr>
            <a:srgbClr val="F26B43"/>
          </p15:clr>
        </p15:guide>
        <p15:guide id="24" orient="horz" pos="1200" userDrawn="1">
          <p15:clr>
            <a:srgbClr val="A4A3A4"/>
          </p15:clr>
        </p15:guide>
        <p15:guide id="27" pos="288" userDrawn="1">
          <p15:clr>
            <a:srgbClr val="F26B43"/>
          </p15:clr>
        </p15:guide>
        <p15:guide id="28" pos="7392" userDrawn="1">
          <p15:clr>
            <a:srgbClr val="F26B43"/>
          </p15:clr>
        </p15:guide>
        <p15:guide id="29" pos="5112" userDrawn="1">
          <p15:clr>
            <a:srgbClr val="A4A3A4"/>
          </p15:clr>
        </p15:guide>
        <p15:guide id="32" pos="2568" userDrawn="1">
          <p15:clr>
            <a:srgbClr val="A4A3A4"/>
          </p15:clr>
        </p15:guide>
        <p15:guide id="33" orient="horz" pos="2160" userDrawn="1">
          <p15:clr>
            <a:srgbClr val="A4A3A4"/>
          </p15:clr>
        </p15:guide>
        <p15:guide id="34" pos="38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96" y="3590223"/>
            <a:ext cx="8875033" cy="1557509"/>
          </a:xfrm>
        </p:spPr>
        <p:txBody>
          <a:bodyPr/>
          <a:lstStyle/>
          <a:p>
            <a:r>
              <a:rPr lang="en-US" b="1" dirty="0"/>
              <a:t>Cleofas Rojas</a:t>
            </a:r>
            <a:br>
              <a:rPr lang="en-US" dirty="0"/>
            </a:br>
            <a:r>
              <a:rPr lang="en-US" dirty="0"/>
              <a:t>Los Angeles Department of Water and Power</a:t>
            </a:r>
          </a:p>
          <a:p>
            <a:r>
              <a:rPr lang="en-US" b="1" dirty="0"/>
              <a:t>Aadityaa Padmanabhan</a:t>
            </a:r>
            <a:br>
              <a:rPr lang="en-US" b="1" dirty="0"/>
            </a:br>
            <a:r>
              <a:rPr lang="en-US" dirty="0"/>
              <a:t>Electric Power Research Institute</a:t>
            </a:r>
          </a:p>
          <a:p>
            <a:r>
              <a:rPr lang="en-US" b="1" dirty="0"/>
              <a:t>Mohit Sharma and Amanvir Sudan </a:t>
            </a:r>
            <a:br>
              <a:rPr lang="en-US" dirty="0"/>
            </a:br>
            <a:r>
              <a:rPr lang="en-US" dirty="0"/>
              <a:t>Schweitzer Engineering Laboratories, Inc.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136809"/>
            <a:ext cx="8875033" cy="1767258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Mutual Coupling in Subtransmission Systems—A Real-World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17CFF-868F-140E-6CF8-2D953451AE3A}"/>
              </a:ext>
            </a:extLst>
          </p:cNvPr>
          <p:cNvSpPr txBox="1">
            <a:spLocks/>
          </p:cNvSpPr>
          <p:nvPr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E3C7D481-BD66-4046-BC06-309DFC696D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Los Angeles Department of Water and Power, Electric Power Research Institute,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465D5-51C4-E495-3091-18E727C3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0FBBC-C2A1-58CE-C8BE-43D5A3FA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Modeling and simulation results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093068-8F06-C010-B968-2526B3E6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468090" cy="4800599"/>
          </a:xfrm>
        </p:spPr>
        <p:txBody>
          <a:bodyPr/>
          <a:lstStyle/>
          <a:p>
            <a:r>
              <a:rPr lang="en-US" sz="2000" dirty="0"/>
              <a:t>Fault simulated on FDR 5 and I</a:t>
            </a:r>
            <a:r>
              <a:rPr lang="en-US" sz="2000" baseline="-25000" dirty="0"/>
              <a:t>0</a:t>
            </a:r>
            <a:r>
              <a:rPr lang="en-US" sz="2000" dirty="0"/>
              <a:t> induced on mutually coupled FDR 4</a:t>
            </a:r>
          </a:p>
          <a:p>
            <a:r>
              <a:rPr lang="en-US" sz="2000" dirty="0"/>
              <a:t>Length of mutual coupling segment varied from 0–5 miles in steps of </a:t>
            </a:r>
            <a:br>
              <a:rPr lang="en-US" sz="2000" dirty="0"/>
            </a:br>
            <a:r>
              <a:rPr lang="en-US" sz="2000" dirty="0"/>
              <a:t>0.5 miles</a:t>
            </a:r>
          </a:p>
          <a:p>
            <a:pPr marL="0" indent="0">
              <a:buNone/>
            </a:pPr>
            <a:r>
              <a:rPr lang="en-US" sz="2000" dirty="0"/>
              <a:t>Observations</a:t>
            </a:r>
          </a:p>
          <a:p>
            <a:r>
              <a:rPr lang="en-US" sz="2000" dirty="0"/>
              <a:t>Higher induced I</a:t>
            </a:r>
            <a:r>
              <a:rPr lang="en-US" sz="2000" baseline="-25000" dirty="0"/>
              <a:t>0</a:t>
            </a:r>
            <a:r>
              <a:rPr lang="en-US" sz="2000" dirty="0"/>
              <a:t> for longer mutually coupled length</a:t>
            </a:r>
          </a:p>
          <a:p>
            <a:r>
              <a:rPr lang="en-US" sz="2000" dirty="0"/>
              <a:t>Higher induced I</a:t>
            </a:r>
            <a:r>
              <a:rPr lang="en-US" sz="2000" baseline="-25000" dirty="0"/>
              <a:t>0</a:t>
            </a:r>
            <a:r>
              <a:rPr lang="en-US" sz="2000" dirty="0"/>
              <a:t> when remote-end breaker of FDR 5 is open</a:t>
            </a:r>
          </a:p>
          <a:p>
            <a:r>
              <a:rPr lang="en-US" sz="2000" dirty="0"/>
              <a:t>Maximum induced I</a:t>
            </a:r>
            <a:r>
              <a:rPr lang="en-US" sz="2000" baseline="-25000" dirty="0"/>
              <a:t>0</a:t>
            </a:r>
            <a:r>
              <a:rPr lang="en-US" sz="2000" dirty="0"/>
              <a:t> ~50% of ground fault level on that feeder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565C2E-277E-E255-14C3-A324EB53C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379285"/>
              </p:ext>
            </p:extLst>
          </p:nvPr>
        </p:nvGraphicFramePr>
        <p:xfrm>
          <a:off x="5010150" y="1614488"/>
          <a:ext cx="6898851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2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EDB70-3966-AF89-179A-BC8F734E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C82038-995B-7769-B666-2305C8AF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Modeling and simulation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6A3663-CE5F-475B-2BDA-EBFF19B5B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530435" cy="4800599"/>
          </a:xfrm>
        </p:spPr>
        <p:txBody>
          <a:bodyPr/>
          <a:lstStyle/>
          <a:p>
            <a:r>
              <a:rPr lang="en-US" sz="2000" dirty="0"/>
              <a:t>Fault simulated on FDR 5 and I</a:t>
            </a:r>
            <a:r>
              <a:rPr lang="en-US" sz="2000" baseline="-25000" dirty="0"/>
              <a:t>0</a:t>
            </a:r>
            <a:r>
              <a:rPr lang="en-US" sz="2000" dirty="0"/>
              <a:t> induced on mutually coupled FDR 4</a:t>
            </a:r>
          </a:p>
          <a:p>
            <a:r>
              <a:rPr lang="en-US" sz="2000" dirty="0"/>
              <a:t>Length of mutual coupling segment varied from 0–5 miles in steps of </a:t>
            </a:r>
            <a:br>
              <a:rPr lang="en-US" sz="2000" dirty="0"/>
            </a:br>
            <a:r>
              <a:rPr lang="en-US" sz="2000" dirty="0"/>
              <a:t>0.5 miles</a:t>
            </a:r>
          </a:p>
          <a:p>
            <a:pPr marL="0" indent="0">
              <a:buNone/>
            </a:pPr>
            <a:r>
              <a:rPr lang="en-US" sz="2000" dirty="0"/>
              <a:t>Observations</a:t>
            </a:r>
          </a:p>
          <a:p>
            <a:r>
              <a:rPr lang="en-US" sz="2000" dirty="0"/>
              <a:t>Higher induced I</a:t>
            </a:r>
            <a:r>
              <a:rPr lang="en-US" sz="2000" baseline="-25000" dirty="0"/>
              <a:t>0</a:t>
            </a:r>
            <a:r>
              <a:rPr lang="en-US" sz="2000" dirty="0"/>
              <a:t> for longer mutually coupled length</a:t>
            </a:r>
          </a:p>
          <a:p>
            <a:r>
              <a:rPr lang="en-US" sz="2000" dirty="0"/>
              <a:t>Higher induced I</a:t>
            </a:r>
            <a:r>
              <a:rPr lang="en-US" sz="2000" baseline="-25000" dirty="0"/>
              <a:t>0</a:t>
            </a:r>
            <a:r>
              <a:rPr lang="en-US" sz="2000" dirty="0"/>
              <a:t> when remote-end breaker of FDR 5 is open</a:t>
            </a:r>
          </a:p>
          <a:p>
            <a:r>
              <a:rPr lang="en-US" sz="2000" dirty="0"/>
              <a:t>Maximum induced I</a:t>
            </a:r>
            <a:r>
              <a:rPr lang="en-US" sz="2000" baseline="-25000" dirty="0"/>
              <a:t>0</a:t>
            </a:r>
            <a:r>
              <a:rPr lang="en-US" sz="2000" dirty="0"/>
              <a:t> ~50% of ground fault level on that feeder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AD8A33-1FA3-8D46-7921-FD2CFBC1D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760288"/>
              </p:ext>
            </p:extLst>
          </p:nvPr>
        </p:nvGraphicFramePr>
        <p:xfrm>
          <a:off x="5181600" y="1979631"/>
          <a:ext cx="6757069" cy="408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45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DF0AC-3329-DB25-C7CD-0F466E01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04093-20EB-D5FE-CB7F-D8A07616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3BA1C4-38E7-4D27-7BFE-74F357DF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64381" cy="4800600"/>
          </a:xfrm>
        </p:spPr>
        <p:txBody>
          <a:bodyPr>
            <a:noAutofit/>
          </a:bodyPr>
          <a:lstStyle/>
          <a:p>
            <a:r>
              <a:rPr lang="en-US" dirty="0"/>
              <a:t>25-mile lines</a:t>
            </a:r>
          </a:p>
          <a:p>
            <a:r>
              <a:rPr lang="en-US" dirty="0"/>
              <a:t>5-mile feeders</a:t>
            </a:r>
          </a:p>
          <a:p>
            <a:r>
              <a:rPr lang="en-US" dirty="0"/>
              <a:t>No ground wires </a:t>
            </a:r>
          </a:p>
          <a:p>
            <a:r>
              <a:rPr lang="en-US" dirty="0"/>
              <a:t>1,351.5 54/19 ACSR conductors</a:t>
            </a:r>
          </a:p>
          <a:p>
            <a:r>
              <a:rPr lang="en-US" dirty="0"/>
              <a:t>25 ft spacing between Line 3 and FDR 1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8050AD-0801-6A5C-FE0D-690FF8AD3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1823"/>
              </p:ext>
            </p:extLst>
          </p:nvPr>
        </p:nvGraphicFramePr>
        <p:xfrm>
          <a:off x="5121940" y="438150"/>
          <a:ext cx="6894653" cy="593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33933" imgH="2695810" progId="Visio.Drawing.15">
                  <p:embed/>
                </p:oleObj>
              </mc:Choice>
              <mc:Fallback>
                <p:oleObj name="Visio" r:id="rId3" imgW="3133933" imgH="269581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940" y="438150"/>
                        <a:ext cx="6894653" cy="5930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31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Modeling and simulation results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F42F08-A9A6-0826-77E4-5E36092AE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743782"/>
              </p:ext>
            </p:extLst>
          </p:nvPr>
        </p:nvGraphicFramePr>
        <p:xfrm>
          <a:off x="219075" y="1527778"/>
          <a:ext cx="5972932" cy="420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CFF540-F935-DC2D-5631-6395B9043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25799"/>
              </p:ext>
            </p:extLst>
          </p:nvPr>
        </p:nvGraphicFramePr>
        <p:xfrm>
          <a:off x="6101649" y="1514059"/>
          <a:ext cx="5898110" cy="437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80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989ED-4054-942E-9CCA-A7A8BF4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200900" cy="1143000"/>
          </a:xfrm>
        </p:spPr>
        <p:txBody>
          <a:bodyPr/>
          <a:lstStyle/>
          <a:p>
            <a:r>
              <a:rPr lang="en-US" dirty="0"/>
              <a:t>Subtransmission protection philosophy at utility</a:t>
            </a:r>
          </a:p>
        </p:txBody>
      </p:sp>
      <p:pic>
        <p:nvPicPr>
          <p:cNvPr id="8" name="Picture Placeholder 7" descr="A close-up of a machine&#10;&#10;AI-generated content may be incorrect.">
            <a:extLst>
              <a:ext uri="{FF2B5EF4-FFF2-40B4-BE49-F238E27FC236}">
                <a16:creationId xmlns:a16="http://schemas.microsoft.com/office/drawing/2014/main" id="{D9E31AF7-8ADF-8D71-64CD-5E590D0774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r="30185"/>
          <a:stretch/>
        </p:blipFill>
        <p:spPr>
          <a:xfrm>
            <a:off x="8115300" y="0"/>
            <a:ext cx="4076700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ADE323-A310-9A9A-10EE-571464042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6483927" cy="4495800"/>
          </a:xfrm>
        </p:spPr>
        <p:txBody>
          <a:bodyPr/>
          <a:lstStyle/>
          <a:p>
            <a:r>
              <a:rPr lang="en-US" sz="2800" dirty="0"/>
              <a:t>Lines originate from 34.5 kV RS bus and terminate at DS</a:t>
            </a:r>
          </a:p>
          <a:p>
            <a:r>
              <a:rPr lang="en-US" sz="2800" dirty="0"/>
              <a:t>RS end: Nondirectional 51</a:t>
            </a:r>
          </a:p>
          <a:p>
            <a:pPr lvl="1"/>
            <a:r>
              <a:rPr lang="en-US" sz="2400" dirty="0"/>
              <a:t>51 pickup: 2x emergency line rating</a:t>
            </a:r>
          </a:p>
          <a:p>
            <a:pPr lvl="1"/>
            <a:r>
              <a:rPr lang="en-US" sz="2400" dirty="0"/>
              <a:t>Coordination interval: 15–18 cycles</a:t>
            </a:r>
          </a:p>
          <a:p>
            <a:r>
              <a:rPr lang="en-US" sz="2800" dirty="0"/>
              <a:t>DS end: Directional 51</a:t>
            </a:r>
          </a:p>
          <a:p>
            <a:pPr lvl="1"/>
            <a:r>
              <a:rPr lang="en-US" sz="2400" dirty="0"/>
              <a:t>51 pickup: 1.25x emergency line rating</a:t>
            </a:r>
          </a:p>
          <a:p>
            <a:pPr lvl="1"/>
            <a:r>
              <a:rPr lang="en-US" sz="2400" dirty="0"/>
              <a:t>Coordination interval: 15–18 cycles</a:t>
            </a:r>
          </a:p>
        </p:txBody>
      </p:sp>
    </p:spTree>
    <p:extLst>
      <p:ext uri="{BB962C8B-B14F-4D97-AF65-F5344CB8AC3E}">
        <p14:creationId xmlns:p14="http://schemas.microsoft.com/office/powerpoint/2010/main" val="165339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ADA9E2-6842-0495-57E7-5088BD697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07449"/>
              </p:ext>
            </p:extLst>
          </p:nvPr>
        </p:nvGraphicFramePr>
        <p:xfrm>
          <a:off x="4251273" y="566055"/>
          <a:ext cx="7706901" cy="572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05241" imgH="2752832" progId="Visio.Drawing.15">
                  <p:embed/>
                </p:oleObj>
              </mc:Choice>
              <mc:Fallback>
                <p:oleObj name="Visio" r:id="rId3" imgW="3705241" imgH="275283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273" y="566055"/>
                        <a:ext cx="7706901" cy="572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Event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19945" cy="4800600"/>
          </a:xfrm>
        </p:spPr>
        <p:txBody>
          <a:bodyPr>
            <a:noAutofit/>
          </a:bodyPr>
          <a:lstStyle/>
          <a:p>
            <a:r>
              <a:rPr lang="en-US" sz="2800" dirty="0"/>
              <a:t>AG fault occurred </a:t>
            </a:r>
            <a:br>
              <a:rPr lang="en-US" sz="2800" dirty="0"/>
            </a:br>
            <a:r>
              <a:rPr lang="en-US" sz="2800" dirty="0"/>
              <a:t>on FDR 5 </a:t>
            </a:r>
          </a:p>
          <a:p>
            <a:r>
              <a:rPr lang="en-US" sz="2800" dirty="0"/>
              <a:t>R3, R4, </a:t>
            </a:r>
            <a:r>
              <a:rPr lang="en-US" sz="2800" dirty="0">
                <a:solidFill>
                  <a:srgbClr val="FF0000"/>
                </a:solidFill>
              </a:rPr>
              <a:t>R2, and R1 </a:t>
            </a:r>
            <a:r>
              <a:rPr lang="en-US" sz="2800" dirty="0"/>
              <a:t>picked up on 51N</a:t>
            </a:r>
          </a:p>
          <a:p>
            <a:r>
              <a:rPr lang="en-US" sz="2800" dirty="0"/>
              <a:t>51N in R2 was supervised by 32QF</a:t>
            </a:r>
          </a:p>
          <a:p>
            <a:r>
              <a:rPr lang="en-US" sz="2800" dirty="0"/>
              <a:t>R4 tripped open </a:t>
            </a:r>
            <a:br>
              <a:rPr lang="en-US" sz="2800" dirty="0"/>
            </a:br>
            <a:r>
              <a:rPr lang="en-US" sz="2800" dirty="0"/>
              <a:t>first on 51AT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4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with blue and pink lines&#10;&#10;AI-generated content may be incorrect.">
            <a:extLst>
              <a:ext uri="{FF2B5EF4-FFF2-40B4-BE49-F238E27FC236}">
                <a16:creationId xmlns:a16="http://schemas.microsoft.com/office/drawing/2014/main" id="{A8EEF1BB-86E2-ECD2-8EAA-D968750E8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75" y="5546923"/>
            <a:ext cx="5343743" cy="904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AB494-A2D1-9E9E-6802-1592B33E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Event analysis</a:t>
            </a: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22CBC43A-F094-6DA5-6FD3-92F0BCB92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5" y="1248123"/>
            <a:ext cx="5487515" cy="2232025"/>
          </a:xfrm>
          <a:prstGeom prst="rect">
            <a:avLst/>
          </a:prstGeom>
        </p:spPr>
      </p:pic>
      <p:pic>
        <p:nvPicPr>
          <p:cNvPr id="11" name="Picture 10" descr="A graph of a wave&#10;&#10;AI-generated content may be incorrect.">
            <a:extLst>
              <a:ext uri="{FF2B5EF4-FFF2-40B4-BE49-F238E27FC236}">
                <a16:creationId xmlns:a16="http://schemas.microsoft.com/office/drawing/2014/main" id="{B6CCE0CA-8E7E-2AB0-CDC1-A1F659C5B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5" y="3525406"/>
            <a:ext cx="5563714" cy="2003599"/>
          </a:xfrm>
          <a:prstGeom prst="rect">
            <a:avLst/>
          </a:prstGeom>
        </p:spPr>
      </p:pic>
      <p:pic>
        <p:nvPicPr>
          <p:cNvPr id="13" name="Picture 12" descr="A graph with blue lines&#10;&#10;AI-generated content may be incorrect.">
            <a:extLst>
              <a:ext uri="{FF2B5EF4-FFF2-40B4-BE49-F238E27FC236}">
                <a16:creationId xmlns:a16="http://schemas.microsoft.com/office/drawing/2014/main" id="{AA43598B-F36D-7A3E-88A6-50B3D9922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5" y="5529004"/>
            <a:ext cx="5487515" cy="1088793"/>
          </a:xfrm>
          <a:prstGeom prst="rect">
            <a:avLst/>
          </a:prstGeom>
        </p:spPr>
      </p:pic>
      <p:pic>
        <p:nvPicPr>
          <p:cNvPr id="15" name="Picture 1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CEC9FA9A-8EC5-62D3-1498-BEAFE00AA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9" y="1248123"/>
            <a:ext cx="5487516" cy="22819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31F5D5-43A4-E05D-44D0-6391C28ECE14}"/>
              </a:ext>
            </a:extLst>
          </p:cNvPr>
          <p:cNvSpPr txBox="1"/>
          <p:nvPr/>
        </p:nvSpPr>
        <p:spPr>
          <a:xfrm>
            <a:off x="4647746" y="826169"/>
            <a:ext cx="71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C3498-2B10-92EA-B2D2-9A95E17E6110}"/>
              </a:ext>
            </a:extLst>
          </p:cNvPr>
          <p:cNvSpPr txBox="1"/>
          <p:nvPr/>
        </p:nvSpPr>
        <p:spPr>
          <a:xfrm>
            <a:off x="10648856" y="826169"/>
            <a:ext cx="71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R2</a:t>
            </a:r>
          </a:p>
        </p:txBody>
      </p:sp>
      <p:pic>
        <p:nvPicPr>
          <p:cNvPr id="19" name="Picture 18" descr="A graph of a graph with colored lines&#10;&#10;AI-generated content may be incorrect.">
            <a:extLst>
              <a:ext uri="{FF2B5EF4-FFF2-40B4-BE49-F238E27FC236}">
                <a16:creationId xmlns:a16="http://schemas.microsoft.com/office/drawing/2014/main" id="{2BD6E8A7-9794-26A0-94AF-74DAF8D6D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9" y="3525406"/>
            <a:ext cx="5487516" cy="20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2739-FA2A-A8E7-9893-C0634924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52FBB8-C1E0-FBFA-5BFD-FAF9AA173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95875"/>
              </p:ext>
            </p:extLst>
          </p:nvPr>
        </p:nvGraphicFramePr>
        <p:xfrm>
          <a:off x="4242427" y="566055"/>
          <a:ext cx="7706901" cy="572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05241" imgH="2752832" progId="Visio.Drawing.15">
                  <p:embed/>
                </p:oleObj>
              </mc:Choice>
              <mc:Fallback>
                <p:oleObj name="Visio" r:id="rId3" imgW="3705241" imgH="275283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2427" y="566055"/>
                        <a:ext cx="7706901" cy="572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2FB2EB-FB46-AE7E-EFE4-B7B8980A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Event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2DBA80-F7F5-47DB-0C68-F0DEC303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2665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AG fault on FDR 5 </a:t>
            </a:r>
          </a:p>
        </p:txBody>
      </p:sp>
    </p:spTree>
    <p:extLst>
      <p:ext uri="{BB962C8B-B14F-4D97-AF65-F5344CB8AC3E}">
        <p14:creationId xmlns:p14="http://schemas.microsoft.com/office/powerpoint/2010/main" val="341192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B4F1-040B-B4A6-3F17-1C5DCEF9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691A-8C0D-2C39-9D81-414BB3A8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Event analysis</a:t>
            </a:r>
          </a:p>
        </p:txBody>
      </p:sp>
      <p:pic>
        <p:nvPicPr>
          <p:cNvPr id="4" name="Picture 3" descr="A graph of a wave&#10;&#10;AI-generated content may be incorrect.">
            <a:extLst>
              <a:ext uri="{FF2B5EF4-FFF2-40B4-BE49-F238E27FC236}">
                <a16:creationId xmlns:a16="http://schemas.microsoft.com/office/drawing/2014/main" id="{C3F134AA-B89C-EBCD-2C17-243140ED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70" y="1516048"/>
            <a:ext cx="9262958" cy="3623832"/>
          </a:xfrm>
          <a:prstGeom prst="rect">
            <a:avLst/>
          </a:prstGeom>
        </p:spPr>
      </p:pic>
      <p:pic>
        <p:nvPicPr>
          <p:cNvPr id="6" name="Picture 5" descr="A blue and white bar chart&#10;&#10;AI-generated content may be incorrect.">
            <a:extLst>
              <a:ext uri="{FF2B5EF4-FFF2-40B4-BE49-F238E27FC236}">
                <a16:creationId xmlns:a16="http://schemas.microsoft.com/office/drawing/2014/main" id="{6619AD2C-45E7-54EA-743E-A7266F0EC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/>
          <a:stretch/>
        </p:blipFill>
        <p:spPr>
          <a:xfrm>
            <a:off x="1442301" y="5106115"/>
            <a:ext cx="9252686" cy="1364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1C18F-8CAB-CDF3-C727-399CCCAAE8A8}"/>
              </a:ext>
            </a:extLst>
          </p:cNvPr>
          <p:cNvSpPr txBox="1"/>
          <p:nvPr/>
        </p:nvSpPr>
        <p:spPr>
          <a:xfrm>
            <a:off x="5800631" y="1101594"/>
            <a:ext cx="16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167946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B883A-C75D-B672-4302-E3C0451E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0E1D3-66EC-CF8D-7991-964BCDDE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Event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792A6B-FCC4-9DF8-8516-A1E6F7DB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958936" cy="4800600"/>
          </a:xfrm>
        </p:spPr>
        <p:txBody>
          <a:bodyPr>
            <a:noAutofit/>
          </a:bodyPr>
          <a:lstStyle/>
          <a:p>
            <a:r>
              <a:rPr lang="en-US" sz="2800" dirty="0"/>
              <a:t>R3 tripped 5–6 cycles after R4 opened </a:t>
            </a:r>
            <a:br>
              <a:rPr lang="en-US" sz="2800" dirty="0"/>
            </a:br>
            <a:r>
              <a:rPr lang="en-US" sz="2800" dirty="0"/>
              <a:t>its breaker</a:t>
            </a:r>
          </a:p>
          <a:p>
            <a:r>
              <a:rPr lang="en-US" sz="2800" dirty="0"/>
              <a:t>R3 initiated autoreclose </a:t>
            </a:r>
          </a:p>
          <a:p>
            <a:r>
              <a:rPr lang="en-US" sz="2800" dirty="0"/>
              <a:t>Autoreclose in all </a:t>
            </a:r>
            <a:br>
              <a:rPr lang="en-US" sz="2800" dirty="0"/>
            </a:br>
            <a:r>
              <a:rPr lang="en-US" sz="2800" dirty="0"/>
              <a:t>4 relays was set to </a:t>
            </a:r>
            <a:br>
              <a:rPr lang="en-US" sz="2800" dirty="0"/>
            </a:br>
            <a:r>
              <a:rPr lang="en-US" sz="2800" dirty="0"/>
              <a:t>1 shot to lock out with 10-second open interval timer </a:t>
            </a:r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E57017-3AF9-02A6-B993-0179F00E6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27823"/>
              </p:ext>
            </p:extLst>
          </p:nvPr>
        </p:nvGraphicFramePr>
        <p:xfrm>
          <a:off x="4240069" y="566055"/>
          <a:ext cx="7706901" cy="572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05241" imgH="2752832" progId="Visio.Drawing.15">
                  <p:embed/>
                </p:oleObj>
              </mc:Choice>
              <mc:Fallback>
                <p:oleObj name="Visio" r:id="rId3" imgW="3705241" imgH="275283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0069" y="566055"/>
                        <a:ext cx="7706901" cy="572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21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2009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Outline</a:t>
            </a:r>
          </a:p>
        </p:txBody>
      </p:sp>
      <p:pic>
        <p:nvPicPr>
          <p:cNvPr id="3" name="Picture Placeholder 2" descr="Long shot of a field with telephone poles&#10;&#10;Description automatically generated">
            <a:extLst>
              <a:ext uri="{FF2B5EF4-FFF2-40B4-BE49-F238E27FC236}">
                <a16:creationId xmlns:a16="http://schemas.microsoft.com/office/drawing/2014/main" id="{126DB478-183A-B136-AF53-23F127265D82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4128" r="28448"/>
          <a:stretch/>
        </p:blipFill>
        <p:spPr>
          <a:xfrm flipH="1">
            <a:off x="7214511" y="0"/>
            <a:ext cx="4977487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/>
              <a:t>Mutual coupling phenomenon </a:t>
            </a:r>
          </a:p>
          <a:p>
            <a:r>
              <a:rPr lang="en-US" dirty="0"/>
              <a:t>System description</a:t>
            </a:r>
          </a:p>
          <a:p>
            <a:r>
              <a:rPr lang="en-US" dirty="0"/>
              <a:t>System modeling and simulation results</a:t>
            </a:r>
          </a:p>
          <a:p>
            <a:r>
              <a:rPr lang="en-US" dirty="0"/>
              <a:t>Utility’s subtransmission protection philosophy</a:t>
            </a:r>
          </a:p>
          <a:p>
            <a:r>
              <a:rPr lang="en-US" dirty="0"/>
              <a:t>Misoperation event analysis</a:t>
            </a:r>
          </a:p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95119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90CB-5264-471D-A313-DBE09EE3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12B5C-EFAB-8F94-783F-89875446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Event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8BF09E-5053-22C6-E9FC-4BE59A01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70699" cy="4800600"/>
          </a:xfrm>
        </p:spPr>
        <p:txBody>
          <a:bodyPr>
            <a:noAutofit/>
          </a:bodyPr>
          <a:lstStyle/>
          <a:p>
            <a:r>
              <a:rPr lang="en-US" sz="2800" dirty="0"/>
              <a:t>R3 sent close command and Breaker 3 was successfully closed</a:t>
            </a:r>
          </a:p>
          <a:p>
            <a:r>
              <a:rPr lang="en-US" sz="2800" dirty="0"/>
              <a:t>R2 tripped on 51NT, which never reset during entire reclosing cycle </a:t>
            </a:r>
            <a:br>
              <a:rPr lang="en-US" sz="2800" dirty="0"/>
            </a:br>
            <a:r>
              <a:rPr lang="en-US" sz="2800" dirty="0"/>
              <a:t>of R3</a:t>
            </a:r>
          </a:p>
          <a:p>
            <a:r>
              <a:rPr lang="en-US" sz="2800" dirty="0"/>
              <a:t>R1 did not trip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A1EEBC5-1529-7597-5EC6-4527E1AFC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7761"/>
              </p:ext>
            </p:extLst>
          </p:nvPr>
        </p:nvGraphicFramePr>
        <p:xfrm>
          <a:off x="4240046" y="566055"/>
          <a:ext cx="7706901" cy="572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05241" imgH="2752832" progId="Visio.Drawing.15">
                  <p:embed/>
                </p:oleObj>
              </mc:Choice>
              <mc:Fallback>
                <p:oleObj name="Visio" r:id="rId3" imgW="3705241" imgH="2752832" progId="Visio.Drawing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52FBB8-C1E0-FBFA-5BFD-FAF9AA173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0046" y="566055"/>
                        <a:ext cx="7706901" cy="572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98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144DD-9F5C-CF60-5B28-36203CBF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6677-D070-4E68-CD21-620FFEC9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</a:t>
            </a:r>
          </a:p>
        </p:txBody>
      </p:sp>
      <p:pic>
        <p:nvPicPr>
          <p:cNvPr id="15" name="Picture 1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3F09ADD8-5E32-6F4D-5FBD-5ABF6277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9" y="1248123"/>
            <a:ext cx="5487516" cy="2281937"/>
          </a:xfrm>
          <a:prstGeom prst="rect">
            <a:avLst/>
          </a:prstGeom>
        </p:spPr>
      </p:pic>
      <p:pic>
        <p:nvPicPr>
          <p:cNvPr id="19" name="Picture 18" descr="A graph of a graph with colored lines&#10;&#10;AI-generated content may be incorrect.">
            <a:extLst>
              <a:ext uri="{FF2B5EF4-FFF2-40B4-BE49-F238E27FC236}">
                <a16:creationId xmlns:a16="http://schemas.microsoft.com/office/drawing/2014/main" id="{6328173A-2A7A-2E24-A41A-3847A1C8A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9" y="3525406"/>
            <a:ext cx="5487516" cy="2059177"/>
          </a:xfrm>
          <a:prstGeom prst="rect">
            <a:avLst/>
          </a:prstGeom>
        </p:spPr>
      </p:pic>
      <p:pic>
        <p:nvPicPr>
          <p:cNvPr id="21" name="Picture 20" descr="A graph with blue and pink lines&#10;&#10;AI-generated content may be incorrect.">
            <a:extLst>
              <a:ext uri="{FF2B5EF4-FFF2-40B4-BE49-F238E27FC236}">
                <a16:creationId xmlns:a16="http://schemas.microsoft.com/office/drawing/2014/main" id="{858EAAE8-2811-00EE-CB3B-60D1A76B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75" y="5546923"/>
            <a:ext cx="5343743" cy="904732"/>
          </a:xfrm>
          <a:prstGeom prst="rect">
            <a:avLst/>
          </a:prstGeom>
        </p:spPr>
      </p:pic>
      <p:pic>
        <p:nvPicPr>
          <p:cNvPr id="4" name="Picture 3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DB8F5FA3-16D5-0664-0F85-6F5EA2765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0" y="1244682"/>
            <a:ext cx="5797562" cy="2288817"/>
          </a:xfrm>
          <a:prstGeom prst="rect">
            <a:avLst/>
          </a:prstGeom>
        </p:spPr>
      </p:pic>
      <p:pic>
        <p:nvPicPr>
          <p:cNvPr id="6" name="Picture 5" descr="A graph with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231E726B-39BD-FA2F-1B66-D20C946E4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2251"/>
            <a:ext cx="5487515" cy="1968136"/>
          </a:xfrm>
          <a:prstGeom prst="rect">
            <a:avLst/>
          </a:prstGeom>
        </p:spPr>
      </p:pic>
      <p:pic>
        <p:nvPicPr>
          <p:cNvPr id="8" name="Picture 7" descr="A graph with blue and white lines&#10;&#10;AI-generated content may be incorrect.">
            <a:extLst>
              <a:ext uri="{FF2B5EF4-FFF2-40B4-BE49-F238E27FC236}">
                <a16:creationId xmlns:a16="http://schemas.microsoft.com/office/drawing/2014/main" id="{5113B797-5B85-8B81-A930-A92F2FA0C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" y="5530387"/>
            <a:ext cx="5749873" cy="962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E329D-5010-5DA5-FE6C-F59C992F30A1}"/>
              </a:ext>
            </a:extLst>
          </p:cNvPr>
          <p:cNvSpPr txBox="1"/>
          <p:nvPr/>
        </p:nvSpPr>
        <p:spPr>
          <a:xfrm>
            <a:off x="4647746" y="826169"/>
            <a:ext cx="71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A9F39-23F1-8B62-7C74-1ECB35173D95}"/>
              </a:ext>
            </a:extLst>
          </p:cNvPr>
          <p:cNvSpPr txBox="1"/>
          <p:nvPr/>
        </p:nvSpPr>
        <p:spPr>
          <a:xfrm>
            <a:off x="10648856" y="826169"/>
            <a:ext cx="71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159480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CFA1-3586-6137-4BF6-8CF63BCFF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89D8-B311-6D03-09D4-2793BA3B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9C821-2F14-0C5D-8357-BAB62E8E9D25}"/>
              </a:ext>
            </a:extLst>
          </p:cNvPr>
          <p:cNvSpPr txBox="1"/>
          <p:nvPr/>
        </p:nvSpPr>
        <p:spPr>
          <a:xfrm>
            <a:off x="4668102" y="1281157"/>
            <a:ext cx="285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R2 finally tripped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A7B6F-C9EA-15BA-D11C-483B9FE4FD90}"/>
              </a:ext>
            </a:extLst>
          </p:cNvPr>
          <p:cNvGrpSpPr/>
          <p:nvPr/>
        </p:nvGrpSpPr>
        <p:grpSpPr>
          <a:xfrm>
            <a:off x="2366085" y="1679064"/>
            <a:ext cx="7459831" cy="4761035"/>
            <a:chOff x="2163854" y="1383789"/>
            <a:chExt cx="7459831" cy="4761035"/>
          </a:xfrm>
        </p:grpSpPr>
        <p:pic>
          <p:nvPicPr>
            <p:cNvPr id="5" name="Picture 4" descr="A graph with numbers and lines&#10;&#10;AI-generated content may be incorrect.">
              <a:extLst>
                <a:ext uri="{FF2B5EF4-FFF2-40B4-BE49-F238E27FC236}">
                  <a16:creationId xmlns:a16="http://schemas.microsoft.com/office/drawing/2014/main" id="{B133B3AC-B749-8C90-A077-83AE6D27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854" y="1383789"/>
              <a:ext cx="7459831" cy="3550520"/>
            </a:xfrm>
            <a:prstGeom prst="rect">
              <a:avLst/>
            </a:prstGeom>
          </p:spPr>
        </p:pic>
        <p:pic>
          <p:nvPicPr>
            <p:cNvPr id="9" name="Picture 8" descr="A blue and white bar graph&#10;&#10;AI-generated content may be incorrect.">
              <a:extLst>
                <a:ext uri="{FF2B5EF4-FFF2-40B4-BE49-F238E27FC236}">
                  <a16:creationId xmlns:a16="http://schemas.microsoft.com/office/drawing/2014/main" id="{C4069AC8-6BDA-0EBD-597E-ABF2B427F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052" y="4934309"/>
              <a:ext cx="7325434" cy="1210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18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5E90B-54D3-358A-733B-6B702DEB9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B474-BBB8-4FA3-6FB7-8B380432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Mitigation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4DA1-4953-FE46-F71E-2413FF7F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change ground directional priority and preference?</a:t>
            </a:r>
          </a:p>
          <a:p>
            <a:r>
              <a:rPr lang="en-US" dirty="0"/>
              <a:t>ORDER = Q</a:t>
            </a:r>
          </a:p>
          <a:p>
            <a:r>
              <a:rPr lang="en-US" dirty="0"/>
              <a:t>ORDER = QV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9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030ECE1-3BF4-D8C2-5E07-3F82713C4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13942"/>
              </p:ext>
            </p:extLst>
          </p:nvPr>
        </p:nvGraphicFramePr>
        <p:xfrm>
          <a:off x="6035997" y="78353"/>
          <a:ext cx="5758807" cy="659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53563" imgH="3725803" progId="Visio.Drawing.15">
                  <p:embed/>
                </p:oleObj>
              </mc:Choice>
              <mc:Fallback>
                <p:oleObj name="Visio" r:id="rId3" imgW="3253563" imgH="372580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5997" y="78353"/>
                        <a:ext cx="5758807" cy="6594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434BE6-71E8-C400-A62C-DAA0A301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Mitigation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E18F-C96D-4DAD-7F6E-D97359E0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Can we change positive-sequence current restraint factor A2? </a:t>
            </a:r>
          </a:p>
          <a:p>
            <a:r>
              <a:rPr lang="en-US" sz="2800" dirty="0"/>
              <a:t>A2 engages directional enable</a:t>
            </a:r>
          </a:p>
          <a:p>
            <a:r>
              <a:rPr lang="en-US" sz="2800" dirty="0"/>
              <a:t>A2 must be chosen to provide dependability for its own </a:t>
            </a:r>
            <a:br>
              <a:rPr lang="en-US" sz="2800" dirty="0"/>
            </a:br>
            <a:r>
              <a:rPr lang="en-US" sz="2800" dirty="0"/>
              <a:t>feeder fault</a:t>
            </a:r>
          </a:p>
          <a:p>
            <a:r>
              <a:rPr lang="en-US" sz="2800" dirty="0"/>
              <a:t>A2 = 0.5 is the highest value </a:t>
            </a:r>
            <a:br>
              <a:rPr lang="en-US" sz="2800" dirty="0"/>
            </a:br>
            <a:r>
              <a:rPr lang="en-US" sz="2800" dirty="0"/>
              <a:t>to have dependability for all </a:t>
            </a:r>
            <a:br>
              <a:rPr lang="en-US" sz="2800" dirty="0"/>
            </a:br>
            <a:r>
              <a:rPr lang="en-US" sz="2800" dirty="0"/>
              <a:t>fault types</a:t>
            </a:r>
          </a:p>
        </p:txBody>
      </p:sp>
    </p:spTree>
    <p:extLst>
      <p:ext uri="{BB962C8B-B14F-4D97-AF65-F5344CB8AC3E}">
        <p14:creationId xmlns:p14="http://schemas.microsoft.com/office/powerpoint/2010/main" val="15778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70DD-262A-031A-469B-5F24912A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element characteristic for R2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228B4-47F9-B347-7310-D8AE8EEE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3981293"/>
            <a:ext cx="6089814" cy="91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443528-7F83-10C0-8383-4CF299BFA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1638050"/>
            <a:ext cx="6089814" cy="2502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C3B23-DFAB-F3A7-EB9D-F44A702E2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" y="1638050"/>
            <a:ext cx="5857548" cy="2578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CEAAD-52D1-B956-1C23-9646E212A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" y="4254868"/>
            <a:ext cx="5857548" cy="14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AE55-6A02-BADA-BD32-C080CAA5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4CBD-1367-DC29-4AC2-6A98BBC0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Mitigation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9D40-B2BB-ADDA-40F9-09DF95D9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increase ground overcurrent pickups?</a:t>
            </a:r>
          </a:p>
          <a:p>
            <a:r>
              <a:rPr lang="en-US" dirty="0"/>
              <a:t>51N pickup should be selected based on worst-case mutual coupling but should maintain sensitivity for coordination</a:t>
            </a:r>
          </a:p>
          <a:p>
            <a:r>
              <a:rPr lang="en-US" dirty="0"/>
              <a:t>Mutual coupling effects due to operational switching should be considered</a:t>
            </a:r>
          </a:p>
          <a:p>
            <a:r>
              <a:rPr lang="en-US" dirty="0"/>
              <a:t>Worst-case mutual coupling also depends on system configuration – common bus on both ends, common bus only on one end, isolated buses on both ends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3C031-DA76-C9FE-9884-498832B73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6B9-61B7-7AE9-A160-E7A807AB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Mitigation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EFCB-FEA2-506D-6E00-C6F0AD27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734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change fault detector pickups – 50QFP and 50QRP?</a:t>
            </a:r>
          </a:p>
          <a:p>
            <a:r>
              <a:rPr lang="en-US" dirty="0"/>
              <a:t>50QFP and 50QRP are also inputs to directional </a:t>
            </a:r>
            <a:br>
              <a:rPr lang="en-US" dirty="0"/>
            </a:br>
            <a:r>
              <a:rPr lang="en-US" dirty="0"/>
              <a:t>enable logic </a:t>
            </a:r>
          </a:p>
          <a:p>
            <a:r>
              <a:rPr lang="en-US" dirty="0"/>
              <a:t>Raising 50QFP might work but must confirm dependability </a:t>
            </a:r>
            <a:br>
              <a:rPr lang="en-US" dirty="0"/>
            </a:br>
            <a:r>
              <a:rPr lang="en-US" dirty="0"/>
              <a:t>for all unbalanced faults on its own feeder/line</a:t>
            </a:r>
          </a:p>
          <a:p>
            <a:r>
              <a:rPr lang="en-US" dirty="0"/>
              <a:t>I2.Mag in our case study = 66 A primary = 1.2375 A secondary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574973" cy="4800600"/>
          </a:xfrm>
        </p:spPr>
        <p:txBody>
          <a:bodyPr>
            <a:noAutofit/>
          </a:bodyPr>
          <a:lstStyle/>
          <a:p>
            <a:r>
              <a:rPr lang="en-US" sz="2800" dirty="0"/>
              <a:t>Effects of mutual coupling should be modeled even for subtransmission networks</a:t>
            </a:r>
          </a:p>
          <a:p>
            <a:r>
              <a:rPr lang="en-US" sz="2800" dirty="0"/>
              <a:t>Modeling should be considered when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10% line is coupled </a:t>
            </a:r>
          </a:p>
          <a:p>
            <a:r>
              <a:rPr lang="en-US" sz="2800" dirty="0"/>
              <a:t>32Q is a superior directional element on mutually coupled lines due to voltage </a:t>
            </a:r>
            <a:br>
              <a:rPr lang="en-US" sz="2800" dirty="0"/>
            </a:br>
            <a:r>
              <a:rPr lang="en-US" sz="2800" dirty="0"/>
              <a:t>drop caused by Z</a:t>
            </a:r>
            <a:r>
              <a:rPr lang="en-US" sz="2800" baseline="-25000" dirty="0"/>
              <a:t>0M</a:t>
            </a:r>
            <a:r>
              <a:rPr lang="en-US" sz="2800" dirty="0"/>
              <a:t> but it is also prone </a:t>
            </a:r>
            <a:br>
              <a:rPr lang="en-US" sz="2800" dirty="0"/>
            </a:br>
            <a:r>
              <a:rPr lang="en-US" sz="2800" dirty="0"/>
              <a:t>to misoperations </a:t>
            </a:r>
          </a:p>
          <a:p>
            <a:r>
              <a:rPr lang="en-US" sz="2800" dirty="0"/>
              <a:t>With some tweaks in directional enable logic of 32Q, security can be established</a:t>
            </a:r>
          </a:p>
        </p:txBody>
      </p:sp>
      <p:pic>
        <p:nvPicPr>
          <p:cNvPr id="5" name="Picture Placeholder 6" descr="Aerial view of a power plant&#10;&#10;AI-generated content may be incorrect.">
            <a:extLst>
              <a:ext uri="{FF2B5EF4-FFF2-40B4-BE49-F238E27FC236}">
                <a16:creationId xmlns:a16="http://schemas.microsoft.com/office/drawing/2014/main" id="{EBAB8A96-9D76-C33C-5727-72A69D6F8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486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F5F74-3BAF-55EE-477B-CA2A00CD2C05}"/>
              </a:ext>
            </a:extLst>
          </p:cNvPr>
          <p:cNvSpPr txBox="1"/>
          <p:nvPr/>
        </p:nvSpPr>
        <p:spPr>
          <a:xfrm>
            <a:off x="4794201" y="2165684"/>
            <a:ext cx="260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FF35-A7A5-E7D8-9306-1ED16567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Electromagnetic coupling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CDAD03-FC57-6BB5-C5AB-9A44DA439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2" y="1600200"/>
            <a:ext cx="4743450" cy="4800599"/>
          </a:xfrm>
        </p:spPr>
        <p:txBody>
          <a:bodyPr>
            <a:normAutofit/>
          </a:bodyPr>
          <a:lstStyle/>
          <a:p>
            <a:r>
              <a:rPr lang="en-US" dirty="0"/>
              <a:t>Electromagnetic </a:t>
            </a:r>
            <a:br>
              <a:rPr lang="en-US" dirty="0"/>
            </a:br>
            <a:r>
              <a:rPr lang="en-US" dirty="0"/>
              <a:t>coupling is not just a transmission phenomenon</a:t>
            </a:r>
          </a:p>
          <a:p>
            <a:r>
              <a:rPr lang="en-US" dirty="0"/>
              <a:t>At ac peak, magnetic field intensity is the highest</a:t>
            </a:r>
          </a:p>
          <a:p>
            <a:r>
              <a:rPr lang="en-US" dirty="0"/>
              <a:t>Shorter distance between conductors yields higher magnetic coupling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7316B6-5646-D537-2DF4-F25A30433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63998"/>
              </p:ext>
            </p:extLst>
          </p:nvPr>
        </p:nvGraphicFramePr>
        <p:xfrm>
          <a:off x="5200651" y="1590675"/>
          <a:ext cx="6648449" cy="288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933687" imgH="838371" progId="Visio.Drawing.15">
                  <p:embed/>
                </p:oleObj>
              </mc:Choice>
              <mc:Fallback>
                <p:oleObj name="Visio" r:id="rId3" imgW="1933687" imgH="83837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0651" y="1590675"/>
                        <a:ext cx="6648449" cy="288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92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C030-6BE5-3D5E-0071-9A0FE277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 and mutual impedance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90F7D6-F759-9D8E-EDAA-4073E377AD76}"/>
                  </a:ext>
                </a:extLst>
              </p:cNvPr>
              <p:cNvSpPr txBox="1"/>
              <p:nvPr/>
            </p:nvSpPr>
            <p:spPr>
              <a:xfrm>
                <a:off x="3041355" y="1528377"/>
                <a:ext cx="6109290" cy="1404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𝑍𝑎𝑎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𝑍𝑏𝑏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90F7D6-F759-9D8E-EDAA-4073E377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355" y="1528377"/>
                <a:ext cx="6109290" cy="1404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A7CC76-77F2-9D28-92CB-98120948B235}"/>
                  </a:ext>
                </a:extLst>
              </p:cNvPr>
              <p:cNvSpPr txBox="1"/>
              <p:nvPr/>
            </p:nvSpPr>
            <p:spPr>
              <a:xfrm>
                <a:off x="2953585" y="3334338"/>
                <a:ext cx="6284830" cy="1394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A7CC76-77F2-9D28-92CB-98120948B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85" y="3334338"/>
                <a:ext cx="6284830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42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AE8A-E30D-5262-9FA2-2DF5F169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7C89FE-82F1-5FC5-9485-3BB02DBC2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42555"/>
              </p:ext>
            </p:extLst>
          </p:nvPr>
        </p:nvGraphicFramePr>
        <p:xfrm>
          <a:off x="8068040" y="819509"/>
          <a:ext cx="3836360" cy="58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38451" imgH="2181460" progId="Visio.Drawing.15">
                  <p:embed/>
                </p:oleObj>
              </mc:Choice>
              <mc:Fallback>
                <p:oleObj name="Visio" r:id="rId3" imgW="1438451" imgH="21814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8040" y="819509"/>
                        <a:ext cx="3836360" cy="581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BF6D42-A555-E623-BA97-85B8C4F4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Two parallel 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0BC8F1-4D18-A8C0-C4EA-5BD235911B2B}"/>
                  </a:ext>
                </a:extLst>
              </p:cNvPr>
              <p:cNvSpPr txBox="1"/>
              <p:nvPr/>
            </p:nvSpPr>
            <p:spPr>
              <a:xfrm>
                <a:off x="1780440" y="2424729"/>
                <a:ext cx="6279477" cy="1814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𝑍𝑐𝑐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0BC8F1-4D18-A8C0-C4EA-5BD23591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40" y="2424729"/>
                <a:ext cx="6279477" cy="1814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507448F-BDE7-C051-BB11-355D8D7F2E3A}"/>
              </a:ext>
            </a:extLst>
          </p:cNvPr>
          <p:cNvSpPr txBox="1"/>
          <p:nvPr/>
        </p:nvSpPr>
        <p:spPr>
          <a:xfrm>
            <a:off x="8152260" y="77462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0FBE9-1001-855A-6111-37EF7AF7E2C4}"/>
              </a:ext>
            </a:extLst>
          </p:cNvPr>
          <p:cNvSpPr txBox="1"/>
          <p:nvPr/>
        </p:nvSpPr>
        <p:spPr>
          <a:xfrm>
            <a:off x="10622689" y="774621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Y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CF5FB612-A716-52B0-E247-C1BFC98A72B2}"/>
              </a:ext>
            </a:extLst>
          </p:cNvPr>
          <p:cNvSpPr/>
          <p:nvPr/>
        </p:nvSpPr>
        <p:spPr>
          <a:xfrm>
            <a:off x="1649735" y="3394190"/>
            <a:ext cx="192024" cy="767264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4D639C0-ED46-ACFA-C036-D00881AF18B1}"/>
              </a:ext>
            </a:extLst>
          </p:cNvPr>
          <p:cNvSpPr/>
          <p:nvPr/>
        </p:nvSpPr>
        <p:spPr>
          <a:xfrm>
            <a:off x="1659846" y="2544261"/>
            <a:ext cx="192024" cy="767264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C2B9F-7101-B390-7254-E722C7028721}"/>
              </a:ext>
            </a:extLst>
          </p:cNvPr>
          <p:cNvSpPr txBox="1"/>
          <p:nvPr/>
        </p:nvSpPr>
        <p:spPr>
          <a:xfrm>
            <a:off x="533188" y="272541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Circuit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2A29C-046B-3A6F-A1D2-2B6501C6BCE5}"/>
              </a:ext>
            </a:extLst>
          </p:cNvPr>
          <p:cNvSpPr txBox="1"/>
          <p:nvPr/>
        </p:nvSpPr>
        <p:spPr>
          <a:xfrm>
            <a:off x="535496" y="3588410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Circuit Y</a:t>
            </a:r>
          </a:p>
        </p:txBody>
      </p:sp>
    </p:spTree>
    <p:extLst>
      <p:ext uri="{BB962C8B-B14F-4D97-AF65-F5344CB8AC3E}">
        <p14:creationId xmlns:p14="http://schemas.microsoft.com/office/powerpoint/2010/main" val="238957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2305-F46A-CDB9-43D8-4487CC2B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DC8-4C81-6565-16BB-41EA4B08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Two parallel 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D704F-7A47-147B-97DC-895800087036}"/>
                  </a:ext>
                </a:extLst>
              </p:cNvPr>
              <p:cNvSpPr txBox="1"/>
              <p:nvPr/>
            </p:nvSpPr>
            <p:spPr>
              <a:xfrm>
                <a:off x="1752032" y="2419245"/>
                <a:ext cx="6336168" cy="1831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D704F-7A47-147B-97DC-895800087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32" y="2419245"/>
                <a:ext cx="6336168" cy="1831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8FEC20-FA10-225B-E159-6A73A3E84DD5}"/>
              </a:ext>
            </a:extLst>
          </p:cNvPr>
          <p:cNvSpPr txBox="1"/>
          <p:nvPr/>
        </p:nvSpPr>
        <p:spPr>
          <a:xfrm>
            <a:off x="4379514" y="1532007"/>
            <a:ext cx="355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Voltage drop on Circuit X due to current flow on Circuit Y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9C53C46-6311-8B0C-C2BD-C0F0C52FCEA3}"/>
              </a:ext>
            </a:extLst>
          </p:cNvPr>
          <p:cNvSpPr/>
          <p:nvPr/>
        </p:nvSpPr>
        <p:spPr>
          <a:xfrm rot="5400000">
            <a:off x="6059376" y="1308961"/>
            <a:ext cx="193897" cy="2039224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2E46973-BF2B-F947-E577-6C3542F4E91F}"/>
              </a:ext>
            </a:extLst>
          </p:cNvPr>
          <p:cNvSpPr/>
          <p:nvPr/>
        </p:nvSpPr>
        <p:spPr>
          <a:xfrm rot="16200000">
            <a:off x="3794248" y="3315575"/>
            <a:ext cx="193897" cy="2038352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2266C-0050-CC3D-2977-E774FD4BD4B3}"/>
              </a:ext>
            </a:extLst>
          </p:cNvPr>
          <p:cNvSpPr txBox="1"/>
          <p:nvPr/>
        </p:nvSpPr>
        <p:spPr>
          <a:xfrm>
            <a:off x="2087882" y="4393596"/>
            <a:ext cx="360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Voltage drop on Circuit Y due to current flow on Circuit 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01398-4FA7-F489-920A-3CC4426DBD13}"/>
              </a:ext>
            </a:extLst>
          </p:cNvPr>
          <p:cNvSpPr txBox="1"/>
          <p:nvPr/>
        </p:nvSpPr>
        <p:spPr>
          <a:xfrm>
            <a:off x="533188" y="272541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Circuit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D2613-8A76-8247-6C61-4A930A39373C}"/>
              </a:ext>
            </a:extLst>
          </p:cNvPr>
          <p:cNvSpPr txBox="1"/>
          <p:nvPr/>
        </p:nvSpPr>
        <p:spPr>
          <a:xfrm>
            <a:off x="535496" y="3588410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Circuit Y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FB2C23D-E9B3-AA25-A50D-32D670ADB75C}"/>
              </a:ext>
            </a:extLst>
          </p:cNvPr>
          <p:cNvSpPr/>
          <p:nvPr/>
        </p:nvSpPr>
        <p:spPr>
          <a:xfrm>
            <a:off x="1649735" y="3394190"/>
            <a:ext cx="192024" cy="767264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14DE998-FEFD-D8EC-6434-70472B60DD60}"/>
              </a:ext>
            </a:extLst>
          </p:cNvPr>
          <p:cNvSpPr/>
          <p:nvPr/>
        </p:nvSpPr>
        <p:spPr>
          <a:xfrm>
            <a:off x="1659846" y="2544261"/>
            <a:ext cx="192024" cy="767264"/>
          </a:xfrm>
          <a:prstGeom prst="leftBrace">
            <a:avLst/>
          </a:prstGeom>
          <a:ln w="1905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668587-0A88-4649-7756-830BA53DF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71557"/>
              </p:ext>
            </p:extLst>
          </p:nvPr>
        </p:nvGraphicFramePr>
        <p:xfrm>
          <a:off x="8068040" y="819509"/>
          <a:ext cx="3836360" cy="58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438451" imgH="2181460" progId="Visio.Drawing.15">
                  <p:embed/>
                </p:oleObj>
              </mc:Choice>
              <mc:Fallback>
                <p:oleObj name="Visio" r:id="rId4" imgW="1438451" imgH="218146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7C89FE-82F1-5FC5-9485-3BB02DBC2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8040" y="819509"/>
                        <a:ext cx="3836360" cy="581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BB283B-6889-EF8A-47B3-9F2F551B456A}"/>
              </a:ext>
            </a:extLst>
          </p:cNvPr>
          <p:cNvSpPr txBox="1"/>
          <p:nvPr/>
        </p:nvSpPr>
        <p:spPr>
          <a:xfrm>
            <a:off x="8152260" y="77462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8D97A-0650-1814-C7A9-A11F2225B02B}"/>
              </a:ext>
            </a:extLst>
          </p:cNvPr>
          <p:cNvSpPr txBox="1"/>
          <p:nvPr/>
        </p:nvSpPr>
        <p:spPr>
          <a:xfrm>
            <a:off x="10622689" y="774621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Y</a:t>
            </a:r>
          </a:p>
        </p:txBody>
      </p:sp>
    </p:spTree>
    <p:extLst>
      <p:ext uri="{BB962C8B-B14F-4D97-AF65-F5344CB8AC3E}">
        <p14:creationId xmlns:p14="http://schemas.microsoft.com/office/powerpoint/2010/main" val="35697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C34B-CD77-3EF6-A3F0-BFAD856D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C233-EA53-490C-C0BB-33A4C7E9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Two parallel circuits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36B75-5377-7C6B-4E28-040339E8D495}"/>
                  </a:ext>
                </a:extLst>
              </p:cNvPr>
              <p:cNvSpPr txBox="1"/>
              <p:nvPr/>
            </p:nvSpPr>
            <p:spPr>
              <a:xfrm>
                <a:off x="820132" y="1600200"/>
                <a:ext cx="6508309" cy="1831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𝐼𝑎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𝐼𝑏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𝐼𝑐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36B75-5377-7C6B-4E28-040339E8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32" y="1600200"/>
                <a:ext cx="6508309" cy="1831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593619-739C-9551-3151-0527A062F069}"/>
                  </a:ext>
                </a:extLst>
              </p:cNvPr>
              <p:cNvSpPr txBox="1"/>
              <p:nvPr/>
            </p:nvSpPr>
            <p:spPr>
              <a:xfrm>
                <a:off x="849850" y="4350487"/>
                <a:ext cx="6446841" cy="1831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02′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0′2′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1′2′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2′0′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2′1′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593619-739C-9551-3151-0527A062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0" y="4350487"/>
                <a:ext cx="6446841" cy="1831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DEB5A1-EDC0-02B5-012E-156800BD1527}"/>
              </a:ext>
            </a:extLst>
          </p:cNvPr>
          <p:cNvCxnSpPr>
            <a:cxnSpLocks/>
          </p:cNvCxnSpPr>
          <p:nvPr/>
        </p:nvCxnSpPr>
        <p:spPr>
          <a:xfrm>
            <a:off x="4074286" y="3579832"/>
            <a:ext cx="0" cy="634042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4D5D1C-3D3F-8B72-ECE2-0ECBF050FF89}"/>
              </a:ext>
            </a:extLst>
          </p:cNvPr>
          <p:cNvSpPr txBox="1"/>
          <p:nvPr/>
        </p:nvSpPr>
        <p:spPr>
          <a:xfrm>
            <a:off x="4153204" y="3650266"/>
            <a:ext cx="272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Sequence translation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43BEAD-5FB9-A875-768A-94C37768E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71557"/>
              </p:ext>
            </p:extLst>
          </p:nvPr>
        </p:nvGraphicFramePr>
        <p:xfrm>
          <a:off x="8068040" y="819509"/>
          <a:ext cx="3836360" cy="58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438451" imgH="2181460" progId="Visio.Drawing.15">
                  <p:embed/>
                </p:oleObj>
              </mc:Choice>
              <mc:Fallback>
                <p:oleObj name="Visio" r:id="rId5" imgW="1438451" imgH="218146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7C89FE-82F1-5FC5-9485-3BB02DBC2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8040" y="819509"/>
                        <a:ext cx="3836360" cy="581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60EF2F-F5D4-A0D7-53C3-8FC4C71B4327}"/>
              </a:ext>
            </a:extLst>
          </p:cNvPr>
          <p:cNvSpPr txBox="1"/>
          <p:nvPr/>
        </p:nvSpPr>
        <p:spPr>
          <a:xfrm>
            <a:off x="8152260" y="77462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B6C39-43F8-A97A-3319-6A8A57DB0F18}"/>
              </a:ext>
            </a:extLst>
          </p:cNvPr>
          <p:cNvSpPr txBox="1"/>
          <p:nvPr/>
        </p:nvSpPr>
        <p:spPr>
          <a:xfrm>
            <a:off x="10622689" y="774621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 Y</a:t>
            </a:r>
          </a:p>
        </p:txBody>
      </p:sp>
    </p:spTree>
    <p:extLst>
      <p:ext uri="{BB962C8B-B14F-4D97-AF65-F5344CB8AC3E}">
        <p14:creationId xmlns:p14="http://schemas.microsoft.com/office/powerpoint/2010/main" val="230020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1847-BFF3-0E8F-1C69-1B776646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B96B44-039C-6AB1-268F-B4AFFCCC6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717"/>
              </p:ext>
            </p:extLst>
          </p:nvPr>
        </p:nvGraphicFramePr>
        <p:xfrm>
          <a:off x="6269972" y="1146190"/>
          <a:ext cx="5560562" cy="531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743123" imgH="1667110" progId="Visio.Drawing.15">
                  <p:embed/>
                </p:oleObj>
              </mc:Choice>
              <mc:Fallback>
                <p:oleObj name="Visio" r:id="rId3" imgW="1743123" imgH="166711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9972" y="1146190"/>
                        <a:ext cx="5560562" cy="531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99C4E9-0A28-8876-A8C3-D3D706B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Net magnetic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58AED0-DCFF-9514-6127-CECB99BDDD78}"/>
                  </a:ext>
                </a:extLst>
              </p:cNvPr>
              <p:cNvSpPr txBox="1"/>
              <p:nvPr/>
            </p:nvSpPr>
            <p:spPr>
              <a:xfrm>
                <a:off x="97838" y="2167982"/>
                <a:ext cx="6096000" cy="1808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58AED0-DCFF-9514-6127-CECB99BDD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8" y="2167982"/>
                <a:ext cx="6096000" cy="1808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9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79218-C1DB-B8DE-CAD4-A7FC5458A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340BA6-38A9-16D5-F017-CA0F8FAA5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89150"/>
              </p:ext>
            </p:extLst>
          </p:nvPr>
        </p:nvGraphicFramePr>
        <p:xfrm>
          <a:off x="5099572" y="334907"/>
          <a:ext cx="6726449" cy="605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57477" imgH="2752832" progId="Visio.Drawing.15">
                  <p:embed/>
                </p:oleObj>
              </mc:Choice>
              <mc:Fallback>
                <p:oleObj name="Visio" r:id="rId3" imgW="3057477" imgH="275283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572" y="334907"/>
                        <a:ext cx="6726449" cy="605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9243F8F-0A61-12D7-13C3-3C519215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4B018-3B79-29DC-94B6-559ABCAF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28075" cy="4800600"/>
          </a:xfrm>
        </p:spPr>
        <p:txBody>
          <a:bodyPr>
            <a:noAutofit/>
          </a:bodyPr>
          <a:lstStyle/>
          <a:p>
            <a:r>
              <a:rPr lang="en-US" dirty="0"/>
              <a:t>FDR 4 and FDR 5 are 5 miles long</a:t>
            </a:r>
          </a:p>
          <a:p>
            <a:r>
              <a:rPr lang="en-US" dirty="0"/>
              <a:t>No ground wires </a:t>
            </a:r>
          </a:p>
          <a:p>
            <a:r>
              <a:rPr lang="en-US" dirty="0"/>
              <a:t>477 26/7 </a:t>
            </a:r>
            <a:r>
              <a:rPr lang="en-US" dirty="0" err="1"/>
              <a:t>ACSR</a:t>
            </a:r>
            <a:r>
              <a:rPr lang="en-US" dirty="0"/>
              <a:t> conductors</a:t>
            </a:r>
          </a:p>
          <a:p>
            <a:r>
              <a:rPr lang="en-US" dirty="0"/>
              <a:t>9 ft average spacing between FDR 4 and FDR 5</a:t>
            </a:r>
          </a:p>
        </p:txBody>
      </p:sp>
    </p:spTree>
    <p:extLst>
      <p:ext uri="{BB962C8B-B14F-4D97-AF65-F5344CB8AC3E}">
        <p14:creationId xmlns:p14="http://schemas.microsoft.com/office/powerpoint/2010/main" val="4086602752"/>
      </p:ext>
    </p:extLst>
  </p:cSld>
  <p:clrMapOvr>
    <a:masterClrMapping/>
  </p:clrMapOvr>
</p:sld>
</file>

<file path=ppt/theme/theme1.xml><?xml version="1.0" encoding="utf-8"?>
<a:theme xmlns:a="http://schemas.openxmlformats.org/drawingml/2006/main" name="SEL_2020_01">
  <a:themeElements>
    <a:clrScheme name="SEL-2020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SEL-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White, 255-255-255">
      <a:srgbClr val="FFFFFF"/>
    </a:custClr>
    <a:custClr name="Black, 0-0-0">
      <a:srgbClr val="000000"/>
    </a:custClr>
    <a:custClr name="SEL Light Gray, 188-186-187">
      <a:srgbClr val="BCBABB"/>
    </a:custClr>
    <a:custClr name="SEL Document Gray, 119-119-119">
      <a:srgbClr val="777777"/>
    </a:custClr>
    <a:custClr name="SEL Blue, 0-59-112">
      <a:srgbClr val="003B70"/>
    </a:custClr>
    <a:custClr name="SEL Orange, 243-138-0">
      <a:srgbClr val="F38A00"/>
    </a:custClr>
    <a:custClr name="PPT Teal, 27-152-169">
      <a:srgbClr val="1B98A9"/>
    </a:custClr>
    <a:custClr name="SEL Red, 215-63-34">
      <a:srgbClr val="D73F22"/>
    </a:custClr>
    <a:custClr name="PPT Green, 66-144-60">
      <a:srgbClr val="42903C"/>
    </a:custClr>
    <a:custClr name="SEL Medium Blue, 0-124-186">
      <a:srgbClr val="007CBA"/>
    </a:custClr>
    <a:custClr name="SEL Light Yellow, 242-228-117">
      <a:srgbClr val="F2E4B1"/>
    </a:custClr>
    <a:custClr name="PPT Dark Blue, 0-30-66">
      <a:srgbClr val="001E42"/>
    </a:custClr>
    <a:custClr name="PPT Table Blue, 188-202-218">
      <a:srgbClr val="BCCADA"/>
    </a:custClr>
    <a:custClr name="PPT Pushbutton Blue, 103-133-168">
      <a:srgbClr val="6785A8"/>
    </a:custClr>
    <a:custClr name="SEL Dark Purple, 67-38-58">
      <a:srgbClr val="43263A"/>
    </a:custClr>
    <a:custClr name="PPT Purple, 106-72-107">
      <a:srgbClr val="6A486B"/>
    </a:custClr>
    <a:custClr name="SEL Light Teal, 126-167-172">
      <a:srgbClr val="7EA7AC"/>
    </a:custClr>
    <a:custClr name="SEL Yellow, 247-212-75">
      <a:srgbClr val="F7D44B"/>
    </a:custClr>
    <a:custClr name="SEL Light Green, 153-204-0">
      <a:srgbClr val="99CC00"/>
    </a:custClr>
    <a:custClr name="SEL Light Blue, 110-196-232">
      <a:srgbClr val="6EC4E8"/>
    </a:custClr>
  </a:custClrLst>
  <a:extLst>
    <a:ext uri="{05A4C25C-085E-4340-85A3-A5531E510DB2}">
      <thm15:themeFamily xmlns:thm15="http://schemas.microsoft.com/office/thememl/2012/main" name="Presentation9" id="{4AC56823-D9BC-4D51-AFE7-50D8C851F41E}" vid="{874A3E8F-C2B7-42FD-B04D-A3D58C4CEFAC}"/>
    </a:ext>
  </a:extLst>
</a:theme>
</file>

<file path=ppt/theme/theme2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SEL_2020_Colors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Template_TechPaper_20210104</Template>
  <TotalTime>945</TotalTime>
  <Words>882</Words>
  <Application>Microsoft Office PowerPoint</Application>
  <PresentationFormat>Widescreen</PresentationFormat>
  <Paragraphs>161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Trebuchet MS</vt:lpstr>
      <vt:lpstr>Wingdings 3</vt:lpstr>
      <vt:lpstr>Cambria Math</vt:lpstr>
      <vt:lpstr>Wingdings</vt:lpstr>
      <vt:lpstr>Symbol</vt:lpstr>
      <vt:lpstr>Arial</vt:lpstr>
      <vt:lpstr>Times New Roman</vt:lpstr>
      <vt:lpstr>SEL_2020_01</vt:lpstr>
      <vt:lpstr>Facet</vt:lpstr>
      <vt:lpstr>Visio</vt:lpstr>
      <vt:lpstr>PowerPoint Presentation</vt:lpstr>
      <vt:lpstr>Outline</vt:lpstr>
      <vt:lpstr>Electromagnetic coupling</vt:lpstr>
      <vt:lpstr>Self- and mutual impedance matrix </vt:lpstr>
      <vt:lpstr>Two parallel circuits </vt:lpstr>
      <vt:lpstr>Two parallel circuits </vt:lpstr>
      <vt:lpstr>Two parallel circuits </vt:lpstr>
      <vt:lpstr>Net magnetic flux</vt:lpstr>
      <vt:lpstr>System description</vt:lpstr>
      <vt:lpstr>Modeling and simulation results </vt:lpstr>
      <vt:lpstr>Modeling and simulation results</vt:lpstr>
      <vt:lpstr>System description</vt:lpstr>
      <vt:lpstr>Modeling and simulation results</vt:lpstr>
      <vt:lpstr>Subtransmission protection philosophy at utility</vt:lpstr>
      <vt:lpstr>Event analysis</vt:lpstr>
      <vt:lpstr>Event analysis</vt:lpstr>
      <vt:lpstr>Event analysis</vt:lpstr>
      <vt:lpstr>Event analysis</vt:lpstr>
      <vt:lpstr>Event analysis</vt:lpstr>
      <vt:lpstr>Event analysis</vt:lpstr>
      <vt:lpstr>Event analysis</vt:lpstr>
      <vt:lpstr>Event analysis</vt:lpstr>
      <vt:lpstr>Mitigation strategies </vt:lpstr>
      <vt:lpstr>Mitigation strategies </vt:lpstr>
      <vt:lpstr>Directional element characteristic for R2</vt:lpstr>
      <vt:lpstr>Mitigation strategies </vt:lpstr>
      <vt:lpstr>Mitigation strategies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Aarnio</dc:creator>
  <cp:lastModifiedBy>Kelli Phillips</cp:lastModifiedBy>
  <cp:revision>117</cp:revision>
  <dcterms:created xsi:type="dcterms:W3CDTF">2025-03-05T00:09:56Z</dcterms:created>
  <dcterms:modified xsi:type="dcterms:W3CDTF">2025-04-02T20:54:27Z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3498909</vt:lpwstr>
  </property>
  <property fmtid="{D5CDD505-2E9C-101B-9397-08002B2CF9AE}" pid="3" name="NXPowerLiteSettings">
    <vt:lpwstr>C98007B004F000</vt:lpwstr>
  </property>
  <property fmtid="{D5CDD505-2E9C-101B-9397-08002B2CF9AE}" pid="4" name="NXPowerLiteVersion">
    <vt:lpwstr>D9.1.2</vt:lpwstr>
  </property>
</Properties>
</file>