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3" r:id="rId3"/>
  </p:sldMasterIdLst>
  <p:sldIdLst>
    <p:sldId id="257" r:id="rId4"/>
    <p:sldId id="401" r:id="rId5"/>
    <p:sldId id="402" r:id="rId6"/>
    <p:sldId id="403" r:id="rId7"/>
    <p:sldId id="404" r:id="rId8"/>
    <p:sldId id="405" r:id="rId9"/>
    <p:sldId id="406" r:id="rId10"/>
    <p:sldId id="407" r:id="rId11"/>
    <p:sldId id="409" r:id="rId12"/>
    <p:sldId id="408" r:id="rId13"/>
    <p:sldId id="410" r:id="rId14"/>
    <p:sldId id="411" r:id="rId15"/>
    <p:sldId id="412" r:id="rId16"/>
    <p:sldId id="413" r:id="rId17"/>
    <p:sldId id="414" r:id="rId18"/>
    <p:sldId id="415" r:id="rId19"/>
    <p:sldId id="41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394" autoAdjust="0"/>
  </p:normalViewPr>
  <p:slideViewPr>
    <p:cSldViewPr snapToGrid="0">
      <p:cViewPr varScale="1">
        <p:scale>
          <a:sx n="70" d="100"/>
          <a:sy n="70" d="100"/>
        </p:scale>
        <p:origin x="78"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244EF-9290-4672-973B-35C8DF16FDB9}"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06152D57-2DDE-4C70-95CD-37C698CD1BC8}">
      <dgm:prSet phldrT="[Text]" custT="1"/>
      <dgm:spPr/>
      <dgm:t>
        <a:bodyPr/>
        <a:lstStyle/>
        <a:p>
          <a:r>
            <a:rPr lang="en-US" sz="1800" dirty="0"/>
            <a:t>1903</a:t>
          </a:r>
        </a:p>
      </dgm:t>
    </dgm:pt>
    <dgm:pt modelId="{9A7BF303-DD8A-46BB-A2B2-DE10C9C107FB}" type="parTrans" cxnId="{E42CEFDC-0FC8-48E9-99F4-AA3E71924011}">
      <dgm:prSet/>
      <dgm:spPr/>
      <dgm:t>
        <a:bodyPr/>
        <a:lstStyle/>
        <a:p>
          <a:endParaRPr lang="en-US"/>
        </a:p>
      </dgm:t>
    </dgm:pt>
    <dgm:pt modelId="{53375919-FAAC-4EE9-92A3-A35FB9DB40DC}" type="sibTrans" cxnId="{E42CEFDC-0FC8-48E9-99F4-AA3E71924011}">
      <dgm:prSet/>
      <dgm:spPr/>
      <dgm:t>
        <a:bodyPr/>
        <a:lstStyle/>
        <a:p>
          <a:endParaRPr lang="en-US"/>
        </a:p>
      </dgm:t>
    </dgm:pt>
    <dgm:pt modelId="{D1BD707F-0B02-4EA9-B9FB-E92F938DE035}">
      <dgm:prSet phldrT="[Text]" custT="1"/>
      <dgm:spPr/>
      <dgm:t>
        <a:bodyPr/>
        <a:lstStyle/>
        <a:p>
          <a:r>
            <a:rPr lang="en-US" sz="1800" dirty="0"/>
            <a:t>1921</a:t>
          </a:r>
        </a:p>
      </dgm:t>
    </dgm:pt>
    <dgm:pt modelId="{B85B26FF-86E5-46B2-A107-69B9B1B4A55F}" type="parTrans" cxnId="{DDF4DF10-5633-463A-A4EA-406234A44EDF}">
      <dgm:prSet/>
      <dgm:spPr/>
      <dgm:t>
        <a:bodyPr/>
        <a:lstStyle/>
        <a:p>
          <a:endParaRPr lang="en-US"/>
        </a:p>
      </dgm:t>
    </dgm:pt>
    <dgm:pt modelId="{1655F288-77F6-4507-8F14-484A592A386B}" type="sibTrans" cxnId="{DDF4DF10-5633-463A-A4EA-406234A44EDF}">
      <dgm:prSet/>
      <dgm:spPr/>
      <dgm:t>
        <a:bodyPr/>
        <a:lstStyle/>
        <a:p>
          <a:endParaRPr lang="en-US"/>
        </a:p>
      </dgm:t>
    </dgm:pt>
    <dgm:pt modelId="{2011DBCC-5522-420C-998C-45E888A7E14F}">
      <dgm:prSet phldrT="[Text]" custT="1"/>
      <dgm:spPr/>
      <dgm:t>
        <a:bodyPr/>
        <a:lstStyle/>
        <a:p>
          <a:r>
            <a:rPr lang="en-US" sz="1800" dirty="0"/>
            <a:t>1946</a:t>
          </a:r>
        </a:p>
      </dgm:t>
    </dgm:pt>
    <dgm:pt modelId="{7689B720-8840-4B3B-80C1-DA05823ABEBB}" type="parTrans" cxnId="{2499B0D8-8497-4526-9183-F23221B94666}">
      <dgm:prSet/>
      <dgm:spPr/>
      <dgm:t>
        <a:bodyPr/>
        <a:lstStyle/>
        <a:p>
          <a:endParaRPr lang="en-US"/>
        </a:p>
      </dgm:t>
    </dgm:pt>
    <dgm:pt modelId="{86A180FA-E2B1-4F09-9961-FF3965709FA6}" type="sibTrans" cxnId="{2499B0D8-8497-4526-9183-F23221B94666}">
      <dgm:prSet/>
      <dgm:spPr/>
      <dgm:t>
        <a:bodyPr/>
        <a:lstStyle/>
        <a:p>
          <a:endParaRPr lang="en-US"/>
        </a:p>
      </dgm:t>
    </dgm:pt>
    <dgm:pt modelId="{17FF6CC2-BA73-4B71-BA0E-E43F655CCF94}">
      <dgm:prSet phldrT="[Text]" custT="1"/>
      <dgm:spPr/>
      <dgm:t>
        <a:bodyPr/>
        <a:lstStyle/>
        <a:p>
          <a:r>
            <a:rPr lang="en-US" sz="1400" dirty="0"/>
            <a:t>Communication Outages</a:t>
          </a:r>
        </a:p>
      </dgm:t>
    </dgm:pt>
    <dgm:pt modelId="{CF5D56D7-5431-4E97-B2DD-0B9EDA0CFEAE}" type="parTrans" cxnId="{CC8D8482-06E8-48A1-9BBB-0B25FEACFEBD}">
      <dgm:prSet/>
      <dgm:spPr/>
      <dgm:t>
        <a:bodyPr/>
        <a:lstStyle/>
        <a:p>
          <a:endParaRPr lang="en-US"/>
        </a:p>
      </dgm:t>
    </dgm:pt>
    <dgm:pt modelId="{14AE367A-73EC-4EC4-92C1-ED6DCD729EEB}" type="sibTrans" cxnId="{CC8D8482-06E8-48A1-9BBB-0B25FEACFEBD}">
      <dgm:prSet/>
      <dgm:spPr/>
      <dgm:t>
        <a:bodyPr/>
        <a:lstStyle/>
        <a:p>
          <a:endParaRPr lang="en-US"/>
        </a:p>
      </dgm:t>
    </dgm:pt>
    <dgm:pt modelId="{C8F46B2D-3054-4CDD-A6F5-0C72BDBF295F}">
      <dgm:prSet phldrT="[Text]" custT="1"/>
      <dgm:spPr/>
      <dgm:t>
        <a:bodyPr/>
        <a:lstStyle/>
        <a:p>
          <a:r>
            <a:rPr lang="en-US" sz="1400" dirty="0"/>
            <a:t>Transportation Issues</a:t>
          </a:r>
        </a:p>
      </dgm:t>
    </dgm:pt>
    <dgm:pt modelId="{CC188E7C-729B-4D69-825E-C981F07025F9}" type="parTrans" cxnId="{0E8A46DF-5C0E-46F8-B4FF-F7FC16366B8B}">
      <dgm:prSet/>
      <dgm:spPr/>
      <dgm:t>
        <a:bodyPr/>
        <a:lstStyle/>
        <a:p>
          <a:endParaRPr lang="en-US"/>
        </a:p>
      </dgm:t>
    </dgm:pt>
    <dgm:pt modelId="{971F53BE-21B1-4CD2-91AA-1B2887D101E1}" type="sibTrans" cxnId="{0E8A46DF-5C0E-46F8-B4FF-F7FC16366B8B}">
      <dgm:prSet/>
      <dgm:spPr/>
      <dgm:t>
        <a:bodyPr/>
        <a:lstStyle/>
        <a:p>
          <a:endParaRPr lang="en-US"/>
        </a:p>
      </dgm:t>
    </dgm:pt>
    <dgm:pt modelId="{95022B11-F683-4254-84D0-C47FF8BF4063}">
      <dgm:prSet phldrT="[Text]" custT="1"/>
      <dgm:spPr/>
      <dgm:t>
        <a:bodyPr/>
        <a:lstStyle/>
        <a:p>
          <a:r>
            <a:rPr lang="en-US" sz="1400" dirty="0"/>
            <a:t>Communication Outages</a:t>
          </a:r>
        </a:p>
      </dgm:t>
    </dgm:pt>
    <dgm:pt modelId="{57CDA173-C837-4210-8BE0-08BC0FED0D27}" type="parTrans" cxnId="{2DC7B435-144D-45DB-B095-8AFFA8AF0F53}">
      <dgm:prSet/>
      <dgm:spPr/>
      <dgm:t>
        <a:bodyPr/>
        <a:lstStyle/>
        <a:p>
          <a:endParaRPr lang="en-US"/>
        </a:p>
      </dgm:t>
    </dgm:pt>
    <dgm:pt modelId="{623088E3-18FA-4E0D-AD70-D1BC0B2BDBD4}" type="sibTrans" cxnId="{2DC7B435-144D-45DB-B095-8AFFA8AF0F53}">
      <dgm:prSet/>
      <dgm:spPr/>
      <dgm:t>
        <a:bodyPr/>
        <a:lstStyle/>
        <a:p>
          <a:endParaRPr lang="en-US"/>
        </a:p>
      </dgm:t>
    </dgm:pt>
    <dgm:pt modelId="{F38049FE-0E22-430F-AD43-75C530BCE75D}">
      <dgm:prSet phldrT="[Text]" custT="1"/>
      <dgm:spPr/>
      <dgm:t>
        <a:bodyPr/>
        <a:lstStyle/>
        <a:p>
          <a:r>
            <a:rPr lang="en-US" sz="1800" dirty="0"/>
            <a:t>1989</a:t>
          </a:r>
        </a:p>
      </dgm:t>
    </dgm:pt>
    <dgm:pt modelId="{B6B8F310-4039-45B8-A8D6-6CF340D27B38}" type="parTrans" cxnId="{C908B271-2660-45C6-8273-1B2A8A8650D5}">
      <dgm:prSet/>
      <dgm:spPr/>
      <dgm:t>
        <a:bodyPr/>
        <a:lstStyle/>
        <a:p>
          <a:endParaRPr lang="en-US"/>
        </a:p>
      </dgm:t>
    </dgm:pt>
    <dgm:pt modelId="{CF6893DB-E427-4054-AEF0-71C8870C818E}" type="sibTrans" cxnId="{C908B271-2660-45C6-8273-1B2A8A8650D5}">
      <dgm:prSet/>
      <dgm:spPr/>
      <dgm:t>
        <a:bodyPr/>
        <a:lstStyle/>
        <a:p>
          <a:endParaRPr lang="en-US"/>
        </a:p>
      </dgm:t>
    </dgm:pt>
    <dgm:pt modelId="{4FD95FD6-9124-4A86-970B-4D38C6B9A012}">
      <dgm:prSet phldrT="[Text]" custT="1"/>
      <dgm:spPr/>
      <dgm:t>
        <a:bodyPr/>
        <a:lstStyle/>
        <a:p>
          <a:r>
            <a:rPr lang="en-US" sz="1400" dirty="0"/>
            <a:t>Hydro Quebec Power System</a:t>
          </a:r>
        </a:p>
      </dgm:t>
    </dgm:pt>
    <dgm:pt modelId="{C72B60A9-893E-470C-B66C-7423B656C2A4}" type="parTrans" cxnId="{91027B7E-560D-4C1F-9AFF-BDBFF1468330}">
      <dgm:prSet/>
      <dgm:spPr/>
      <dgm:t>
        <a:bodyPr/>
        <a:lstStyle/>
        <a:p>
          <a:endParaRPr lang="en-US"/>
        </a:p>
      </dgm:t>
    </dgm:pt>
    <dgm:pt modelId="{90B0855F-4D58-465E-8425-AC55328FB659}" type="sibTrans" cxnId="{91027B7E-560D-4C1F-9AFF-BDBFF1468330}">
      <dgm:prSet/>
      <dgm:spPr/>
      <dgm:t>
        <a:bodyPr/>
        <a:lstStyle/>
        <a:p>
          <a:endParaRPr lang="en-US"/>
        </a:p>
      </dgm:t>
    </dgm:pt>
    <dgm:pt modelId="{980CD939-7DD1-448D-8A2C-777114F9CCD0}" type="pres">
      <dgm:prSet presAssocID="{33A244EF-9290-4672-973B-35C8DF16FDB9}" presName="Name0" presStyleCnt="0">
        <dgm:presLayoutVars>
          <dgm:dir/>
          <dgm:resizeHandles val="exact"/>
        </dgm:presLayoutVars>
      </dgm:prSet>
      <dgm:spPr/>
    </dgm:pt>
    <dgm:pt modelId="{26130828-A2FC-498B-BA94-E5B1976DFFCD}" type="pres">
      <dgm:prSet presAssocID="{06152D57-2DDE-4C70-95CD-37C698CD1BC8}" presName="composite" presStyleCnt="0"/>
      <dgm:spPr/>
    </dgm:pt>
    <dgm:pt modelId="{0E5BE15E-99ED-4EE5-A1D8-8C94EAF65DCA}" type="pres">
      <dgm:prSet presAssocID="{06152D57-2DDE-4C70-95CD-37C698CD1BC8}" presName="bgChev" presStyleLbl="node1" presStyleIdx="0" presStyleCnt="4"/>
      <dgm:spPr/>
    </dgm:pt>
    <dgm:pt modelId="{E6222786-48AB-409C-B264-9C034B1A6EE0}" type="pres">
      <dgm:prSet presAssocID="{06152D57-2DDE-4C70-95CD-37C698CD1BC8}" presName="txNode" presStyleLbl="fgAcc1" presStyleIdx="0" presStyleCnt="4">
        <dgm:presLayoutVars>
          <dgm:bulletEnabled val="1"/>
        </dgm:presLayoutVars>
      </dgm:prSet>
      <dgm:spPr/>
    </dgm:pt>
    <dgm:pt modelId="{6B64C4D0-9151-4515-9EBE-728105800ABB}" type="pres">
      <dgm:prSet presAssocID="{53375919-FAAC-4EE9-92A3-A35FB9DB40DC}" presName="compositeSpace" presStyleCnt="0"/>
      <dgm:spPr/>
    </dgm:pt>
    <dgm:pt modelId="{508F6891-117E-4F69-A749-1A1B0B30BDF1}" type="pres">
      <dgm:prSet presAssocID="{D1BD707F-0B02-4EA9-B9FB-E92F938DE035}" presName="composite" presStyleCnt="0"/>
      <dgm:spPr/>
    </dgm:pt>
    <dgm:pt modelId="{FC013C45-8D89-4398-BE90-EFB982B5D065}" type="pres">
      <dgm:prSet presAssocID="{D1BD707F-0B02-4EA9-B9FB-E92F938DE035}" presName="bgChev" presStyleLbl="node1" presStyleIdx="1" presStyleCnt="4"/>
      <dgm:spPr/>
    </dgm:pt>
    <dgm:pt modelId="{1D3DE63F-BC1E-4E33-90EE-4B913323E761}" type="pres">
      <dgm:prSet presAssocID="{D1BD707F-0B02-4EA9-B9FB-E92F938DE035}" presName="txNode" presStyleLbl="fgAcc1" presStyleIdx="1" presStyleCnt="4">
        <dgm:presLayoutVars>
          <dgm:bulletEnabled val="1"/>
        </dgm:presLayoutVars>
      </dgm:prSet>
      <dgm:spPr/>
    </dgm:pt>
    <dgm:pt modelId="{6C5A5840-49AB-40FA-A9B8-5CABD5DC1C75}" type="pres">
      <dgm:prSet presAssocID="{1655F288-77F6-4507-8F14-484A592A386B}" presName="compositeSpace" presStyleCnt="0"/>
      <dgm:spPr/>
    </dgm:pt>
    <dgm:pt modelId="{6B92B2B1-FC25-439C-A30F-0EC55D884EC8}" type="pres">
      <dgm:prSet presAssocID="{2011DBCC-5522-420C-998C-45E888A7E14F}" presName="composite" presStyleCnt="0"/>
      <dgm:spPr/>
    </dgm:pt>
    <dgm:pt modelId="{CFA9DF2E-0B33-4477-A99B-4EE37BF3D78F}" type="pres">
      <dgm:prSet presAssocID="{2011DBCC-5522-420C-998C-45E888A7E14F}" presName="bgChev" presStyleLbl="node1" presStyleIdx="2" presStyleCnt="4"/>
      <dgm:spPr/>
    </dgm:pt>
    <dgm:pt modelId="{BFE27890-43EF-433C-B109-133F5BE0A023}" type="pres">
      <dgm:prSet presAssocID="{2011DBCC-5522-420C-998C-45E888A7E14F}" presName="txNode" presStyleLbl="fgAcc1" presStyleIdx="2" presStyleCnt="4">
        <dgm:presLayoutVars>
          <dgm:bulletEnabled val="1"/>
        </dgm:presLayoutVars>
      </dgm:prSet>
      <dgm:spPr/>
    </dgm:pt>
    <dgm:pt modelId="{158F4114-09AF-445A-96EA-025B8C30CA9B}" type="pres">
      <dgm:prSet presAssocID="{86A180FA-E2B1-4F09-9961-FF3965709FA6}" presName="compositeSpace" presStyleCnt="0"/>
      <dgm:spPr/>
    </dgm:pt>
    <dgm:pt modelId="{72D91E01-DC19-41DC-B98F-3A3E89434151}" type="pres">
      <dgm:prSet presAssocID="{F38049FE-0E22-430F-AD43-75C530BCE75D}" presName="composite" presStyleCnt="0"/>
      <dgm:spPr/>
    </dgm:pt>
    <dgm:pt modelId="{170E3D84-9C8A-44A1-B88A-CA126FAF2D08}" type="pres">
      <dgm:prSet presAssocID="{F38049FE-0E22-430F-AD43-75C530BCE75D}" presName="bgChev" presStyleLbl="node1" presStyleIdx="3" presStyleCnt="4"/>
      <dgm:spPr/>
    </dgm:pt>
    <dgm:pt modelId="{C9A7169C-1811-4336-9EF3-C7470938CCD3}" type="pres">
      <dgm:prSet presAssocID="{F38049FE-0E22-430F-AD43-75C530BCE75D}" presName="txNode" presStyleLbl="fgAcc1" presStyleIdx="3" presStyleCnt="4">
        <dgm:presLayoutVars>
          <dgm:bulletEnabled val="1"/>
        </dgm:presLayoutVars>
      </dgm:prSet>
      <dgm:spPr/>
    </dgm:pt>
  </dgm:ptLst>
  <dgm:cxnLst>
    <dgm:cxn modelId="{DDF4DF10-5633-463A-A4EA-406234A44EDF}" srcId="{33A244EF-9290-4672-973B-35C8DF16FDB9}" destId="{D1BD707F-0B02-4EA9-B9FB-E92F938DE035}" srcOrd="1" destOrd="0" parTransId="{B85B26FF-86E5-46B2-A107-69B9B1B4A55F}" sibTransId="{1655F288-77F6-4507-8F14-484A592A386B}"/>
    <dgm:cxn modelId="{EE466520-9834-4C11-8956-F924FF5AE275}" type="presOf" srcId="{F38049FE-0E22-430F-AD43-75C530BCE75D}" destId="{C9A7169C-1811-4336-9EF3-C7470938CCD3}" srcOrd="0" destOrd="0" presId="urn:microsoft.com/office/officeart/2005/8/layout/chevronAccent+Icon"/>
    <dgm:cxn modelId="{2DC7B435-144D-45DB-B095-8AFFA8AF0F53}" srcId="{2011DBCC-5522-420C-998C-45E888A7E14F}" destId="{95022B11-F683-4254-84D0-C47FF8BF4063}" srcOrd="0" destOrd="0" parTransId="{57CDA173-C837-4210-8BE0-08BC0FED0D27}" sibTransId="{623088E3-18FA-4E0D-AD70-D1BC0B2BDBD4}"/>
    <dgm:cxn modelId="{C908B271-2660-45C6-8273-1B2A8A8650D5}" srcId="{33A244EF-9290-4672-973B-35C8DF16FDB9}" destId="{F38049FE-0E22-430F-AD43-75C530BCE75D}" srcOrd="3" destOrd="0" parTransId="{B6B8F310-4039-45B8-A8D6-6CF340D27B38}" sibTransId="{CF6893DB-E427-4054-AEF0-71C8870C818E}"/>
    <dgm:cxn modelId="{2C1DF655-7848-4073-B8CD-59ACF307A9AD}" type="presOf" srcId="{4FD95FD6-9124-4A86-970B-4D38C6B9A012}" destId="{C9A7169C-1811-4336-9EF3-C7470938CCD3}" srcOrd="0" destOrd="1" presId="urn:microsoft.com/office/officeart/2005/8/layout/chevronAccent+Icon"/>
    <dgm:cxn modelId="{91027B7E-560D-4C1F-9AFF-BDBFF1468330}" srcId="{F38049FE-0E22-430F-AD43-75C530BCE75D}" destId="{4FD95FD6-9124-4A86-970B-4D38C6B9A012}" srcOrd="0" destOrd="0" parTransId="{C72B60A9-893E-470C-B66C-7423B656C2A4}" sibTransId="{90B0855F-4D58-465E-8425-AC55328FB659}"/>
    <dgm:cxn modelId="{3346F77F-2698-47B0-B38F-61A4E7790F04}" type="presOf" srcId="{17FF6CC2-BA73-4B71-BA0E-E43F655CCF94}" destId="{E6222786-48AB-409C-B264-9C034B1A6EE0}" srcOrd="0" destOrd="1" presId="urn:microsoft.com/office/officeart/2005/8/layout/chevronAccent+Icon"/>
    <dgm:cxn modelId="{CC8D8482-06E8-48A1-9BBB-0B25FEACFEBD}" srcId="{06152D57-2DDE-4C70-95CD-37C698CD1BC8}" destId="{17FF6CC2-BA73-4B71-BA0E-E43F655CCF94}" srcOrd="0" destOrd="0" parTransId="{CF5D56D7-5431-4E97-B2DD-0B9EDA0CFEAE}" sibTransId="{14AE367A-73EC-4EC4-92C1-ED6DCD729EEB}"/>
    <dgm:cxn modelId="{C2815785-E3DA-4927-B301-D2ADC61AAE24}" type="presOf" srcId="{06152D57-2DDE-4C70-95CD-37C698CD1BC8}" destId="{E6222786-48AB-409C-B264-9C034B1A6EE0}" srcOrd="0" destOrd="0" presId="urn:microsoft.com/office/officeart/2005/8/layout/chevronAccent+Icon"/>
    <dgm:cxn modelId="{2499B0D8-8497-4526-9183-F23221B94666}" srcId="{33A244EF-9290-4672-973B-35C8DF16FDB9}" destId="{2011DBCC-5522-420C-998C-45E888A7E14F}" srcOrd="2" destOrd="0" parTransId="{7689B720-8840-4B3B-80C1-DA05823ABEBB}" sibTransId="{86A180FA-E2B1-4F09-9961-FF3965709FA6}"/>
    <dgm:cxn modelId="{E42CEFDC-0FC8-48E9-99F4-AA3E71924011}" srcId="{33A244EF-9290-4672-973B-35C8DF16FDB9}" destId="{06152D57-2DDE-4C70-95CD-37C698CD1BC8}" srcOrd="0" destOrd="0" parTransId="{9A7BF303-DD8A-46BB-A2B2-DE10C9C107FB}" sibTransId="{53375919-FAAC-4EE9-92A3-A35FB9DB40DC}"/>
    <dgm:cxn modelId="{0E8A46DF-5C0E-46F8-B4FF-F7FC16366B8B}" srcId="{D1BD707F-0B02-4EA9-B9FB-E92F938DE035}" destId="{C8F46B2D-3054-4CDD-A6F5-0C72BDBF295F}" srcOrd="0" destOrd="0" parTransId="{CC188E7C-729B-4D69-825E-C981F07025F9}" sibTransId="{971F53BE-21B1-4CD2-91AA-1B2887D101E1}"/>
    <dgm:cxn modelId="{D77DE2E5-E2DB-41FA-B2C0-73169ED5734C}" type="presOf" srcId="{2011DBCC-5522-420C-998C-45E888A7E14F}" destId="{BFE27890-43EF-433C-B109-133F5BE0A023}" srcOrd="0" destOrd="0" presId="urn:microsoft.com/office/officeart/2005/8/layout/chevronAccent+Icon"/>
    <dgm:cxn modelId="{649915E6-F91D-494A-9657-AAE10809C254}" type="presOf" srcId="{D1BD707F-0B02-4EA9-B9FB-E92F938DE035}" destId="{1D3DE63F-BC1E-4E33-90EE-4B913323E761}" srcOrd="0" destOrd="0" presId="urn:microsoft.com/office/officeart/2005/8/layout/chevronAccent+Icon"/>
    <dgm:cxn modelId="{72AE0DF0-A6DA-4441-AF1E-41DB4235250A}" type="presOf" srcId="{33A244EF-9290-4672-973B-35C8DF16FDB9}" destId="{980CD939-7DD1-448D-8A2C-777114F9CCD0}" srcOrd="0" destOrd="0" presId="urn:microsoft.com/office/officeart/2005/8/layout/chevronAccent+Icon"/>
    <dgm:cxn modelId="{B5A30EF7-A5C9-4CF2-8F80-4421D4FADF45}" type="presOf" srcId="{95022B11-F683-4254-84D0-C47FF8BF4063}" destId="{BFE27890-43EF-433C-B109-133F5BE0A023}" srcOrd="0" destOrd="1" presId="urn:microsoft.com/office/officeart/2005/8/layout/chevronAccent+Icon"/>
    <dgm:cxn modelId="{FDBC1FFF-2491-41E5-9AA2-71CC49EEF0CF}" type="presOf" srcId="{C8F46B2D-3054-4CDD-A6F5-0C72BDBF295F}" destId="{1D3DE63F-BC1E-4E33-90EE-4B913323E761}" srcOrd="0" destOrd="1" presId="urn:microsoft.com/office/officeart/2005/8/layout/chevronAccent+Icon"/>
    <dgm:cxn modelId="{0F5E4300-C3EA-4838-A523-1A4322D6F719}" type="presParOf" srcId="{980CD939-7DD1-448D-8A2C-777114F9CCD0}" destId="{26130828-A2FC-498B-BA94-E5B1976DFFCD}" srcOrd="0" destOrd="0" presId="urn:microsoft.com/office/officeart/2005/8/layout/chevronAccent+Icon"/>
    <dgm:cxn modelId="{19FDC5D8-76A1-4CC1-AFF8-6FCB87372A6B}" type="presParOf" srcId="{26130828-A2FC-498B-BA94-E5B1976DFFCD}" destId="{0E5BE15E-99ED-4EE5-A1D8-8C94EAF65DCA}" srcOrd="0" destOrd="0" presId="urn:microsoft.com/office/officeart/2005/8/layout/chevronAccent+Icon"/>
    <dgm:cxn modelId="{DA465BA6-36D4-44AE-91D8-23C073BF52C4}" type="presParOf" srcId="{26130828-A2FC-498B-BA94-E5B1976DFFCD}" destId="{E6222786-48AB-409C-B264-9C034B1A6EE0}" srcOrd="1" destOrd="0" presId="urn:microsoft.com/office/officeart/2005/8/layout/chevronAccent+Icon"/>
    <dgm:cxn modelId="{B4A606D4-41C0-4D54-9ED6-378A3C1114A4}" type="presParOf" srcId="{980CD939-7DD1-448D-8A2C-777114F9CCD0}" destId="{6B64C4D0-9151-4515-9EBE-728105800ABB}" srcOrd="1" destOrd="0" presId="urn:microsoft.com/office/officeart/2005/8/layout/chevronAccent+Icon"/>
    <dgm:cxn modelId="{48C54CAD-C842-42CE-BDE1-F1668177B197}" type="presParOf" srcId="{980CD939-7DD1-448D-8A2C-777114F9CCD0}" destId="{508F6891-117E-4F69-A749-1A1B0B30BDF1}" srcOrd="2" destOrd="0" presId="urn:microsoft.com/office/officeart/2005/8/layout/chevronAccent+Icon"/>
    <dgm:cxn modelId="{388102F6-299B-45F4-BDBA-A21B7022F974}" type="presParOf" srcId="{508F6891-117E-4F69-A749-1A1B0B30BDF1}" destId="{FC013C45-8D89-4398-BE90-EFB982B5D065}" srcOrd="0" destOrd="0" presId="urn:microsoft.com/office/officeart/2005/8/layout/chevronAccent+Icon"/>
    <dgm:cxn modelId="{38901F57-0B19-4F87-9693-788DF8B58836}" type="presParOf" srcId="{508F6891-117E-4F69-A749-1A1B0B30BDF1}" destId="{1D3DE63F-BC1E-4E33-90EE-4B913323E761}" srcOrd="1" destOrd="0" presId="urn:microsoft.com/office/officeart/2005/8/layout/chevronAccent+Icon"/>
    <dgm:cxn modelId="{3E490A47-200C-4652-AE39-50387B14DCA0}" type="presParOf" srcId="{980CD939-7DD1-448D-8A2C-777114F9CCD0}" destId="{6C5A5840-49AB-40FA-A9B8-5CABD5DC1C75}" srcOrd="3" destOrd="0" presId="urn:microsoft.com/office/officeart/2005/8/layout/chevronAccent+Icon"/>
    <dgm:cxn modelId="{7ED11F76-18D0-45E8-84BB-BBA12439FA29}" type="presParOf" srcId="{980CD939-7DD1-448D-8A2C-777114F9CCD0}" destId="{6B92B2B1-FC25-439C-A30F-0EC55D884EC8}" srcOrd="4" destOrd="0" presId="urn:microsoft.com/office/officeart/2005/8/layout/chevronAccent+Icon"/>
    <dgm:cxn modelId="{913FB735-DD94-409C-B007-3376CA6F50A0}" type="presParOf" srcId="{6B92B2B1-FC25-439C-A30F-0EC55D884EC8}" destId="{CFA9DF2E-0B33-4477-A99B-4EE37BF3D78F}" srcOrd="0" destOrd="0" presId="urn:microsoft.com/office/officeart/2005/8/layout/chevronAccent+Icon"/>
    <dgm:cxn modelId="{E02014DB-05A3-476E-9E51-A53216E226A7}" type="presParOf" srcId="{6B92B2B1-FC25-439C-A30F-0EC55D884EC8}" destId="{BFE27890-43EF-433C-B109-133F5BE0A023}" srcOrd="1" destOrd="0" presId="urn:microsoft.com/office/officeart/2005/8/layout/chevronAccent+Icon"/>
    <dgm:cxn modelId="{4E2259D4-7742-4EBA-B3BA-0D181F71D81F}" type="presParOf" srcId="{980CD939-7DD1-448D-8A2C-777114F9CCD0}" destId="{158F4114-09AF-445A-96EA-025B8C30CA9B}" srcOrd="5" destOrd="0" presId="urn:microsoft.com/office/officeart/2005/8/layout/chevronAccent+Icon"/>
    <dgm:cxn modelId="{64E2C6C8-B51E-4141-9437-D92006CC49C4}" type="presParOf" srcId="{980CD939-7DD1-448D-8A2C-777114F9CCD0}" destId="{72D91E01-DC19-41DC-B98F-3A3E89434151}" srcOrd="6" destOrd="0" presId="urn:microsoft.com/office/officeart/2005/8/layout/chevronAccent+Icon"/>
    <dgm:cxn modelId="{FA1542D8-D431-4364-81A3-E4686C0447A4}" type="presParOf" srcId="{72D91E01-DC19-41DC-B98F-3A3E89434151}" destId="{170E3D84-9C8A-44A1-B88A-CA126FAF2D08}" srcOrd="0" destOrd="0" presId="urn:microsoft.com/office/officeart/2005/8/layout/chevronAccent+Icon"/>
    <dgm:cxn modelId="{90DE68B6-5248-49FF-8CCB-914A59E33031}" type="presParOf" srcId="{72D91E01-DC19-41DC-B98F-3A3E89434151}" destId="{C9A7169C-1811-4336-9EF3-C7470938CCD3}"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BE15E-99ED-4EE5-A1D8-8C94EAF65DCA}">
      <dsp:nvSpPr>
        <dsp:cNvPr id="0" name=""/>
        <dsp:cNvSpPr/>
      </dsp:nvSpPr>
      <dsp:spPr>
        <a:xfrm>
          <a:off x="4918" y="466632"/>
          <a:ext cx="2315177" cy="893658"/>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222786-48AB-409C-B264-9C034B1A6EE0}">
      <dsp:nvSpPr>
        <dsp:cNvPr id="0" name=""/>
        <dsp:cNvSpPr/>
      </dsp:nvSpPr>
      <dsp:spPr>
        <a:xfrm>
          <a:off x="622299" y="690047"/>
          <a:ext cx="1955038" cy="89365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1903</a:t>
          </a:r>
        </a:p>
        <a:p>
          <a:pPr marL="114300" lvl="1" indent="-114300" algn="l" defTabSz="622300">
            <a:lnSpc>
              <a:spcPct val="90000"/>
            </a:lnSpc>
            <a:spcBef>
              <a:spcPct val="0"/>
            </a:spcBef>
            <a:spcAft>
              <a:spcPct val="15000"/>
            </a:spcAft>
            <a:buChar char="•"/>
          </a:pPr>
          <a:r>
            <a:rPr lang="en-US" sz="1400" kern="1200" dirty="0"/>
            <a:t>Communication Outages</a:t>
          </a:r>
        </a:p>
      </dsp:txBody>
      <dsp:txXfrm>
        <a:off x="648473" y="716221"/>
        <a:ext cx="1902690" cy="841310"/>
      </dsp:txXfrm>
    </dsp:sp>
    <dsp:sp modelId="{FC013C45-8D89-4398-BE90-EFB982B5D065}">
      <dsp:nvSpPr>
        <dsp:cNvPr id="0" name=""/>
        <dsp:cNvSpPr/>
      </dsp:nvSpPr>
      <dsp:spPr>
        <a:xfrm>
          <a:off x="2649366" y="466632"/>
          <a:ext cx="2315177" cy="893658"/>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3DE63F-BC1E-4E33-90EE-4B913323E761}">
      <dsp:nvSpPr>
        <dsp:cNvPr id="0" name=""/>
        <dsp:cNvSpPr/>
      </dsp:nvSpPr>
      <dsp:spPr>
        <a:xfrm>
          <a:off x="3266747" y="690047"/>
          <a:ext cx="1955038" cy="89365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1921</a:t>
          </a:r>
        </a:p>
        <a:p>
          <a:pPr marL="114300" lvl="1" indent="-114300" algn="l" defTabSz="622300">
            <a:lnSpc>
              <a:spcPct val="90000"/>
            </a:lnSpc>
            <a:spcBef>
              <a:spcPct val="0"/>
            </a:spcBef>
            <a:spcAft>
              <a:spcPct val="15000"/>
            </a:spcAft>
            <a:buChar char="•"/>
          </a:pPr>
          <a:r>
            <a:rPr lang="en-US" sz="1400" kern="1200" dirty="0"/>
            <a:t>Transportation Issues</a:t>
          </a:r>
        </a:p>
      </dsp:txBody>
      <dsp:txXfrm>
        <a:off x="3292921" y="716221"/>
        <a:ext cx="1902690" cy="841310"/>
      </dsp:txXfrm>
    </dsp:sp>
    <dsp:sp modelId="{CFA9DF2E-0B33-4477-A99B-4EE37BF3D78F}">
      <dsp:nvSpPr>
        <dsp:cNvPr id="0" name=""/>
        <dsp:cNvSpPr/>
      </dsp:nvSpPr>
      <dsp:spPr>
        <a:xfrm>
          <a:off x="5293813" y="466632"/>
          <a:ext cx="2315177" cy="893658"/>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27890-43EF-433C-B109-133F5BE0A023}">
      <dsp:nvSpPr>
        <dsp:cNvPr id="0" name=""/>
        <dsp:cNvSpPr/>
      </dsp:nvSpPr>
      <dsp:spPr>
        <a:xfrm>
          <a:off x="5911194" y="690047"/>
          <a:ext cx="1955038" cy="89365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1946</a:t>
          </a:r>
        </a:p>
        <a:p>
          <a:pPr marL="114300" lvl="1" indent="-114300" algn="l" defTabSz="622300">
            <a:lnSpc>
              <a:spcPct val="90000"/>
            </a:lnSpc>
            <a:spcBef>
              <a:spcPct val="0"/>
            </a:spcBef>
            <a:spcAft>
              <a:spcPct val="15000"/>
            </a:spcAft>
            <a:buChar char="•"/>
          </a:pPr>
          <a:r>
            <a:rPr lang="en-US" sz="1400" kern="1200" dirty="0"/>
            <a:t>Communication Outages</a:t>
          </a:r>
        </a:p>
      </dsp:txBody>
      <dsp:txXfrm>
        <a:off x="5937368" y="716221"/>
        <a:ext cx="1902690" cy="841310"/>
      </dsp:txXfrm>
    </dsp:sp>
    <dsp:sp modelId="{170E3D84-9C8A-44A1-B88A-CA126FAF2D08}">
      <dsp:nvSpPr>
        <dsp:cNvPr id="0" name=""/>
        <dsp:cNvSpPr/>
      </dsp:nvSpPr>
      <dsp:spPr>
        <a:xfrm>
          <a:off x="7938261" y="466632"/>
          <a:ext cx="2315177" cy="893658"/>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A7169C-1811-4336-9EF3-C7470938CCD3}">
      <dsp:nvSpPr>
        <dsp:cNvPr id="0" name=""/>
        <dsp:cNvSpPr/>
      </dsp:nvSpPr>
      <dsp:spPr>
        <a:xfrm>
          <a:off x="8555642" y="690047"/>
          <a:ext cx="1955038" cy="89365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1989</a:t>
          </a:r>
        </a:p>
        <a:p>
          <a:pPr marL="114300" lvl="1" indent="-114300" algn="l" defTabSz="622300">
            <a:lnSpc>
              <a:spcPct val="90000"/>
            </a:lnSpc>
            <a:spcBef>
              <a:spcPct val="0"/>
            </a:spcBef>
            <a:spcAft>
              <a:spcPct val="15000"/>
            </a:spcAft>
            <a:buChar char="•"/>
          </a:pPr>
          <a:r>
            <a:rPr lang="en-US" sz="1400" kern="1200" dirty="0"/>
            <a:t>Hydro Quebec Power System</a:t>
          </a:r>
        </a:p>
      </dsp:txBody>
      <dsp:txXfrm>
        <a:off x="8581816" y="716221"/>
        <a:ext cx="1902690" cy="8413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3">
                <a:lumMod val="75000"/>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3">
                <a:lumMod val="40000"/>
                <a:lumOff val="60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3">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3">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3">
                <a:lumMod val="40000"/>
                <a:lumOff val="60000"/>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3">
                <a:lumMod val="20000"/>
                <a:lumOff val="8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3">
                <a:lumMod val="40000"/>
                <a:lumOff val="60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Subtitle 2"/>
          <p:cNvSpPr>
            <a:spLocks noGrp="1"/>
          </p:cNvSpPr>
          <p:nvPr>
            <p:ph type="subTitle" idx="1"/>
          </p:nvPr>
        </p:nvSpPr>
        <p:spPr>
          <a:xfrm>
            <a:off x="842596" y="4050833"/>
            <a:ext cx="8875033" cy="1096899"/>
          </a:xfrm>
          <a:prstGeom prst="rect">
            <a:avLst/>
          </a:prstGeo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8" name="Picture 17">
            <a:extLst>
              <a:ext uri="{FF2B5EF4-FFF2-40B4-BE49-F238E27FC236}">
                <a16:creationId xmlns:a16="http://schemas.microsoft.com/office/drawing/2014/main" id="{96374C01-0C9C-44A2-84DC-CCB17F652906}"/>
              </a:ext>
            </a:extLst>
          </p:cNvPr>
          <p:cNvPicPr>
            <a:picLocks noChangeAspect="1"/>
          </p:cNvPicPr>
          <p:nvPr userDrawn="1"/>
        </p:nvPicPr>
        <p:blipFill>
          <a:blip r:embed="rId2" cstate="print"/>
          <a:stretch>
            <a:fillRect/>
          </a:stretch>
        </p:blipFill>
        <p:spPr>
          <a:xfrm>
            <a:off x="10119574" y="176525"/>
            <a:ext cx="1966407" cy="1646281"/>
          </a:xfrm>
          <a:prstGeom prst="rect">
            <a:avLst/>
          </a:prstGeom>
        </p:spPr>
      </p:pic>
      <p:pic>
        <p:nvPicPr>
          <p:cNvPr id="20" name="Picture 19">
            <a:extLst>
              <a:ext uri="{FF2B5EF4-FFF2-40B4-BE49-F238E27FC236}">
                <a16:creationId xmlns:a16="http://schemas.microsoft.com/office/drawing/2014/main" id="{E9BD8654-1F01-49C9-8D6B-467B3EF10E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19" y="274023"/>
            <a:ext cx="1475746" cy="1451287"/>
          </a:xfrm>
          <a:prstGeom prst="rect">
            <a:avLst/>
          </a:prstGeom>
        </p:spPr>
      </p:pic>
      <p:pic>
        <p:nvPicPr>
          <p:cNvPr id="22" name="Picture 21">
            <a:extLst>
              <a:ext uri="{FF2B5EF4-FFF2-40B4-BE49-F238E27FC236}">
                <a16:creationId xmlns:a16="http://schemas.microsoft.com/office/drawing/2014/main" id="{225E540B-F330-44F5-AEF1-CC60D203E8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6491" y="5432206"/>
            <a:ext cx="1447258" cy="1137807"/>
          </a:xfrm>
          <a:prstGeom prst="rect">
            <a:avLst/>
          </a:prstGeom>
        </p:spPr>
      </p:pic>
      <p:sp>
        <p:nvSpPr>
          <p:cNvPr id="23" name="Rectangle 22">
            <a:extLst>
              <a:ext uri="{FF2B5EF4-FFF2-40B4-BE49-F238E27FC236}">
                <a16:creationId xmlns:a16="http://schemas.microsoft.com/office/drawing/2014/main" id="{87CEEE46-9DEE-4EFD-8DCE-A070D68992ED}"/>
              </a:ext>
            </a:extLst>
          </p:cNvPr>
          <p:cNvSpPr/>
          <p:nvPr userDrawn="1"/>
        </p:nvSpPr>
        <p:spPr>
          <a:xfrm>
            <a:off x="10038752" y="6040697"/>
            <a:ext cx="1800493" cy="369332"/>
          </a:xfrm>
          <a:prstGeom prst="rect">
            <a:avLst/>
          </a:prstGeom>
        </p:spPr>
        <p:txBody>
          <a:bodyPr wrap="non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809EC2">
                    <a:lumMod val="50000"/>
                  </a:srgbClr>
                </a:solidFill>
                <a:effectLst/>
                <a:uLnTx/>
                <a:uFillTx/>
                <a:latin typeface="Trebuchet MS" panose="020B0603020202020204" pitchFamily="34" charset="0"/>
                <a:ea typeface="Microsoft Tai Le" panose="020B0502040204020203" pitchFamily="34" charset="0"/>
                <a:cs typeface="Microsoft Tai Le" panose="020B0502040204020203" pitchFamily="34" charset="0"/>
              </a:rPr>
              <a:t>www.TRUC.org</a:t>
            </a:r>
          </a:p>
        </p:txBody>
      </p:sp>
      <p:sp>
        <p:nvSpPr>
          <p:cNvPr id="25" name="TextBox 24">
            <a:extLst>
              <a:ext uri="{FF2B5EF4-FFF2-40B4-BE49-F238E27FC236}">
                <a16:creationId xmlns:a16="http://schemas.microsoft.com/office/drawing/2014/main" id="{89F3DC5B-D057-4F17-88F6-DBECE5203D6C}"/>
              </a:ext>
            </a:extLst>
          </p:cNvPr>
          <p:cNvSpPr txBox="1"/>
          <p:nvPr userDrawn="1"/>
        </p:nvSpPr>
        <p:spPr>
          <a:xfrm>
            <a:off x="3178025" y="579913"/>
            <a:ext cx="4713667"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rebuchet MS"/>
                <a:ea typeface="+mn-ea"/>
                <a:cs typeface="+mn-cs"/>
              </a:rPr>
              <a:t>FDA Conference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rebuchet MS"/>
                <a:ea typeface="+mn-ea"/>
                <a:cs typeface="+mn-cs"/>
              </a:rPr>
              <a:t>May 5-6, 2025</a:t>
            </a:r>
          </a:p>
        </p:txBody>
      </p:sp>
    </p:spTree>
    <p:extLst>
      <p:ext uri="{BB962C8B-B14F-4D97-AF65-F5344CB8AC3E}">
        <p14:creationId xmlns:p14="http://schemas.microsoft.com/office/powerpoint/2010/main" val="423419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35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0D314-23EF-992A-1731-AAF899ABC0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B72D40-7A2C-C7AB-C78C-6D8C6B8666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FB586E-1E05-3CB3-2D9B-AE992D6EB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32787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8637D-B436-C3F3-CC98-CD845A64D6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7860FC-12D9-42A1-4619-FE29A6782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C19F7F-7CD5-E4BD-FF13-08448E247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67280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F5D9-2AD1-259E-085E-208918650B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0AD05A-0CAB-C766-0661-DEE58CD0C0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9898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31B3E5-7056-3708-E13F-7C42929CD7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DBB029-8365-99E6-08FA-B194407C6B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4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C40E-A560-1D92-1BBC-707904AE4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CFCF9D-5F6E-B327-EBAF-08D9FC6201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C5A6ED-7870-1271-F776-5025F3574249}"/>
              </a:ext>
            </a:extLst>
          </p:cNvPr>
          <p:cNvSpPr>
            <a:spLocks noGrp="1"/>
          </p:cNvSpPr>
          <p:nvPr>
            <p:ph type="dt" sz="half" idx="10"/>
          </p:nvPr>
        </p:nvSpPr>
        <p:spPr/>
        <p:txBody>
          <a:bodyPr/>
          <a:lstStyle/>
          <a:p>
            <a:fld id="{8D7EC6E8-DBDF-4962-9466-F90CCA745BBA}" type="datetimeFigureOut">
              <a:rPr lang="en-US" smtClean="0"/>
              <a:t>4/13/2025</a:t>
            </a:fld>
            <a:endParaRPr lang="en-US"/>
          </a:p>
        </p:txBody>
      </p:sp>
      <p:sp>
        <p:nvSpPr>
          <p:cNvPr id="5" name="Footer Placeholder 4">
            <a:extLst>
              <a:ext uri="{FF2B5EF4-FFF2-40B4-BE49-F238E27FC236}">
                <a16:creationId xmlns:a16="http://schemas.microsoft.com/office/drawing/2014/main" id="{FFDB708E-7FB7-BFAA-3FB8-6CA8FCB94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D7D5F-AA91-A274-FB2F-1CB973E4BD8D}"/>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3540802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EDF5B-E5F1-1EB0-68D9-A8CDA69AE1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755EF-BBD2-9290-1918-407E930D09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C6B31-EA1F-2552-FE28-A0CEEE3B3E62}"/>
              </a:ext>
            </a:extLst>
          </p:cNvPr>
          <p:cNvSpPr>
            <a:spLocks noGrp="1"/>
          </p:cNvSpPr>
          <p:nvPr>
            <p:ph type="dt" sz="half" idx="10"/>
          </p:nvPr>
        </p:nvSpPr>
        <p:spPr/>
        <p:txBody>
          <a:bodyPr/>
          <a:lstStyle/>
          <a:p>
            <a:fld id="{8D7EC6E8-DBDF-4962-9466-F90CCA745BBA}" type="datetimeFigureOut">
              <a:rPr lang="en-US" smtClean="0"/>
              <a:t>4/13/2025</a:t>
            </a:fld>
            <a:endParaRPr lang="en-US"/>
          </a:p>
        </p:txBody>
      </p:sp>
      <p:sp>
        <p:nvSpPr>
          <p:cNvPr id="5" name="Footer Placeholder 4">
            <a:extLst>
              <a:ext uri="{FF2B5EF4-FFF2-40B4-BE49-F238E27FC236}">
                <a16:creationId xmlns:a16="http://schemas.microsoft.com/office/drawing/2014/main" id="{853C053B-345D-C639-2458-297A0B046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A430F-B9DC-81E8-272C-41094A190DC2}"/>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470494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67BF0-F532-ADEA-D74F-E204849560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E97ECC-3772-B672-7433-655E29CFBA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54464A-9ECA-C7ED-B312-608138B6A938}"/>
              </a:ext>
            </a:extLst>
          </p:cNvPr>
          <p:cNvSpPr>
            <a:spLocks noGrp="1"/>
          </p:cNvSpPr>
          <p:nvPr>
            <p:ph type="dt" sz="half" idx="10"/>
          </p:nvPr>
        </p:nvSpPr>
        <p:spPr/>
        <p:txBody>
          <a:bodyPr/>
          <a:lstStyle/>
          <a:p>
            <a:fld id="{8D7EC6E8-DBDF-4962-9466-F90CCA745BBA}" type="datetimeFigureOut">
              <a:rPr lang="en-US" smtClean="0"/>
              <a:t>4/13/2025</a:t>
            </a:fld>
            <a:endParaRPr lang="en-US"/>
          </a:p>
        </p:txBody>
      </p:sp>
      <p:sp>
        <p:nvSpPr>
          <p:cNvPr id="5" name="Footer Placeholder 4">
            <a:extLst>
              <a:ext uri="{FF2B5EF4-FFF2-40B4-BE49-F238E27FC236}">
                <a16:creationId xmlns:a16="http://schemas.microsoft.com/office/drawing/2014/main" id="{D71A1A83-9424-E83D-ECFA-C04A3C8B1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A9656-5FB4-3095-66A3-A24047D2B8A6}"/>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1787831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09F5-6B77-1028-987B-A1CC72567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2689CD-A09A-A416-A041-559B10F62A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9B737-59FA-CB44-BA03-5C1F541017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7A8585-6901-8533-9E0B-ED2521878EA4}"/>
              </a:ext>
            </a:extLst>
          </p:cNvPr>
          <p:cNvSpPr>
            <a:spLocks noGrp="1"/>
          </p:cNvSpPr>
          <p:nvPr>
            <p:ph type="dt" sz="half" idx="10"/>
          </p:nvPr>
        </p:nvSpPr>
        <p:spPr/>
        <p:txBody>
          <a:bodyPr/>
          <a:lstStyle/>
          <a:p>
            <a:fld id="{8D7EC6E8-DBDF-4962-9466-F90CCA745BBA}" type="datetimeFigureOut">
              <a:rPr lang="en-US" smtClean="0"/>
              <a:t>4/13/2025</a:t>
            </a:fld>
            <a:endParaRPr lang="en-US"/>
          </a:p>
        </p:txBody>
      </p:sp>
      <p:sp>
        <p:nvSpPr>
          <p:cNvPr id="6" name="Footer Placeholder 5">
            <a:extLst>
              <a:ext uri="{FF2B5EF4-FFF2-40B4-BE49-F238E27FC236}">
                <a16:creationId xmlns:a16="http://schemas.microsoft.com/office/drawing/2014/main" id="{5692F972-9B06-6A8E-4499-DDCFCDD8C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8707D5-FFF6-3631-DB8F-F44D15856AD4}"/>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1031583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A856-69FB-C3C3-AEFB-91F055B31C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DF5ADD-75A3-B4DD-7A08-E1B3F77BC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BAE174-D4DA-6FA1-49CD-0E00193400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154529-4E02-7B33-33AE-CF9B40F7A1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59D5CE-3FFC-4800-ACBE-460C0F94D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4ED178-8F7B-484A-1AFA-6E3C6C51AD66}"/>
              </a:ext>
            </a:extLst>
          </p:cNvPr>
          <p:cNvSpPr>
            <a:spLocks noGrp="1"/>
          </p:cNvSpPr>
          <p:nvPr>
            <p:ph type="dt" sz="half" idx="10"/>
          </p:nvPr>
        </p:nvSpPr>
        <p:spPr/>
        <p:txBody>
          <a:bodyPr/>
          <a:lstStyle/>
          <a:p>
            <a:fld id="{8D7EC6E8-DBDF-4962-9466-F90CCA745BBA}" type="datetimeFigureOut">
              <a:rPr lang="en-US" smtClean="0"/>
              <a:t>4/13/2025</a:t>
            </a:fld>
            <a:endParaRPr lang="en-US"/>
          </a:p>
        </p:txBody>
      </p:sp>
      <p:sp>
        <p:nvSpPr>
          <p:cNvPr id="8" name="Footer Placeholder 7">
            <a:extLst>
              <a:ext uri="{FF2B5EF4-FFF2-40B4-BE49-F238E27FC236}">
                <a16:creationId xmlns:a16="http://schemas.microsoft.com/office/drawing/2014/main" id="{91D6EF3A-05DB-E00A-A029-A2E2B6B804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95C137-2277-E854-2BFA-4700B7407FB1}"/>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406737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24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1CFA3-E606-8426-C146-CA50A1D1D5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7A4DE0-13B9-66D9-6571-E74A629DC59F}"/>
              </a:ext>
            </a:extLst>
          </p:cNvPr>
          <p:cNvSpPr>
            <a:spLocks noGrp="1"/>
          </p:cNvSpPr>
          <p:nvPr>
            <p:ph type="dt" sz="half" idx="10"/>
          </p:nvPr>
        </p:nvSpPr>
        <p:spPr/>
        <p:txBody>
          <a:bodyPr/>
          <a:lstStyle/>
          <a:p>
            <a:fld id="{8D7EC6E8-DBDF-4962-9466-F90CCA745BBA}" type="datetimeFigureOut">
              <a:rPr lang="en-US" smtClean="0"/>
              <a:t>4/13/2025</a:t>
            </a:fld>
            <a:endParaRPr lang="en-US"/>
          </a:p>
        </p:txBody>
      </p:sp>
      <p:sp>
        <p:nvSpPr>
          <p:cNvPr id="4" name="Footer Placeholder 3">
            <a:extLst>
              <a:ext uri="{FF2B5EF4-FFF2-40B4-BE49-F238E27FC236}">
                <a16:creationId xmlns:a16="http://schemas.microsoft.com/office/drawing/2014/main" id="{482FBEAA-2736-C4FF-C504-5852B5F76E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7E29BF-DEB3-B202-919D-CACF91B9F294}"/>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486453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AC61CB-3972-E7E5-1949-980531187B72}"/>
              </a:ext>
            </a:extLst>
          </p:cNvPr>
          <p:cNvSpPr>
            <a:spLocks noGrp="1"/>
          </p:cNvSpPr>
          <p:nvPr>
            <p:ph type="dt" sz="half" idx="10"/>
          </p:nvPr>
        </p:nvSpPr>
        <p:spPr/>
        <p:txBody>
          <a:bodyPr/>
          <a:lstStyle/>
          <a:p>
            <a:fld id="{8D7EC6E8-DBDF-4962-9466-F90CCA745BBA}" type="datetimeFigureOut">
              <a:rPr lang="en-US" smtClean="0"/>
              <a:t>4/13/2025</a:t>
            </a:fld>
            <a:endParaRPr lang="en-US"/>
          </a:p>
        </p:txBody>
      </p:sp>
      <p:sp>
        <p:nvSpPr>
          <p:cNvPr id="3" name="Footer Placeholder 2">
            <a:extLst>
              <a:ext uri="{FF2B5EF4-FFF2-40B4-BE49-F238E27FC236}">
                <a16:creationId xmlns:a16="http://schemas.microsoft.com/office/drawing/2014/main" id="{F88E507E-2B24-398F-53C7-DF0AF21838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CFAAB8-9D61-A8CD-B871-7AC3AE97B780}"/>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2370000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6B76-0692-A302-8080-F14E30ADB4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6D4898-6FAD-630B-51C1-3CD9BC0B2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B7E00A-E8B6-AAC8-EAB7-D5A2234B2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A73311-8AE3-4EB9-AC64-1EF98C892210}"/>
              </a:ext>
            </a:extLst>
          </p:cNvPr>
          <p:cNvSpPr>
            <a:spLocks noGrp="1"/>
          </p:cNvSpPr>
          <p:nvPr>
            <p:ph type="dt" sz="half" idx="10"/>
          </p:nvPr>
        </p:nvSpPr>
        <p:spPr/>
        <p:txBody>
          <a:bodyPr/>
          <a:lstStyle/>
          <a:p>
            <a:fld id="{8D7EC6E8-DBDF-4962-9466-F90CCA745BBA}" type="datetimeFigureOut">
              <a:rPr lang="en-US" smtClean="0"/>
              <a:t>4/13/2025</a:t>
            </a:fld>
            <a:endParaRPr lang="en-US"/>
          </a:p>
        </p:txBody>
      </p:sp>
      <p:sp>
        <p:nvSpPr>
          <p:cNvPr id="6" name="Footer Placeholder 5">
            <a:extLst>
              <a:ext uri="{FF2B5EF4-FFF2-40B4-BE49-F238E27FC236}">
                <a16:creationId xmlns:a16="http://schemas.microsoft.com/office/drawing/2014/main" id="{D4130CD1-46CE-0852-F154-6B2E06987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3DD02-39E8-C448-0238-110343D8B9EA}"/>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1373498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E4A3-E3AF-B42A-62E4-74121BD48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51664B-CC74-CB52-9119-8397E81F57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9598BE-5CDA-590A-D4AC-B7D4FD395A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8D695-2E41-429B-1E7A-D75D268C5810}"/>
              </a:ext>
            </a:extLst>
          </p:cNvPr>
          <p:cNvSpPr>
            <a:spLocks noGrp="1"/>
          </p:cNvSpPr>
          <p:nvPr>
            <p:ph type="dt" sz="half" idx="10"/>
          </p:nvPr>
        </p:nvSpPr>
        <p:spPr/>
        <p:txBody>
          <a:bodyPr/>
          <a:lstStyle/>
          <a:p>
            <a:fld id="{8D7EC6E8-DBDF-4962-9466-F90CCA745BBA}" type="datetimeFigureOut">
              <a:rPr lang="en-US" smtClean="0"/>
              <a:t>4/13/2025</a:t>
            </a:fld>
            <a:endParaRPr lang="en-US"/>
          </a:p>
        </p:txBody>
      </p:sp>
      <p:sp>
        <p:nvSpPr>
          <p:cNvPr id="6" name="Footer Placeholder 5">
            <a:extLst>
              <a:ext uri="{FF2B5EF4-FFF2-40B4-BE49-F238E27FC236}">
                <a16:creationId xmlns:a16="http://schemas.microsoft.com/office/drawing/2014/main" id="{39D822CB-8A31-401C-09C5-3D538CEEC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7698D-4DFD-2E7B-C2EB-84BED8DBADD4}"/>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2268452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7603-66CB-3D95-F59C-CBBC7BE5D7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C2C6CE-0798-38CC-6632-DA5FCA94F0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AD883-54AB-41BD-CB68-21BB3BE6A4B3}"/>
              </a:ext>
            </a:extLst>
          </p:cNvPr>
          <p:cNvSpPr>
            <a:spLocks noGrp="1"/>
          </p:cNvSpPr>
          <p:nvPr>
            <p:ph type="dt" sz="half" idx="10"/>
          </p:nvPr>
        </p:nvSpPr>
        <p:spPr/>
        <p:txBody>
          <a:bodyPr/>
          <a:lstStyle/>
          <a:p>
            <a:fld id="{8D7EC6E8-DBDF-4962-9466-F90CCA745BBA}" type="datetimeFigureOut">
              <a:rPr lang="en-US" smtClean="0"/>
              <a:t>4/13/2025</a:t>
            </a:fld>
            <a:endParaRPr lang="en-US"/>
          </a:p>
        </p:txBody>
      </p:sp>
      <p:sp>
        <p:nvSpPr>
          <p:cNvPr id="5" name="Footer Placeholder 4">
            <a:extLst>
              <a:ext uri="{FF2B5EF4-FFF2-40B4-BE49-F238E27FC236}">
                <a16:creationId xmlns:a16="http://schemas.microsoft.com/office/drawing/2014/main" id="{EC020A6F-52E9-BF76-09D7-56EBA0EF5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2B9EE-87AE-4B26-0F1F-CBA80ED0C162}"/>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2156231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BCE932-9612-3524-DCE6-6F9AD95346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392EE5-2F04-2762-82A4-3557A122FA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65BF2-92E9-574F-D44F-F5AA9CA7BF9C}"/>
              </a:ext>
            </a:extLst>
          </p:cNvPr>
          <p:cNvSpPr>
            <a:spLocks noGrp="1"/>
          </p:cNvSpPr>
          <p:nvPr>
            <p:ph type="dt" sz="half" idx="10"/>
          </p:nvPr>
        </p:nvSpPr>
        <p:spPr/>
        <p:txBody>
          <a:bodyPr/>
          <a:lstStyle/>
          <a:p>
            <a:fld id="{8D7EC6E8-DBDF-4962-9466-F90CCA745BBA}" type="datetimeFigureOut">
              <a:rPr lang="en-US" smtClean="0"/>
              <a:t>4/13/2025</a:t>
            </a:fld>
            <a:endParaRPr lang="en-US"/>
          </a:p>
        </p:txBody>
      </p:sp>
      <p:sp>
        <p:nvSpPr>
          <p:cNvPr id="5" name="Footer Placeholder 4">
            <a:extLst>
              <a:ext uri="{FF2B5EF4-FFF2-40B4-BE49-F238E27FC236}">
                <a16:creationId xmlns:a16="http://schemas.microsoft.com/office/drawing/2014/main" id="{63EE7AE1-77D5-EAE8-4F0A-83FF533B3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222EC-EC9F-AD1E-6DE9-D863F96542D3}"/>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965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4"/>
          </p:nvPr>
        </p:nvSpPr>
        <p:spPr>
          <a:xfrm>
            <a:off x="0" y="6381750"/>
            <a:ext cx="666712" cy="476250"/>
          </a:xfrm>
          <a:prstGeom prst="rect">
            <a:avLst/>
          </a:prstGeom>
          <a:ln/>
        </p:spPr>
        <p:txBody>
          <a:bodyPr/>
          <a:lstStyle>
            <a:lvl1pPr>
              <a:defRPr>
                <a:solidFill>
                  <a:schemeClr val="bg2">
                    <a:lumMod val="60000"/>
                    <a:lumOff val="40000"/>
                  </a:schemeClr>
                </a:solidFill>
              </a:defRPr>
            </a:lvl1pPr>
          </a:lstStyle>
          <a:p>
            <a:pPr>
              <a:defRPr/>
            </a:pPr>
            <a:fld id="{91561C03-C6F9-4227-8C25-D5CA6770DE34}" type="slidenum">
              <a:rPr lang="en-US" smtClean="0"/>
              <a:pPr>
                <a:defRPr/>
              </a:pPr>
              <a:t>‹#›</a:t>
            </a:fld>
            <a:endParaRPr lang="en-US"/>
          </a:p>
        </p:txBody>
      </p:sp>
    </p:spTree>
    <p:extLst>
      <p:ext uri="{BB962C8B-B14F-4D97-AF65-F5344CB8AC3E}">
        <p14:creationId xmlns:p14="http://schemas.microsoft.com/office/powerpoint/2010/main" val="2228116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2768-D11C-6F9B-2D41-0136319632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EBFD11-0485-00BC-6DA8-41ABEDF24D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641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F6D7-E627-6F62-CE2D-A932B0C1F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C5795B-0801-61BE-7637-33E681B41C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613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4E1B-B471-8C47-364A-A81208A767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A04084-1F18-0278-5CBB-8F3BF8C0B6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Tree>
    <p:extLst>
      <p:ext uri="{BB962C8B-B14F-4D97-AF65-F5344CB8AC3E}">
        <p14:creationId xmlns:p14="http://schemas.microsoft.com/office/powerpoint/2010/main" val="3348461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A106-FA84-C015-F645-6F86CF34A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507BDE-B67C-9F27-BBED-C30FD1BA78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0898FE-4A7A-E720-5DDC-539457E6B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257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0CC3-E264-70AF-E9A4-0D179B7FAC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CDFCDF-15DD-5D30-14DF-9C162053F2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40771E-56A6-F429-BE6C-7B0D70A02A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7A4720-43D7-5C90-B865-D182DB2E3D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94174-EF78-8D67-A3C6-D13AFEB262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296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AB1D-6FA5-6C15-0031-FDBEABADF7E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52930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lowchart: Manual Input 11"/>
          <p:cNvSpPr/>
          <p:nvPr userDrawn="1"/>
        </p:nvSpPr>
        <p:spPr>
          <a:xfrm rot="5400000" flipV="1">
            <a:off x="11342444" y="6008445"/>
            <a:ext cx="457197" cy="124191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67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67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673"/>
                </a:moveTo>
                <a:lnTo>
                  <a:pt x="10000" y="0"/>
                </a:lnTo>
                <a:lnTo>
                  <a:pt x="10000" y="10000"/>
                </a:lnTo>
                <a:lnTo>
                  <a:pt x="0" y="10000"/>
                </a:lnTo>
                <a:lnTo>
                  <a:pt x="0" y="4673"/>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Rectangle 9"/>
          <p:cNvSpPr/>
          <p:nvPr userDrawn="1"/>
        </p:nvSpPr>
        <p:spPr>
          <a:xfrm>
            <a:off x="0" y="6559826"/>
            <a:ext cx="12192000" cy="298174"/>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a:ea typeface="+mn-ea"/>
                <a:cs typeface="+mn-cs"/>
              </a:rPr>
              <a:t>2025</a:t>
            </a:r>
            <a:r>
              <a:rPr kumimoji="0" lang="en-US" sz="1400" b="1" i="0" u="none" strike="noStrike" kern="1200" cap="none" spc="0" normalizeH="0" baseline="0" noProof="0" dirty="0">
                <a:ln>
                  <a:noFill/>
                </a:ln>
                <a:solidFill>
                  <a:prstClr val="white"/>
                </a:solidFill>
                <a:effectLst/>
                <a:uLnTx/>
                <a:uFillTx/>
                <a:latin typeface="Trebuchet MS"/>
                <a:ea typeface="+mn-ea"/>
                <a:cs typeface="+mn-cs"/>
              </a:rPr>
              <a:t> Georgia Tech Fault &amp; Disturbance Analysis Conference</a:t>
            </a:r>
          </a:p>
        </p:txBody>
      </p:sp>
      <p:sp>
        <p:nvSpPr>
          <p:cNvPr id="9" name="TextBox 8"/>
          <p:cNvSpPr txBox="1"/>
          <p:nvPr userDrawn="1"/>
        </p:nvSpPr>
        <p:spPr>
          <a:xfrm>
            <a:off x="10172701" y="6533636"/>
            <a:ext cx="204059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809EC2">
                  <a:lumMod val="50000"/>
                </a:srgbClr>
              </a:solidFill>
              <a:effectLst/>
              <a:uLnTx/>
              <a:uFillTx/>
              <a:latin typeface="Trebuchet MS" panose="020B0603020202020204" pitchFamily="34" charset="0"/>
              <a:ea typeface="Microsoft Tai Le" panose="020B0502040204020203" pitchFamily="34" charset="0"/>
              <a:cs typeface="Microsoft Tai Le"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3821360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8FB2FD-EF1D-C24E-C0FE-206A3DA3F2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6427D5-5692-4926-493F-6C5EA7A8C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lowchart: Manual Input 11">
            <a:extLst>
              <a:ext uri="{FF2B5EF4-FFF2-40B4-BE49-F238E27FC236}">
                <a16:creationId xmlns:a16="http://schemas.microsoft.com/office/drawing/2014/main" id="{E668BDC3-3003-C006-2EE8-0FFD881C6077}"/>
              </a:ext>
            </a:extLst>
          </p:cNvPr>
          <p:cNvSpPr/>
          <p:nvPr userDrawn="1"/>
        </p:nvSpPr>
        <p:spPr>
          <a:xfrm rot="5400000" flipV="1">
            <a:off x="11342444" y="6008445"/>
            <a:ext cx="457197" cy="124191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67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67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673"/>
                </a:moveTo>
                <a:lnTo>
                  <a:pt x="10000" y="0"/>
                </a:lnTo>
                <a:lnTo>
                  <a:pt x="10000" y="10000"/>
                </a:lnTo>
                <a:lnTo>
                  <a:pt x="0" y="10000"/>
                </a:lnTo>
                <a:lnTo>
                  <a:pt x="0" y="4673"/>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A604B2-5784-06AB-D046-44DA9D1E2A6F}"/>
              </a:ext>
            </a:extLst>
          </p:cNvPr>
          <p:cNvSpPr/>
          <p:nvPr userDrawn="1"/>
        </p:nvSpPr>
        <p:spPr>
          <a:xfrm>
            <a:off x="0" y="6559826"/>
            <a:ext cx="12192000" cy="298174"/>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a:latin typeface="Trebuchet MS" panose="020B0603020202020204" pitchFamily="34" charset="0"/>
              </a:rPr>
              <a:t>2025</a:t>
            </a:r>
            <a:r>
              <a:rPr lang="en-US" sz="1400" b="1" dirty="0">
                <a:latin typeface="Trebuchet MS" panose="020B0603020202020204" pitchFamily="34" charset="0"/>
              </a:rPr>
              <a:t> Georgia Tech Fault &amp; Disturbance Analysis Conference</a:t>
            </a:r>
          </a:p>
        </p:txBody>
      </p:sp>
      <p:sp>
        <p:nvSpPr>
          <p:cNvPr id="9" name="Slide Number Placeholder 5">
            <a:extLst>
              <a:ext uri="{FF2B5EF4-FFF2-40B4-BE49-F238E27FC236}">
                <a16:creationId xmlns:a16="http://schemas.microsoft.com/office/drawing/2014/main" id="{4DF729D7-5EA6-E744-BFE9-D3610431EEB5}"/>
              </a:ext>
            </a:extLst>
          </p:cNvPr>
          <p:cNvSpPr txBox="1">
            <a:spLocks/>
          </p:cNvSpPr>
          <p:nvPr userDrawn="1"/>
        </p:nvSpPr>
        <p:spPr>
          <a:xfrm>
            <a:off x="11541210" y="6446840"/>
            <a:ext cx="65078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561873-E5F7-4C6A-B7F2-AB7F7BD31596}" type="slidenum">
              <a:rPr lang="en-US" smtClean="0"/>
              <a:pPr/>
              <a:t>‹#›</a:t>
            </a:fld>
            <a:endParaRPr lang="en-US"/>
          </a:p>
        </p:txBody>
      </p:sp>
    </p:spTree>
    <p:extLst>
      <p:ext uri="{BB962C8B-B14F-4D97-AF65-F5344CB8AC3E}">
        <p14:creationId xmlns:p14="http://schemas.microsoft.com/office/powerpoint/2010/main" val="2360473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2D1451-8A4F-389D-D324-CADF8F396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6415D3-682B-E785-6837-B776EBE2E9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08659-BE34-2D03-6818-A31214307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EC6E8-DBDF-4962-9466-F90CCA745BBA}" type="datetimeFigureOut">
              <a:rPr lang="en-US" smtClean="0"/>
              <a:t>4/13/2025</a:t>
            </a:fld>
            <a:endParaRPr lang="en-US"/>
          </a:p>
        </p:txBody>
      </p:sp>
      <p:sp>
        <p:nvSpPr>
          <p:cNvPr id="5" name="Footer Placeholder 4">
            <a:extLst>
              <a:ext uri="{FF2B5EF4-FFF2-40B4-BE49-F238E27FC236}">
                <a16:creationId xmlns:a16="http://schemas.microsoft.com/office/drawing/2014/main" id="{5328A9C0-D1C5-0695-74F5-FE7E5B9E99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65B592-3E10-15C1-F376-9746FA4A9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06BE3-7DE9-4A6C-9E71-E3C1602FC5D1}" type="slidenum">
              <a:rPr lang="en-US" smtClean="0"/>
              <a:t>‹#›</a:t>
            </a:fld>
            <a:endParaRPr lang="en-US"/>
          </a:p>
        </p:txBody>
      </p:sp>
    </p:spTree>
    <p:extLst>
      <p:ext uri="{BB962C8B-B14F-4D97-AF65-F5344CB8AC3E}">
        <p14:creationId xmlns:p14="http://schemas.microsoft.com/office/powerpoint/2010/main" val="28530733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28823D6-5947-4C39-3BCF-20FDC1CDA33C}"/>
              </a:ext>
            </a:extLst>
          </p:cNvPr>
          <p:cNvSpPr>
            <a:spLocks noGrp="1"/>
          </p:cNvSpPr>
          <p:nvPr>
            <p:ph type="subTitle" idx="1"/>
          </p:nvPr>
        </p:nvSpPr>
        <p:spPr>
          <a:xfrm>
            <a:off x="842595" y="4508033"/>
            <a:ext cx="8875033" cy="1096899"/>
          </a:xfrm>
        </p:spPr>
        <p:txBody>
          <a:bodyPr/>
          <a:lstStyle/>
          <a:p>
            <a:r>
              <a:rPr lang="en-GB" sz="1800" dirty="0">
                <a:latin typeface="Verdana" pitchFamily="34" charset="0"/>
              </a:rPr>
              <a:t>Theo Laughner - </a:t>
            </a:r>
            <a:r>
              <a:rPr lang="en-GB" sz="1800" dirty="0" err="1">
                <a:latin typeface="Verdana" pitchFamily="34" charset="0"/>
              </a:rPr>
              <a:t>Lifescale</a:t>
            </a:r>
            <a:r>
              <a:rPr lang="en-GB" sz="1800" dirty="0">
                <a:latin typeface="Verdana" pitchFamily="34" charset="0"/>
              </a:rPr>
              <a:t> Analytics</a:t>
            </a:r>
          </a:p>
          <a:p>
            <a:r>
              <a:rPr lang="en-GB" dirty="0">
                <a:latin typeface="Verdana" pitchFamily="34" charset="0"/>
              </a:rPr>
              <a:t>Jim Anderson, Stan Heckman, Bob Marshall – Whisker Labs</a:t>
            </a:r>
            <a:endParaRPr lang="en-GB" sz="1800" dirty="0">
              <a:latin typeface="Verdana" pitchFamily="34" charset="0"/>
            </a:endParaRPr>
          </a:p>
          <a:p>
            <a:endParaRPr lang="en-GB" sz="1800" dirty="0">
              <a:latin typeface="Verdana" pitchFamily="34" charset="0"/>
            </a:endParaRPr>
          </a:p>
          <a:p>
            <a:endParaRPr lang="en-US" dirty="0"/>
          </a:p>
        </p:txBody>
      </p:sp>
      <p:sp>
        <p:nvSpPr>
          <p:cNvPr id="3" name="Subtitle 1">
            <a:extLst>
              <a:ext uri="{FF2B5EF4-FFF2-40B4-BE49-F238E27FC236}">
                <a16:creationId xmlns:a16="http://schemas.microsoft.com/office/drawing/2014/main" id="{05506A7B-1F03-906C-255F-BF7428FF12E6}"/>
              </a:ext>
            </a:extLst>
          </p:cNvPr>
          <p:cNvSpPr txBox="1">
            <a:spLocks/>
          </p:cNvSpPr>
          <p:nvPr/>
        </p:nvSpPr>
        <p:spPr>
          <a:xfrm>
            <a:off x="842595" y="2807167"/>
            <a:ext cx="8875033" cy="1096899"/>
          </a:xfrm>
          <a:prstGeom prst="rect">
            <a:avLst/>
          </a:prstGeom>
        </p:spPr>
        <p:txBody>
          <a:bodyPr anchor="t"/>
          <a:lstStyle>
            <a:lvl1pPr marL="0" indent="0" algn="ctr"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sz="3600" dirty="0"/>
              <a:t>Observed Effects of Geomagnetic Disturbances from Wide Area Monitoring System</a:t>
            </a:r>
          </a:p>
        </p:txBody>
      </p:sp>
    </p:spTree>
    <p:extLst>
      <p:ext uri="{BB962C8B-B14F-4D97-AF65-F5344CB8AC3E}">
        <p14:creationId xmlns:p14="http://schemas.microsoft.com/office/powerpoint/2010/main" val="312040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E4C2-744B-0C01-4294-E3CB17272680}"/>
              </a:ext>
            </a:extLst>
          </p:cNvPr>
          <p:cNvSpPr>
            <a:spLocks noGrp="1"/>
          </p:cNvSpPr>
          <p:nvPr>
            <p:ph type="title"/>
          </p:nvPr>
        </p:nvSpPr>
        <p:spPr/>
        <p:txBody>
          <a:bodyPr/>
          <a:lstStyle/>
          <a:p>
            <a:r>
              <a:rPr lang="en-US" dirty="0"/>
              <a:t>CME on May 8, 2024</a:t>
            </a:r>
          </a:p>
        </p:txBody>
      </p:sp>
      <p:pic>
        <p:nvPicPr>
          <p:cNvPr id="5" name="Content Placeholder 4" descr="A graph of a number of red and green bars&#10;&#10;Description automatically generated">
            <a:extLst>
              <a:ext uri="{FF2B5EF4-FFF2-40B4-BE49-F238E27FC236}">
                <a16:creationId xmlns:a16="http://schemas.microsoft.com/office/drawing/2014/main" id="{B8332D27-43BC-3127-AEF1-12FA782B368A}"/>
              </a:ext>
            </a:extLst>
          </p:cNvPr>
          <p:cNvPicPr>
            <a:picLocks noGrp="1" noChangeAspect="1"/>
          </p:cNvPicPr>
          <p:nvPr>
            <p:ph idx="1"/>
          </p:nvPr>
        </p:nvPicPr>
        <p:blipFill>
          <a:blip r:embed="rId2"/>
          <a:stretch>
            <a:fillRect/>
          </a:stretch>
        </p:blipFill>
        <p:spPr>
          <a:xfrm>
            <a:off x="1754570" y="1728827"/>
            <a:ext cx="8682860" cy="4764048"/>
          </a:xfrm>
          <a:prstGeom prst="rect">
            <a:avLst/>
          </a:prstGeom>
        </p:spPr>
      </p:pic>
      <p:sp>
        <p:nvSpPr>
          <p:cNvPr id="6" name="TextBox 5">
            <a:extLst>
              <a:ext uri="{FF2B5EF4-FFF2-40B4-BE49-F238E27FC236}">
                <a16:creationId xmlns:a16="http://schemas.microsoft.com/office/drawing/2014/main" id="{FCE44B64-2053-CCB7-A0E8-D34BBB713651}"/>
              </a:ext>
            </a:extLst>
          </p:cNvPr>
          <p:cNvSpPr txBox="1"/>
          <p:nvPr/>
        </p:nvSpPr>
        <p:spPr>
          <a:xfrm>
            <a:off x="872729" y="1218727"/>
            <a:ext cx="10585176" cy="646331"/>
          </a:xfrm>
          <a:prstGeom prst="rect">
            <a:avLst/>
          </a:prstGeom>
          <a:noFill/>
        </p:spPr>
        <p:txBody>
          <a:bodyPr wrap="square" rtlCol="0">
            <a:spAutoFit/>
          </a:bodyPr>
          <a:lstStyle/>
          <a:p>
            <a:r>
              <a:rPr lang="en-US" dirty="0"/>
              <a:t>CMEs take a few days to reach Earth.</a:t>
            </a:r>
          </a:p>
          <a:p>
            <a:r>
              <a:rPr lang="en-US" dirty="0" err="1"/>
              <a:t>Kp</a:t>
            </a:r>
            <a:r>
              <a:rPr lang="en-US" dirty="0"/>
              <a:t> is a measure of strength of the GMD event (over 7 is considered strong by NERC).</a:t>
            </a:r>
          </a:p>
        </p:txBody>
      </p:sp>
    </p:spTree>
    <p:extLst>
      <p:ext uri="{BB962C8B-B14F-4D97-AF65-F5344CB8AC3E}">
        <p14:creationId xmlns:p14="http://schemas.microsoft.com/office/powerpoint/2010/main" val="1046957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F8114-850E-83B2-837B-DA4BCF93941B}"/>
              </a:ext>
            </a:extLst>
          </p:cNvPr>
          <p:cNvSpPr>
            <a:spLocks noGrp="1"/>
          </p:cNvSpPr>
          <p:nvPr>
            <p:ph type="title"/>
          </p:nvPr>
        </p:nvSpPr>
        <p:spPr/>
        <p:txBody>
          <a:bodyPr/>
          <a:lstStyle/>
          <a:p>
            <a:r>
              <a:rPr lang="en-US" dirty="0"/>
              <a:t>THD Measurements During CME</a:t>
            </a:r>
          </a:p>
        </p:txBody>
      </p:sp>
      <p:pic>
        <p:nvPicPr>
          <p:cNvPr id="5" name="Content Placeholder 4" descr="A graph showing a number of data&#10;&#10;Description automatically generated with medium confidence">
            <a:extLst>
              <a:ext uri="{FF2B5EF4-FFF2-40B4-BE49-F238E27FC236}">
                <a16:creationId xmlns:a16="http://schemas.microsoft.com/office/drawing/2014/main" id="{BD2E98E8-7686-DC9A-26CB-2DA90A5D6767}"/>
              </a:ext>
            </a:extLst>
          </p:cNvPr>
          <p:cNvPicPr>
            <a:picLocks noGrp="1" noChangeAspect="1"/>
          </p:cNvPicPr>
          <p:nvPr>
            <p:ph idx="1"/>
          </p:nvPr>
        </p:nvPicPr>
        <p:blipFill>
          <a:blip r:embed="rId2"/>
          <a:stretch>
            <a:fillRect/>
          </a:stretch>
        </p:blipFill>
        <p:spPr>
          <a:xfrm>
            <a:off x="838200" y="1514902"/>
            <a:ext cx="10515600" cy="4866848"/>
          </a:xfrm>
          <a:prstGeom prst="rect">
            <a:avLst/>
          </a:prstGeom>
        </p:spPr>
      </p:pic>
      <p:cxnSp>
        <p:nvCxnSpPr>
          <p:cNvPr id="7" name="Straight Connector 6">
            <a:extLst>
              <a:ext uri="{FF2B5EF4-FFF2-40B4-BE49-F238E27FC236}">
                <a16:creationId xmlns:a16="http://schemas.microsoft.com/office/drawing/2014/main" id="{97BAFA32-2BD4-A1DD-6483-0FCADE82BB2D}"/>
              </a:ext>
            </a:extLst>
          </p:cNvPr>
          <p:cNvCxnSpPr>
            <a:cxnSpLocks/>
          </p:cNvCxnSpPr>
          <p:nvPr/>
        </p:nvCxnSpPr>
        <p:spPr>
          <a:xfrm>
            <a:off x="1055440" y="4682256"/>
            <a:ext cx="11017224"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EE082722-0762-4806-A203-CC7A283908A0}"/>
              </a:ext>
            </a:extLst>
          </p:cNvPr>
          <p:cNvSpPr txBox="1"/>
          <p:nvPr/>
        </p:nvSpPr>
        <p:spPr>
          <a:xfrm>
            <a:off x="11095827" y="4095977"/>
            <a:ext cx="1185376" cy="646331"/>
          </a:xfrm>
          <a:prstGeom prst="rect">
            <a:avLst/>
          </a:prstGeom>
          <a:noFill/>
        </p:spPr>
        <p:txBody>
          <a:bodyPr wrap="square" rtlCol="0">
            <a:spAutoFit/>
          </a:bodyPr>
          <a:lstStyle/>
          <a:p>
            <a:r>
              <a:rPr lang="en-US" dirty="0"/>
              <a:t>IEEE 519 Limit</a:t>
            </a:r>
          </a:p>
        </p:txBody>
      </p:sp>
    </p:spTree>
    <p:extLst>
      <p:ext uri="{BB962C8B-B14F-4D97-AF65-F5344CB8AC3E}">
        <p14:creationId xmlns:p14="http://schemas.microsoft.com/office/powerpoint/2010/main" val="2200071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59DB-7016-27F0-01BE-86B05142E51D}"/>
              </a:ext>
            </a:extLst>
          </p:cNvPr>
          <p:cNvSpPr>
            <a:spLocks noGrp="1"/>
          </p:cNvSpPr>
          <p:nvPr>
            <p:ph type="title"/>
          </p:nvPr>
        </p:nvSpPr>
        <p:spPr/>
        <p:txBody>
          <a:bodyPr/>
          <a:lstStyle/>
          <a:p>
            <a:r>
              <a:rPr lang="en-US" dirty="0"/>
              <a:t>Waveform Recordings</a:t>
            </a:r>
          </a:p>
        </p:txBody>
      </p:sp>
      <p:pic>
        <p:nvPicPr>
          <p:cNvPr id="5" name="Content Placeholder 4" descr="A graph with lines and numbers&#10;&#10;Description automatically generated">
            <a:extLst>
              <a:ext uri="{FF2B5EF4-FFF2-40B4-BE49-F238E27FC236}">
                <a16:creationId xmlns:a16="http://schemas.microsoft.com/office/drawing/2014/main" id="{20B592A3-5850-D72E-02CF-7E8B84E23C21}"/>
              </a:ext>
            </a:extLst>
          </p:cNvPr>
          <p:cNvPicPr>
            <a:picLocks noGrp="1" noChangeAspect="1"/>
          </p:cNvPicPr>
          <p:nvPr>
            <p:ph idx="1"/>
          </p:nvPr>
        </p:nvPicPr>
        <p:blipFill>
          <a:blip r:embed="rId2"/>
          <a:stretch>
            <a:fillRect/>
          </a:stretch>
        </p:blipFill>
        <p:spPr>
          <a:xfrm>
            <a:off x="216856" y="1295102"/>
            <a:ext cx="8373644" cy="4267796"/>
          </a:xfrm>
          <a:prstGeom prst="rect">
            <a:avLst/>
          </a:prstGeom>
        </p:spPr>
      </p:pic>
      <p:pic>
        <p:nvPicPr>
          <p:cNvPr id="6" name="Picture 5" descr="A graph with numbers and a number&#10;&#10;Description automatically generated">
            <a:extLst>
              <a:ext uri="{FF2B5EF4-FFF2-40B4-BE49-F238E27FC236}">
                <a16:creationId xmlns:a16="http://schemas.microsoft.com/office/drawing/2014/main" id="{226F1F65-7F88-39E4-2C25-395DB827F89C}"/>
              </a:ext>
            </a:extLst>
          </p:cNvPr>
          <p:cNvPicPr>
            <a:picLocks noChangeAspect="1"/>
          </p:cNvPicPr>
          <p:nvPr/>
        </p:nvPicPr>
        <p:blipFill>
          <a:blip r:embed="rId3"/>
          <a:stretch>
            <a:fillRect/>
          </a:stretch>
        </p:blipFill>
        <p:spPr>
          <a:xfrm>
            <a:off x="5269561" y="3466301"/>
            <a:ext cx="6264696" cy="2784374"/>
          </a:xfrm>
          <a:prstGeom prst="rect">
            <a:avLst/>
          </a:prstGeom>
        </p:spPr>
      </p:pic>
      <p:sp>
        <p:nvSpPr>
          <p:cNvPr id="7" name="TextBox 6">
            <a:extLst>
              <a:ext uri="{FF2B5EF4-FFF2-40B4-BE49-F238E27FC236}">
                <a16:creationId xmlns:a16="http://schemas.microsoft.com/office/drawing/2014/main" id="{197E0A87-47F1-BF6C-2F21-FE4888366B19}"/>
              </a:ext>
            </a:extLst>
          </p:cNvPr>
          <p:cNvSpPr txBox="1"/>
          <p:nvPr/>
        </p:nvSpPr>
        <p:spPr>
          <a:xfrm>
            <a:off x="5458152" y="6197084"/>
            <a:ext cx="6264696" cy="369332"/>
          </a:xfrm>
          <a:prstGeom prst="rect">
            <a:avLst/>
          </a:prstGeom>
          <a:noFill/>
        </p:spPr>
        <p:txBody>
          <a:bodyPr wrap="square" rtlCol="0">
            <a:spAutoFit/>
          </a:bodyPr>
          <a:lstStyle/>
          <a:p>
            <a:pPr algn="ctr"/>
            <a:r>
              <a:rPr lang="en-US" dirty="0"/>
              <a:t>Harmonic Spectra</a:t>
            </a:r>
          </a:p>
        </p:txBody>
      </p:sp>
    </p:spTree>
    <p:extLst>
      <p:ext uri="{BB962C8B-B14F-4D97-AF65-F5344CB8AC3E}">
        <p14:creationId xmlns:p14="http://schemas.microsoft.com/office/powerpoint/2010/main" val="39339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49B1-3B13-2B57-5288-0D01A8724831}"/>
              </a:ext>
            </a:extLst>
          </p:cNvPr>
          <p:cNvSpPr>
            <a:spLocks noGrp="1"/>
          </p:cNvSpPr>
          <p:nvPr>
            <p:ph type="title"/>
          </p:nvPr>
        </p:nvSpPr>
        <p:spPr/>
        <p:txBody>
          <a:bodyPr/>
          <a:lstStyle/>
          <a:p>
            <a:r>
              <a:rPr lang="en-US" dirty="0"/>
              <a:t>Voltage Influence</a:t>
            </a:r>
          </a:p>
        </p:txBody>
      </p:sp>
      <p:pic>
        <p:nvPicPr>
          <p:cNvPr id="5" name="Content Placeholder 4" descr="A graph with different colored lines&#10;&#10;Description automatically generated">
            <a:extLst>
              <a:ext uri="{FF2B5EF4-FFF2-40B4-BE49-F238E27FC236}">
                <a16:creationId xmlns:a16="http://schemas.microsoft.com/office/drawing/2014/main" id="{BEFCD03D-891B-3814-41D0-25F1799D0D3E}"/>
              </a:ext>
            </a:extLst>
          </p:cNvPr>
          <p:cNvPicPr>
            <a:picLocks noGrp="1" noChangeAspect="1"/>
          </p:cNvPicPr>
          <p:nvPr>
            <p:ph idx="1"/>
          </p:nvPr>
        </p:nvPicPr>
        <p:blipFill>
          <a:blip r:embed="rId2"/>
          <a:stretch>
            <a:fillRect/>
          </a:stretch>
        </p:blipFill>
        <p:spPr>
          <a:xfrm>
            <a:off x="838200" y="1446663"/>
            <a:ext cx="10515600" cy="4935087"/>
          </a:xfrm>
          <a:prstGeom prst="rect">
            <a:avLst/>
          </a:prstGeom>
        </p:spPr>
      </p:pic>
    </p:spTree>
    <p:extLst>
      <p:ext uri="{BB962C8B-B14F-4D97-AF65-F5344CB8AC3E}">
        <p14:creationId xmlns:p14="http://schemas.microsoft.com/office/powerpoint/2010/main" val="2645717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7D94-4D96-A807-3AF7-0123867A0CEC}"/>
              </a:ext>
            </a:extLst>
          </p:cNvPr>
          <p:cNvSpPr>
            <a:spLocks noGrp="1"/>
          </p:cNvSpPr>
          <p:nvPr>
            <p:ph type="title"/>
          </p:nvPr>
        </p:nvSpPr>
        <p:spPr/>
        <p:txBody>
          <a:bodyPr/>
          <a:lstStyle/>
          <a:p>
            <a:r>
              <a:rPr lang="en-US" dirty="0"/>
              <a:t>THD Map Across The US</a:t>
            </a:r>
          </a:p>
        </p:txBody>
      </p:sp>
      <p:pic>
        <p:nvPicPr>
          <p:cNvPr id="5" name="Content Placeholder 4">
            <a:extLst>
              <a:ext uri="{FF2B5EF4-FFF2-40B4-BE49-F238E27FC236}">
                <a16:creationId xmlns:a16="http://schemas.microsoft.com/office/drawing/2014/main" id="{287D13F0-219B-B331-A898-503DF8A48AB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7221" y="1339019"/>
            <a:ext cx="10326579" cy="5259300"/>
          </a:xfrm>
          <a:prstGeom prst="rect">
            <a:avLst/>
          </a:prstGeom>
        </p:spPr>
      </p:pic>
    </p:spTree>
    <p:extLst>
      <p:ext uri="{BB962C8B-B14F-4D97-AF65-F5344CB8AC3E}">
        <p14:creationId xmlns:p14="http://schemas.microsoft.com/office/powerpoint/2010/main" val="3430147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13B0-D026-0417-AF3B-5C9F4D38B84E}"/>
              </a:ext>
            </a:extLst>
          </p:cNvPr>
          <p:cNvSpPr>
            <a:spLocks noGrp="1"/>
          </p:cNvSpPr>
          <p:nvPr>
            <p:ph type="title"/>
          </p:nvPr>
        </p:nvSpPr>
        <p:spPr/>
        <p:txBody>
          <a:bodyPr/>
          <a:lstStyle/>
          <a:p>
            <a:r>
              <a:rPr lang="en-US" dirty="0"/>
              <a:t>Observations</a:t>
            </a:r>
          </a:p>
        </p:txBody>
      </p:sp>
      <p:pic>
        <p:nvPicPr>
          <p:cNvPr id="5" name="Content Placeholder 4" descr="A map of the united states&#10;&#10;Description automatically generated">
            <a:extLst>
              <a:ext uri="{FF2B5EF4-FFF2-40B4-BE49-F238E27FC236}">
                <a16:creationId xmlns:a16="http://schemas.microsoft.com/office/drawing/2014/main" id="{E2E3A43A-DCF1-8D8B-49D1-20EB4D98DE2F}"/>
              </a:ext>
            </a:extLst>
          </p:cNvPr>
          <p:cNvPicPr>
            <a:picLocks noGrp="1" noChangeAspect="1"/>
          </p:cNvPicPr>
          <p:nvPr>
            <p:ph idx="1"/>
          </p:nvPr>
        </p:nvPicPr>
        <p:blipFill>
          <a:blip r:embed="rId2"/>
          <a:stretch>
            <a:fillRect/>
          </a:stretch>
        </p:blipFill>
        <p:spPr>
          <a:xfrm>
            <a:off x="4896049" y="1556792"/>
            <a:ext cx="6821775" cy="4351338"/>
          </a:xfrm>
          <a:prstGeom prst="rect">
            <a:avLst/>
          </a:prstGeom>
        </p:spPr>
      </p:pic>
      <p:sp>
        <p:nvSpPr>
          <p:cNvPr id="6" name="TextBox 5">
            <a:extLst>
              <a:ext uri="{FF2B5EF4-FFF2-40B4-BE49-F238E27FC236}">
                <a16:creationId xmlns:a16="http://schemas.microsoft.com/office/drawing/2014/main" id="{9CE0A7C8-894E-3A4F-FEBD-E121E551F7CC}"/>
              </a:ext>
            </a:extLst>
          </p:cNvPr>
          <p:cNvSpPr txBox="1"/>
          <p:nvPr/>
        </p:nvSpPr>
        <p:spPr>
          <a:xfrm>
            <a:off x="838200" y="2007168"/>
            <a:ext cx="3798627" cy="3139321"/>
          </a:xfrm>
          <a:prstGeom prst="rect">
            <a:avLst/>
          </a:prstGeom>
          <a:noFill/>
        </p:spPr>
        <p:txBody>
          <a:bodyPr wrap="square" rtlCol="0">
            <a:spAutoFit/>
          </a:bodyPr>
          <a:lstStyle/>
          <a:p>
            <a:r>
              <a:rPr lang="en-US" dirty="0"/>
              <a:t>GIC is likely to be higher where the Earth’s resistivity is higher.</a:t>
            </a:r>
          </a:p>
          <a:p>
            <a:endParaRPr lang="en-US" dirty="0"/>
          </a:p>
          <a:p>
            <a:r>
              <a:rPr lang="en-US" dirty="0"/>
              <a:t>The map on the left shows the resistivity in different areas.</a:t>
            </a:r>
          </a:p>
          <a:p>
            <a:endParaRPr lang="en-US" dirty="0"/>
          </a:p>
          <a:p>
            <a:r>
              <a:rPr lang="en-US" dirty="0"/>
              <a:t>As expected, there was a high correlation between high earth resistivity and higher harmonic values which suggests transformers were saturated.</a:t>
            </a:r>
          </a:p>
        </p:txBody>
      </p:sp>
    </p:spTree>
    <p:extLst>
      <p:ext uri="{BB962C8B-B14F-4D97-AF65-F5344CB8AC3E}">
        <p14:creationId xmlns:p14="http://schemas.microsoft.com/office/powerpoint/2010/main" val="1414672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3F80-70A0-4479-6319-B1887CE4ABF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4AD1B567-5524-6148-17B3-8143950206EA}"/>
              </a:ext>
            </a:extLst>
          </p:cNvPr>
          <p:cNvSpPr>
            <a:spLocks noGrp="1"/>
          </p:cNvSpPr>
          <p:nvPr>
            <p:ph idx="1"/>
          </p:nvPr>
        </p:nvSpPr>
        <p:spPr/>
        <p:txBody>
          <a:bodyPr/>
          <a:lstStyle/>
          <a:p>
            <a:r>
              <a:rPr lang="en-US" dirty="0"/>
              <a:t>Historically viewed as a transmission system issue.  This shows the effects can be very localized.</a:t>
            </a:r>
          </a:p>
          <a:p>
            <a:endParaRPr lang="en-US" dirty="0"/>
          </a:p>
          <a:p>
            <a:r>
              <a:rPr lang="en-US" dirty="0"/>
              <a:t>Existing models appear to underestimate THD.</a:t>
            </a:r>
          </a:p>
          <a:p>
            <a:endParaRPr lang="en-US" dirty="0"/>
          </a:p>
          <a:p>
            <a:r>
              <a:rPr lang="en-US" dirty="0"/>
              <a:t>Existing models do not predict the propagation of harmonics through the distribution network.</a:t>
            </a:r>
          </a:p>
          <a:p>
            <a:endParaRPr lang="en-US" dirty="0"/>
          </a:p>
        </p:txBody>
      </p:sp>
    </p:spTree>
    <p:extLst>
      <p:ext uri="{BB962C8B-B14F-4D97-AF65-F5344CB8AC3E}">
        <p14:creationId xmlns:p14="http://schemas.microsoft.com/office/powerpoint/2010/main" val="2592415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56F9-D520-B2C4-601C-99201EBBD05C}"/>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E4142AF2-B81F-FC50-0B39-3EED3C304331}"/>
              </a:ext>
            </a:extLst>
          </p:cNvPr>
          <p:cNvSpPr>
            <a:spLocks noGrp="1"/>
          </p:cNvSpPr>
          <p:nvPr>
            <p:ph idx="1"/>
          </p:nvPr>
        </p:nvSpPr>
        <p:spPr/>
        <p:txBody>
          <a:bodyPr/>
          <a:lstStyle/>
          <a:p>
            <a:pPr marL="0" indent="0">
              <a:buNone/>
            </a:pPr>
            <a:r>
              <a:rPr lang="en-US" dirty="0"/>
              <a:t>Acknowledgements</a:t>
            </a:r>
          </a:p>
          <a:p>
            <a:r>
              <a:rPr lang="en-US" dirty="0"/>
              <a:t>Jim Anderson</a:t>
            </a:r>
          </a:p>
          <a:p>
            <a:r>
              <a:rPr lang="en-US" dirty="0"/>
              <a:t>Stan Heckman</a:t>
            </a:r>
          </a:p>
          <a:p>
            <a:r>
              <a:rPr lang="en-US" dirty="0"/>
              <a:t>Bob Marshall</a:t>
            </a:r>
          </a:p>
          <a:p>
            <a:endParaRPr lang="en-US" dirty="0"/>
          </a:p>
        </p:txBody>
      </p:sp>
    </p:spTree>
    <p:extLst>
      <p:ext uri="{BB962C8B-B14F-4D97-AF65-F5344CB8AC3E}">
        <p14:creationId xmlns:p14="http://schemas.microsoft.com/office/powerpoint/2010/main" val="2828717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8A43-521D-4A10-BD8F-9971A5C8D3C0}"/>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58E7047-C770-487D-8213-5A70E58D3D89}"/>
              </a:ext>
            </a:extLst>
          </p:cNvPr>
          <p:cNvSpPr>
            <a:spLocks noGrp="1"/>
          </p:cNvSpPr>
          <p:nvPr>
            <p:ph idx="1"/>
          </p:nvPr>
        </p:nvSpPr>
        <p:spPr/>
        <p:txBody>
          <a:bodyPr/>
          <a:lstStyle/>
          <a:p>
            <a:r>
              <a:rPr lang="en-US" dirty="0"/>
              <a:t>Background</a:t>
            </a:r>
          </a:p>
          <a:p>
            <a:r>
              <a:rPr lang="en-US" dirty="0"/>
              <a:t>Measurements</a:t>
            </a:r>
          </a:p>
          <a:p>
            <a:r>
              <a:rPr lang="en-US" dirty="0"/>
              <a:t>Observations / Analysis</a:t>
            </a:r>
          </a:p>
          <a:p>
            <a:r>
              <a:rPr lang="en-US" dirty="0"/>
              <a:t>Findings / Conclusions</a:t>
            </a:r>
          </a:p>
        </p:txBody>
      </p:sp>
    </p:spTree>
    <p:extLst>
      <p:ext uri="{BB962C8B-B14F-4D97-AF65-F5344CB8AC3E}">
        <p14:creationId xmlns:p14="http://schemas.microsoft.com/office/powerpoint/2010/main" val="181544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AE8E-7D31-4FA3-A41D-44AF0C5AAE01}"/>
              </a:ext>
            </a:extLst>
          </p:cNvPr>
          <p:cNvSpPr>
            <a:spLocks noGrp="1"/>
          </p:cNvSpPr>
          <p:nvPr>
            <p:ph type="title"/>
          </p:nvPr>
        </p:nvSpPr>
        <p:spPr/>
        <p:txBody>
          <a:bodyPr/>
          <a:lstStyle/>
          <a:p>
            <a:r>
              <a:rPr lang="en-US" dirty="0"/>
              <a:t>Background</a:t>
            </a:r>
          </a:p>
        </p:txBody>
      </p:sp>
      <p:pic>
        <p:nvPicPr>
          <p:cNvPr id="5" name="Content Placeholder 4" descr="A map of the united states&#10;&#10;Description automatically generated">
            <a:extLst>
              <a:ext uri="{FF2B5EF4-FFF2-40B4-BE49-F238E27FC236}">
                <a16:creationId xmlns:a16="http://schemas.microsoft.com/office/drawing/2014/main" id="{C8C23409-01AF-3855-015F-6E923134A167}"/>
              </a:ext>
            </a:extLst>
          </p:cNvPr>
          <p:cNvPicPr>
            <a:picLocks noGrp="1" noChangeAspect="1"/>
          </p:cNvPicPr>
          <p:nvPr>
            <p:ph idx="1"/>
          </p:nvPr>
        </p:nvPicPr>
        <p:blipFill>
          <a:blip r:embed="rId2"/>
          <a:stretch>
            <a:fillRect/>
          </a:stretch>
        </p:blipFill>
        <p:spPr>
          <a:xfrm>
            <a:off x="1085990" y="1681560"/>
            <a:ext cx="7988019" cy="4351338"/>
          </a:xfrm>
          <a:prstGeom prst="rect">
            <a:avLst/>
          </a:prstGeom>
        </p:spPr>
      </p:pic>
      <p:sp>
        <p:nvSpPr>
          <p:cNvPr id="6" name="TextBox 5">
            <a:extLst>
              <a:ext uri="{FF2B5EF4-FFF2-40B4-BE49-F238E27FC236}">
                <a16:creationId xmlns:a16="http://schemas.microsoft.com/office/drawing/2014/main" id="{F4274FA2-6255-4612-96C4-E93685170645}"/>
              </a:ext>
            </a:extLst>
          </p:cNvPr>
          <p:cNvSpPr txBox="1"/>
          <p:nvPr/>
        </p:nvSpPr>
        <p:spPr>
          <a:xfrm>
            <a:off x="9311680" y="2276872"/>
            <a:ext cx="2880320" cy="2308324"/>
          </a:xfrm>
          <a:prstGeom prst="rect">
            <a:avLst/>
          </a:prstGeom>
          <a:noFill/>
        </p:spPr>
        <p:txBody>
          <a:bodyPr wrap="square" rtlCol="0">
            <a:spAutoFit/>
          </a:bodyPr>
          <a:lstStyle/>
          <a:p>
            <a:pPr algn="ctr"/>
            <a:r>
              <a:rPr lang="en-US" dirty="0"/>
              <a:t>&gt;1M sensors</a:t>
            </a:r>
          </a:p>
          <a:p>
            <a:pPr algn="ctr"/>
            <a:endParaRPr lang="en-US" dirty="0"/>
          </a:p>
          <a:p>
            <a:pPr algn="ctr"/>
            <a:r>
              <a:rPr lang="en-US" dirty="0"/>
              <a:t>50k sensors / month growth</a:t>
            </a:r>
          </a:p>
          <a:p>
            <a:pPr algn="ctr"/>
            <a:endParaRPr lang="en-US" dirty="0"/>
          </a:p>
          <a:p>
            <a:pPr algn="ctr"/>
            <a:r>
              <a:rPr lang="en-US" dirty="0"/>
              <a:t>Sampling rate 30MHz/30KHz</a:t>
            </a:r>
          </a:p>
          <a:p>
            <a:pPr algn="ctr"/>
            <a:endParaRPr lang="en-US" dirty="0"/>
          </a:p>
        </p:txBody>
      </p:sp>
    </p:spTree>
    <p:extLst>
      <p:ext uri="{BB962C8B-B14F-4D97-AF65-F5344CB8AC3E}">
        <p14:creationId xmlns:p14="http://schemas.microsoft.com/office/powerpoint/2010/main" val="912291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1CCA-0368-1E5B-BB1E-FF4B69348AF2}"/>
              </a:ext>
            </a:extLst>
          </p:cNvPr>
          <p:cNvSpPr>
            <a:spLocks noGrp="1"/>
          </p:cNvSpPr>
          <p:nvPr>
            <p:ph type="title"/>
          </p:nvPr>
        </p:nvSpPr>
        <p:spPr/>
        <p:txBody>
          <a:bodyPr/>
          <a:lstStyle/>
          <a:p>
            <a:r>
              <a:rPr lang="en-US" dirty="0"/>
              <a:t>Monitors From Different Homes</a:t>
            </a:r>
          </a:p>
        </p:txBody>
      </p:sp>
      <p:pic>
        <p:nvPicPr>
          <p:cNvPr id="5" name="Content Placeholder 4" descr="A graph showing a graph of a graph&#10;&#10;Description automatically generated with medium confidence">
            <a:extLst>
              <a:ext uri="{FF2B5EF4-FFF2-40B4-BE49-F238E27FC236}">
                <a16:creationId xmlns:a16="http://schemas.microsoft.com/office/drawing/2014/main" id="{F5BE4F97-DFA3-7D22-0659-F1CE21F34C98}"/>
              </a:ext>
            </a:extLst>
          </p:cNvPr>
          <p:cNvPicPr>
            <a:picLocks noGrp="1" noChangeAspect="1"/>
          </p:cNvPicPr>
          <p:nvPr>
            <p:ph idx="1"/>
          </p:nvPr>
        </p:nvPicPr>
        <p:blipFill>
          <a:blip r:embed="rId2"/>
          <a:stretch>
            <a:fillRect/>
          </a:stretch>
        </p:blipFill>
        <p:spPr>
          <a:xfrm>
            <a:off x="838200" y="1690688"/>
            <a:ext cx="10969421" cy="3727473"/>
          </a:xfrm>
          <a:prstGeom prst="rect">
            <a:avLst/>
          </a:prstGeom>
        </p:spPr>
      </p:pic>
    </p:spTree>
    <p:extLst>
      <p:ext uri="{BB962C8B-B14F-4D97-AF65-F5344CB8AC3E}">
        <p14:creationId xmlns:p14="http://schemas.microsoft.com/office/powerpoint/2010/main" val="259016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71DA-83C2-D3C7-EBDF-63AEACFABED2}"/>
              </a:ext>
            </a:extLst>
          </p:cNvPr>
          <p:cNvSpPr>
            <a:spLocks noGrp="1"/>
          </p:cNvSpPr>
          <p:nvPr>
            <p:ph type="title"/>
          </p:nvPr>
        </p:nvSpPr>
        <p:spPr/>
        <p:txBody>
          <a:bodyPr/>
          <a:lstStyle/>
          <a:p>
            <a:r>
              <a:rPr lang="en-US" dirty="0"/>
              <a:t>Grid Events</a:t>
            </a:r>
          </a:p>
        </p:txBody>
      </p:sp>
      <p:pic>
        <p:nvPicPr>
          <p:cNvPr id="5" name="Picture 4" descr="A graph of different colored lines&#10;&#10;Description automatically generated">
            <a:extLst>
              <a:ext uri="{FF2B5EF4-FFF2-40B4-BE49-F238E27FC236}">
                <a16:creationId xmlns:a16="http://schemas.microsoft.com/office/drawing/2014/main" id="{3A251D53-D365-146A-D9D3-E084CCBC7FC5}"/>
              </a:ext>
            </a:extLst>
          </p:cNvPr>
          <p:cNvPicPr>
            <a:picLocks noChangeAspect="1"/>
          </p:cNvPicPr>
          <p:nvPr/>
        </p:nvPicPr>
        <p:blipFill>
          <a:blip r:embed="rId2"/>
          <a:stretch>
            <a:fillRect/>
          </a:stretch>
        </p:blipFill>
        <p:spPr>
          <a:xfrm>
            <a:off x="1565605" y="1440403"/>
            <a:ext cx="8712968" cy="4789373"/>
          </a:xfrm>
          <a:prstGeom prst="rect">
            <a:avLst/>
          </a:prstGeom>
        </p:spPr>
      </p:pic>
      <p:sp>
        <p:nvSpPr>
          <p:cNvPr id="6" name="Rectangle: Rounded Corners 5">
            <a:extLst>
              <a:ext uri="{FF2B5EF4-FFF2-40B4-BE49-F238E27FC236}">
                <a16:creationId xmlns:a16="http://schemas.microsoft.com/office/drawing/2014/main" id="{E1B107B3-161C-DA29-E765-A0237681C5DC}"/>
              </a:ext>
            </a:extLst>
          </p:cNvPr>
          <p:cNvSpPr/>
          <p:nvPr/>
        </p:nvSpPr>
        <p:spPr>
          <a:xfrm>
            <a:off x="4871864" y="1227225"/>
            <a:ext cx="720080" cy="5002551"/>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EEB0135F-72BD-F0D3-D643-7F33494F2123}"/>
              </a:ext>
            </a:extLst>
          </p:cNvPr>
          <p:cNvSpPr txBox="1"/>
          <p:nvPr/>
        </p:nvSpPr>
        <p:spPr>
          <a:xfrm>
            <a:off x="5591944" y="1186370"/>
            <a:ext cx="1351652" cy="369332"/>
          </a:xfrm>
          <a:prstGeom prst="rect">
            <a:avLst/>
          </a:prstGeom>
          <a:noFill/>
        </p:spPr>
        <p:txBody>
          <a:bodyPr wrap="none" rtlCol="0">
            <a:spAutoFit/>
          </a:bodyPr>
          <a:lstStyle/>
          <a:p>
            <a:r>
              <a:rPr lang="en-US" dirty="0"/>
              <a:t>Interruption</a:t>
            </a:r>
          </a:p>
        </p:txBody>
      </p:sp>
    </p:spTree>
    <p:extLst>
      <p:ext uri="{BB962C8B-B14F-4D97-AF65-F5344CB8AC3E}">
        <p14:creationId xmlns:p14="http://schemas.microsoft.com/office/powerpoint/2010/main" val="168467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57FF9-0A7B-FE0C-0C92-D06134AB0530}"/>
              </a:ext>
            </a:extLst>
          </p:cNvPr>
          <p:cNvSpPr>
            <a:spLocks noGrp="1"/>
          </p:cNvSpPr>
          <p:nvPr>
            <p:ph type="title"/>
          </p:nvPr>
        </p:nvSpPr>
        <p:spPr/>
        <p:txBody>
          <a:bodyPr/>
          <a:lstStyle/>
          <a:p>
            <a:r>
              <a:rPr lang="en-US" dirty="0"/>
              <a:t>Total Harmonic Distortion (THD)</a:t>
            </a:r>
          </a:p>
        </p:txBody>
      </p:sp>
      <p:pic>
        <p:nvPicPr>
          <p:cNvPr id="5" name="Content Placeholder 4" descr="A map of the united states&#10;&#10;Description automatically generated">
            <a:extLst>
              <a:ext uri="{FF2B5EF4-FFF2-40B4-BE49-F238E27FC236}">
                <a16:creationId xmlns:a16="http://schemas.microsoft.com/office/drawing/2014/main" id="{54E33911-D08C-5934-8363-B7A9006DD830}"/>
              </a:ext>
            </a:extLst>
          </p:cNvPr>
          <p:cNvPicPr>
            <a:picLocks noGrp="1" noChangeAspect="1"/>
          </p:cNvPicPr>
          <p:nvPr>
            <p:ph idx="1"/>
          </p:nvPr>
        </p:nvPicPr>
        <p:blipFill>
          <a:blip r:embed="rId2"/>
          <a:stretch>
            <a:fillRect/>
          </a:stretch>
        </p:blipFill>
        <p:spPr>
          <a:xfrm>
            <a:off x="1137370" y="1376790"/>
            <a:ext cx="9999203" cy="5103690"/>
          </a:xfrm>
          <a:prstGeom prst="rect">
            <a:avLst/>
          </a:prstGeom>
        </p:spPr>
      </p:pic>
    </p:spTree>
    <p:extLst>
      <p:ext uri="{BB962C8B-B14F-4D97-AF65-F5344CB8AC3E}">
        <p14:creationId xmlns:p14="http://schemas.microsoft.com/office/powerpoint/2010/main" val="305608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BDAF3E-787F-BA2D-3B82-5600321FF6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69304"/>
            <a:ext cx="10825138" cy="4530403"/>
          </a:xfrm>
          <a:prstGeom prst="rect">
            <a:avLst/>
          </a:prstGeom>
        </p:spPr>
      </p:pic>
      <p:sp>
        <p:nvSpPr>
          <p:cNvPr id="2" name="Title 1">
            <a:extLst>
              <a:ext uri="{FF2B5EF4-FFF2-40B4-BE49-F238E27FC236}">
                <a16:creationId xmlns:a16="http://schemas.microsoft.com/office/drawing/2014/main" id="{9D99B7ED-7CDB-7A77-06EA-A2426069DA5E}"/>
              </a:ext>
            </a:extLst>
          </p:cNvPr>
          <p:cNvSpPr>
            <a:spLocks noGrp="1"/>
          </p:cNvSpPr>
          <p:nvPr>
            <p:ph type="title"/>
          </p:nvPr>
        </p:nvSpPr>
        <p:spPr/>
        <p:txBody>
          <a:bodyPr/>
          <a:lstStyle/>
          <a:p>
            <a:r>
              <a:rPr lang="en-US" dirty="0"/>
              <a:t>THD Trend</a:t>
            </a:r>
          </a:p>
        </p:txBody>
      </p:sp>
      <p:sp>
        <p:nvSpPr>
          <p:cNvPr id="6" name="Rectangle: Rounded Corners 5">
            <a:extLst>
              <a:ext uri="{FF2B5EF4-FFF2-40B4-BE49-F238E27FC236}">
                <a16:creationId xmlns:a16="http://schemas.microsoft.com/office/drawing/2014/main" id="{03A5736B-66EE-AB3A-23F1-F6ADE5B34A1E}"/>
              </a:ext>
            </a:extLst>
          </p:cNvPr>
          <p:cNvSpPr/>
          <p:nvPr/>
        </p:nvSpPr>
        <p:spPr>
          <a:xfrm>
            <a:off x="691809" y="1859234"/>
            <a:ext cx="11117920" cy="1903297"/>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7A5F1957-361F-4F8B-D4DF-B61268EF9CA9}"/>
              </a:ext>
            </a:extLst>
          </p:cNvPr>
          <p:cNvSpPr txBox="1"/>
          <p:nvPr/>
        </p:nvSpPr>
        <p:spPr>
          <a:xfrm>
            <a:off x="10025833" y="1569304"/>
            <a:ext cx="1582484" cy="369332"/>
          </a:xfrm>
          <a:prstGeom prst="rect">
            <a:avLst/>
          </a:prstGeom>
          <a:noFill/>
        </p:spPr>
        <p:txBody>
          <a:bodyPr wrap="none" rtlCol="0">
            <a:spAutoFit/>
          </a:bodyPr>
          <a:lstStyle/>
          <a:p>
            <a:r>
              <a:rPr lang="en-US" dirty="0"/>
              <a:t>Same Feeder</a:t>
            </a:r>
          </a:p>
        </p:txBody>
      </p:sp>
      <p:sp>
        <p:nvSpPr>
          <p:cNvPr id="8" name="Rectangle: Rounded Corners 7">
            <a:extLst>
              <a:ext uri="{FF2B5EF4-FFF2-40B4-BE49-F238E27FC236}">
                <a16:creationId xmlns:a16="http://schemas.microsoft.com/office/drawing/2014/main" id="{960C54E9-D8EF-4737-60A6-F96F77DA630A}"/>
              </a:ext>
            </a:extLst>
          </p:cNvPr>
          <p:cNvSpPr/>
          <p:nvPr/>
        </p:nvSpPr>
        <p:spPr>
          <a:xfrm>
            <a:off x="583683" y="4430431"/>
            <a:ext cx="11117920" cy="1001377"/>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0822B1D7-4972-6AE6-0BD7-82C3D14B289B}"/>
              </a:ext>
            </a:extLst>
          </p:cNvPr>
          <p:cNvSpPr txBox="1"/>
          <p:nvPr/>
        </p:nvSpPr>
        <p:spPr>
          <a:xfrm>
            <a:off x="9645279" y="4129122"/>
            <a:ext cx="1963038" cy="369332"/>
          </a:xfrm>
          <a:prstGeom prst="rect">
            <a:avLst/>
          </a:prstGeom>
          <a:noFill/>
        </p:spPr>
        <p:txBody>
          <a:bodyPr wrap="none" rtlCol="0">
            <a:spAutoFit/>
          </a:bodyPr>
          <a:lstStyle/>
          <a:p>
            <a:r>
              <a:rPr lang="en-US" dirty="0"/>
              <a:t>Different Feeders</a:t>
            </a:r>
          </a:p>
        </p:txBody>
      </p:sp>
    </p:spTree>
    <p:extLst>
      <p:ext uri="{BB962C8B-B14F-4D97-AF65-F5344CB8AC3E}">
        <p14:creationId xmlns:p14="http://schemas.microsoft.com/office/powerpoint/2010/main" val="2227657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7A11-BE85-50CC-2993-A8DC26C725BE}"/>
              </a:ext>
            </a:extLst>
          </p:cNvPr>
          <p:cNvSpPr>
            <a:spLocks noGrp="1"/>
          </p:cNvSpPr>
          <p:nvPr>
            <p:ph type="title"/>
          </p:nvPr>
        </p:nvSpPr>
        <p:spPr>
          <a:xfrm>
            <a:off x="268915" y="310533"/>
            <a:ext cx="10515600" cy="1325563"/>
          </a:xfrm>
        </p:spPr>
        <p:txBody>
          <a:bodyPr/>
          <a:lstStyle/>
          <a:p>
            <a:r>
              <a:rPr lang="en-US" dirty="0"/>
              <a:t>Coronal Mass Ejection (CME)</a:t>
            </a:r>
          </a:p>
        </p:txBody>
      </p:sp>
      <p:pic>
        <p:nvPicPr>
          <p:cNvPr id="5" name="Content Placeholder 4">
            <a:extLst>
              <a:ext uri="{FF2B5EF4-FFF2-40B4-BE49-F238E27FC236}">
                <a16:creationId xmlns:a16="http://schemas.microsoft.com/office/drawing/2014/main" id="{5241A773-7A76-79EF-D2DB-4124223BE0B8}"/>
              </a:ext>
            </a:extLst>
          </p:cNvPr>
          <p:cNvPicPr>
            <a:picLocks noGrp="1" noChangeAspect="1"/>
          </p:cNvPicPr>
          <p:nvPr>
            <p:ph idx="1"/>
          </p:nvPr>
        </p:nvPicPr>
        <p:blipFill>
          <a:blip r:embed="rId2"/>
          <a:stretch>
            <a:fillRect/>
          </a:stretch>
        </p:blipFill>
        <p:spPr>
          <a:xfrm>
            <a:off x="268915" y="1447886"/>
            <a:ext cx="7174299" cy="4885825"/>
          </a:xfrm>
          <a:prstGeom prst="rect">
            <a:avLst/>
          </a:prstGeom>
        </p:spPr>
      </p:pic>
      <p:sp>
        <p:nvSpPr>
          <p:cNvPr id="4" name="Slide Number Placeholder 3">
            <a:extLst>
              <a:ext uri="{FF2B5EF4-FFF2-40B4-BE49-F238E27FC236}">
                <a16:creationId xmlns:a16="http://schemas.microsoft.com/office/drawing/2014/main" id="{743E4E03-108E-AE7E-5D02-24BD8041F1C8}"/>
              </a:ext>
            </a:extLst>
          </p:cNvPr>
          <p:cNvSpPr>
            <a:spLocks noGrp="1"/>
          </p:cNvSpPr>
          <p:nvPr>
            <p:ph type="sldNum" sz="quarter" idx="4294967295"/>
          </p:nvPr>
        </p:nvSpPr>
        <p:spPr>
          <a:xfrm>
            <a:off x="0" y="6381750"/>
            <a:ext cx="666750" cy="476250"/>
          </a:xfrm>
          <a:prstGeom prst="rect">
            <a:avLst/>
          </a:prstGeom>
        </p:spPr>
        <p:txBody>
          <a:bodyPr/>
          <a:lstStyle/>
          <a:p>
            <a:pPr>
              <a:defRPr/>
            </a:pPr>
            <a:fld id="{91561C03-C6F9-4227-8C25-D5CA6770DE34}" type="slidenum">
              <a:rPr lang="en-US" smtClean="0"/>
              <a:pPr>
                <a:defRPr/>
              </a:pPr>
              <a:t>8</a:t>
            </a:fld>
            <a:endParaRPr lang="en-US"/>
          </a:p>
        </p:txBody>
      </p:sp>
      <p:sp>
        <p:nvSpPr>
          <p:cNvPr id="6" name="TextBox 5">
            <a:extLst>
              <a:ext uri="{FF2B5EF4-FFF2-40B4-BE49-F238E27FC236}">
                <a16:creationId xmlns:a16="http://schemas.microsoft.com/office/drawing/2014/main" id="{82D8746C-5B11-B958-89C9-085545155F60}"/>
              </a:ext>
            </a:extLst>
          </p:cNvPr>
          <p:cNvSpPr txBox="1"/>
          <p:nvPr/>
        </p:nvSpPr>
        <p:spPr>
          <a:xfrm>
            <a:off x="7683690" y="1993794"/>
            <a:ext cx="4217157" cy="3693319"/>
          </a:xfrm>
          <a:prstGeom prst="rect">
            <a:avLst/>
          </a:prstGeom>
          <a:noFill/>
        </p:spPr>
        <p:txBody>
          <a:bodyPr wrap="square" rtlCol="0">
            <a:spAutoFit/>
          </a:bodyPr>
          <a:lstStyle/>
          <a:p>
            <a:r>
              <a:rPr lang="en-US" dirty="0"/>
              <a:t>Sun’s magnetic field flips ~11 years (aka Solar Cycle).</a:t>
            </a:r>
          </a:p>
          <a:p>
            <a:endParaRPr lang="en-US" dirty="0"/>
          </a:p>
          <a:p>
            <a:r>
              <a:rPr lang="en-US" dirty="0"/>
              <a:t>Sunspot / CME activities increase during this time.</a:t>
            </a:r>
          </a:p>
          <a:p>
            <a:endParaRPr lang="en-US" dirty="0"/>
          </a:p>
          <a:p>
            <a:r>
              <a:rPr lang="en-US" dirty="0"/>
              <a:t>CME is a large plasma and magnetic field ejection from the Sun’s corona.</a:t>
            </a:r>
          </a:p>
          <a:p>
            <a:endParaRPr lang="en-US" dirty="0"/>
          </a:p>
          <a:p>
            <a:r>
              <a:rPr lang="en-US" dirty="0"/>
              <a:t>May results in Geomagnetic Disturbances (GMD) which in turn create Geomagnetically Induced Currents (GIC).</a:t>
            </a:r>
          </a:p>
        </p:txBody>
      </p:sp>
    </p:spTree>
    <p:extLst>
      <p:ext uri="{BB962C8B-B14F-4D97-AF65-F5344CB8AC3E}">
        <p14:creationId xmlns:p14="http://schemas.microsoft.com/office/powerpoint/2010/main" val="1175631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D3130-96D0-92F7-2532-B8F74C6DCD90}"/>
              </a:ext>
            </a:extLst>
          </p:cNvPr>
          <p:cNvSpPr>
            <a:spLocks noGrp="1"/>
          </p:cNvSpPr>
          <p:nvPr>
            <p:ph type="title"/>
          </p:nvPr>
        </p:nvSpPr>
        <p:spPr/>
        <p:txBody>
          <a:bodyPr/>
          <a:lstStyle/>
          <a:p>
            <a:r>
              <a:rPr lang="en-US" dirty="0"/>
              <a:t>GMD Timeline</a:t>
            </a:r>
          </a:p>
        </p:txBody>
      </p:sp>
      <p:graphicFrame>
        <p:nvGraphicFramePr>
          <p:cNvPr id="6" name="Content Placeholder 5">
            <a:extLst>
              <a:ext uri="{FF2B5EF4-FFF2-40B4-BE49-F238E27FC236}">
                <a16:creationId xmlns:a16="http://schemas.microsoft.com/office/drawing/2014/main" id="{5F683D48-FE3F-5266-68C6-08DB5F3095CA}"/>
              </a:ext>
            </a:extLst>
          </p:cNvPr>
          <p:cNvGraphicFramePr>
            <a:graphicFrameLocks noGrp="1"/>
          </p:cNvGraphicFramePr>
          <p:nvPr>
            <p:ph idx="1"/>
            <p:extLst>
              <p:ext uri="{D42A27DB-BD31-4B8C-83A1-F6EECF244321}">
                <p14:modId xmlns:p14="http://schemas.microsoft.com/office/powerpoint/2010/main" val="3873411021"/>
              </p:ext>
            </p:extLst>
          </p:nvPr>
        </p:nvGraphicFramePr>
        <p:xfrm>
          <a:off x="838200" y="1825625"/>
          <a:ext cx="10515600" cy="2050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48D2681-FF2E-E045-14C0-C2C95BCF7BD7}"/>
              </a:ext>
            </a:extLst>
          </p:cNvPr>
          <p:cNvSpPr txBox="1"/>
          <p:nvPr/>
        </p:nvSpPr>
        <p:spPr>
          <a:xfrm>
            <a:off x="838200" y="4063951"/>
            <a:ext cx="10651480" cy="1477328"/>
          </a:xfrm>
          <a:prstGeom prst="rect">
            <a:avLst/>
          </a:prstGeom>
          <a:noFill/>
        </p:spPr>
        <p:txBody>
          <a:bodyPr wrap="square" rtlCol="0">
            <a:spAutoFit/>
          </a:bodyPr>
          <a:lstStyle/>
          <a:p>
            <a:r>
              <a:rPr lang="en-US" dirty="0"/>
              <a:t>Prompted the development of NERC TPL-007-1</a:t>
            </a:r>
          </a:p>
          <a:p>
            <a:endParaRPr lang="en-US" dirty="0"/>
          </a:p>
          <a:p>
            <a:r>
              <a:rPr lang="en-US" dirty="0"/>
              <a:t>“Reliability Standard TPL-007-1 establishes requirements for certain registered entities to assess the vulnerability of their transmission systems to geomagnetic disturbance events (GMDs), which occur when the sun ejects charged particles that interact with and cause changes in the earth’s magnetic fields.“ </a:t>
            </a:r>
          </a:p>
        </p:txBody>
      </p:sp>
    </p:spTree>
    <p:extLst>
      <p:ext uri="{BB962C8B-B14F-4D97-AF65-F5344CB8AC3E}">
        <p14:creationId xmlns:p14="http://schemas.microsoft.com/office/powerpoint/2010/main" val="1209441212"/>
      </p:ext>
    </p:extLst>
  </p:cSld>
  <p:clrMapOvr>
    <a:masterClrMapping/>
  </p:clrMapOvr>
</p:sld>
</file>

<file path=ppt/theme/theme1.xml><?xml version="1.0" encoding="utf-8"?>
<a:theme xmlns:a="http://schemas.openxmlformats.org/drawingml/2006/main" name="Face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344</Words>
  <Application>Microsoft Office PowerPoint</Application>
  <PresentationFormat>Widescreen</PresentationFormat>
  <Paragraphs>68</Paragraphs>
  <Slides>17</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Aptos</vt:lpstr>
      <vt:lpstr>Aptos Display</vt:lpstr>
      <vt:lpstr>Arial</vt:lpstr>
      <vt:lpstr>Calibri</vt:lpstr>
      <vt:lpstr>Calibri Light</vt:lpstr>
      <vt:lpstr>Trebuchet MS</vt:lpstr>
      <vt:lpstr>Verdana</vt:lpstr>
      <vt:lpstr>Wingdings 3</vt:lpstr>
      <vt:lpstr>Facet</vt:lpstr>
      <vt:lpstr>Office Theme</vt:lpstr>
      <vt:lpstr>Custom Design</vt:lpstr>
      <vt:lpstr>PowerPoint Presentation</vt:lpstr>
      <vt:lpstr>Overview</vt:lpstr>
      <vt:lpstr>Background</vt:lpstr>
      <vt:lpstr>Monitors From Different Homes</vt:lpstr>
      <vt:lpstr>Grid Events</vt:lpstr>
      <vt:lpstr>Total Harmonic Distortion (THD)</vt:lpstr>
      <vt:lpstr>THD Trend</vt:lpstr>
      <vt:lpstr>Coronal Mass Ejection (CME)</vt:lpstr>
      <vt:lpstr>GMD Timeline</vt:lpstr>
      <vt:lpstr>CME on May 8, 2024</vt:lpstr>
      <vt:lpstr>THD Measurements During CME</vt:lpstr>
      <vt:lpstr>Waveform Recordings</vt:lpstr>
      <vt:lpstr>Voltage Influence</vt:lpstr>
      <vt:lpstr>THD Map Across The US</vt:lpstr>
      <vt:lpstr>Observations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 Laughner</dc:creator>
  <cp:lastModifiedBy>Theo Laughner</cp:lastModifiedBy>
  <cp:revision>8</cp:revision>
  <dcterms:created xsi:type="dcterms:W3CDTF">2024-05-15T20:35:55Z</dcterms:created>
  <dcterms:modified xsi:type="dcterms:W3CDTF">2025-04-13T17:48:08Z</dcterms:modified>
</cp:coreProperties>
</file>