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3" r:id="rId3"/>
  </p:sldMasterIdLst>
  <p:sldIdLst>
    <p:sldId id="257" r:id="rId4"/>
    <p:sldId id="258" r:id="rId5"/>
    <p:sldId id="259" r:id="rId6"/>
    <p:sldId id="302" r:id="rId7"/>
    <p:sldId id="301" r:id="rId8"/>
    <p:sldId id="300" r:id="rId9"/>
    <p:sldId id="308" r:id="rId10"/>
    <p:sldId id="307" r:id="rId11"/>
    <p:sldId id="291" r:id="rId12"/>
    <p:sldId id="28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394" autoAdjust="0"/>
  </p:normalViewPr>
  <p:slideViewPr>
    <p:cSldViewPr snapToGrid="0">
      <p:cViewPr varScale="1">
        <p:scale>
          <a:sx n="78" d="100"/>
          <a:sy n="78" d="100"/>
        </p:scale>
        <p:origin x="72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Plo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Plo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Plo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Plo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Plo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Record Size in Bytes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FileSize!$A$1:$A$3</c:f>
              <c:strCache>
                <c:ptCount val="3"/>
                <c:pt idx="0">
                  <c:v>PQDif</c:v>
                </c:pt>
                <c:pt idx="1">
                  <c:v>Binary</c:v>
                </c:pt>
                <c:pt idx="2">
                  <c:v>PQDif with GZIP</c:v>
                </c:pt>
              </c:strCache>
            </c:strRef>
          </c:cat>
          <c:val>
            <c:numRef>
              <c:f>FileSize!$B$1:$B$3</c:f>
              <c:numCache>
                <c:formatCode>#,##0</c:formatCode>
                <c:ptCount val="3"/>
                <c:pt idx="0">
                  <c:v>1465997</c:v>
                </c:pt>
                <c:pt idx="1">
                  <c:v>5243331</c:v>
                </c:pt>
                <c:pt idx="2">
                  <c:v>1463342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A-418C-8C2F-4972AB9E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873375"/>
        <c:axId val="1449873855"/>
      </c:barChart>
      <c:catAx>
        <c:axId val="144987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873855"/>
        <c:crosses val="autoZero"/>
        <c:auto val="1"/>
        <c:lblAlgn val="ctr"/>
        <c:lblOffset val="100"/>
        <c:noMultiLvlLbl val="0"/>
      </c:catAx>
      <c:valAx>
        <c:axId val="144987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873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Measured</a:t>
            </a:r>
            <a:r>
              <a:rPr lang="en-US" baseline="0"/>
              <a:t> Values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'20240504-Northwest-DFR2 (versio'!$A$2:$A$33</c:f>
              <c:numCache>
                <c:formatCode>General</c:formatCode>
                <c:ptCount val="32"/>
                <c:pt idx="0">
                  <c:v>-4076</c:v>
                </c:pt>
                <c:pt idx="1">
                  <c:v>-4088</c:v>
                </c:pt>
                <c:pt idx="2">
                  <c:v>-3436</c:v>
                </c:pt>
                <c:pt idx="3">
                  <c:v>-2274</c:v>
                </c:pt>
                <c:pt idx="4">
                  <c:v>-814</c:v>
                </c:pt>
                <c:pt idx="5">
                  <c:v>770</c:v>
                </c:pt>
                <c:pt idx="6">
                  <c:v>2306</c:v>
                </c:pt>
                <c:pt idx="7">
                  <c:v>3468</c:v>
                </c:pt>
                <c:pt idx="8">
                  <c:v>4082</c:v>
                </c:pt>
                <c:pt idx="9">
                  <c:v>4097</c:v>
                </c:pt>
                <c:pt idx="10">
                  <c:v>3437</c:v>
                </c:pt>
                <c:pt idx="11">
                  <c:v>2257</c:v>
                </c:pt>
                <c:pt idx="12">
                  <c:v>806</c:v>
                </c:pt>
                <c:pt idx="13">
                  <c:v>-760</c:v>
                </c:pt>
                <c:pt idx="14">
                  <c:v>-2302</c:v>
                </c:pt>
                <c:pt idx="15">
                  <c:v>-3469</c:v>
                </c:pt>
                <c:pt idx="16">
                  <c:v>-4087</c:v>
                </c:pt>
                <c:pt idx="17">
                  <c:v>-4093</c:v>
                </c:pt>
                <c:pt idx="18">
                  <c:v>-3423</c:v>
                </c:pt>
                <c:pt idx="19">
                  <c:v>-2260</c:v>
                </c:pt>
                <c:pt idx="20">
                  <c:v>-811</c:v>
                </c:pt>
                <c:pt idx="21">
                  <c:v>779</c:v>
                </c:pt>
                <c:pt idx="22">
                  <c:v>2314</c:v>
                </c:pt>
                <c:pt idx="23">
                  <c:v>3471</c:v>
                </c:pt>
                <c:pt idx="24">
                  <c:v>4076</c:v>
                </c:pt>
                <c:pt idx="25">
                  <c:v>4103</c:v>
                </c:pt>
                <c:pt idx="26">
                  <c:v>3421</c:v>
                </c:pt>
                <c:pt idx="27">
                  <c:v>2254</c:v>
                </c:pt>
                <c:pt idx="28">
                  <c:v>799</c:v>
                </c:pt>
                <c:pt idx="29">
                  <c:v>-782</c:v>
                </c:pt>
                <c:pt idx="30">
                  <c:v>-2315</c:v>
                </c:pt>
                <c:pt idx="31">
                  <c:v>-3462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C5-4ADB-A2EB-43B71A92C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522976"/>
        <c:axId val="679366896"/>
      </c:lineChart>
      <c:catAx>
        <c:axId val="907522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366896"/>
        <c:crosses val="autoZero"/>
        <c:auto val="1"/>
        <c:lblAlgn val="ctr"/>
        <c:lblOffset val="100"/>
        <c:noMultiLvlLbl val="0"/>
      </c:catAx>
      <c:valAx>
        <c:axId val="6793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52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 (n =1)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'20240504-Northwest-DFR2 (versio'!$C$2:$C$33</c:f>
              <c:numCache>
                <c:formatCode>General</c:formatCode>
                <c:ptCount val="32"/>
                <c:pt idx="0">
                  <c:v>4.3429218799999996</c:v>
                </c:pt>
                <c:pt idx="1">
                  <c:v>4.9205801349999998</c:v>
                </c:pt>
                <c:pt idx="2">
                  <c:v>0.72088034000000001</c:v>
                </c:pt>
                <c:pt idx="3">
                  <c:v>11.470682289999999</c:v>
                </c:pt>
                <c:pt idx="4">
                  <c:v>8.0797495420000001</c:v>
                </c:pt>
                <c:pt idx="5">
                  <c:v>8.1894909729999998</c:v>
                </c:pt>
                <c:pt idx="6">
                  <c:v>0.81050434500000001</c:v>
                </c:pt>
                <c:pt idx="7">
                  <c:v>7.1844522299999998</c:v>
                </c:pt>
                <c:pt idx="8">
                  <c:v>0.496838006</c:v>
                </c:pt>
                <c:pt idx="9">
                  <c:v>2.512389937</c:v>
                </c:pt>
                <c:pt idx="10">
                  <c:v>0.43618834099999998</c:v>
                </c:pt>
                <c:pt idx="11">
                  <c:v>-11.651889349999999</c:v>
                </c:pt>
                <c:pt idx="12">
                  <c:v>-5.8743165450000001</c:v>
                </c:pt>
                <c:pt idx="13">
                  <c:v>-4.5580640999999998E-2</c:v>
                </c:pt>
                <c:pt idx="14">
                  <c:v>-0.35904435800000001</c:v>
                </c:pt>
                <c:pt idx="15">
                  <c:v>-0.15775082000000001</c:v>
                </c:pt>
                <c:pt idx="16">
                  <c:v>-4.9248914829999997</c:v>
                </c:pt>
                <c:pt idx="17">
                  <c:v>-2.1537749549999998</c:v>
                </c:pt>
                <c:pt idx="18">
                  <c:v>7.2190054459999997</c:v>
                </c:pt>
                <c:pt idx="19">
                  <c:v>8.3752006619999992</c:v>
                </c:pt>
                <c:pt idx="20">
                  <c:v>3.8213473179999999</c:v>
                </c:pt>
                <c:pt idx="21">
                  <c:v>7.8445832400000004</c:v>
                </c:pt>
                <c:pt idx="22">
                  <c:v>4.3185053299999998</c:v>
                </c:pt>
                <c:pt idx="23">
                  <c:v>5.7300329479999998</c:v>
                </c:pt>
                <c:pt idx="24">
                  <c:v>-2.374989539</c:v>
                </c:pt>
                <c:pt idx="25">
                  <c:v>5.5581812099999999</c:v>
                </c:pt>
                <c:pt idx="26">
                  <c:v>-6.4735714250000003</c:v>
                </c:pt>
                <c:pt idx="27">
                  <c:v>-0.33864844199999999</c:v>
                </c:pt>
                <c:pt idx="28">
                  <c:v>-2.586149598</c:v>
                </c:pt>
                <c:pt idx="29">
                  <c:v>-10.126142160000001</c:v>
                </c:pt>
                <c:pt idx="30">
                  <c:v>-5.5449632299999996</c:v>
                </c:pt>
                <c:pt idx="31">
                  <c:v>0.76532773499999995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D-4AE7-9EDB-E6EB9527A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203488"/>
        <c:axId val="919103936"/>
      </c:lineChart>
      <c:catAx>
        <c:axId val="913203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103936"/>
        <c:crosses val="autoZero"/>
        <c:auto val="1"/>
        <c:lblAlgn val="ctr"/>
        <c:lblOffset val="100"/>
        <c:noMultiLvlLbl val="0"/>
      </c:catAx>
      <c:valAx>
        <c:axId val="9191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20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 of optimal 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Distribution!$B$2:$B$11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38</c:v>
                </c:pt>
                <c:pt idx="7">
                  <c:v>35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F-40B6-B188-599615734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6614975"/>
        <c:axId val="1002106319"/>
      </c:barChart>
      <c:catAx>
        <c:axId val="100661497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106319"/>
        <c:crosses val="autoZero"/>
        <c:auto val="1"/>
        <c:lblAlgn val="ctr"/>
        <c:lblOffset val="100"/>
        <c:noMultiLvlLbl val="0"/>
      </c:catAx>
      <c:valAx>
        <c:axId val="100210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61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Size of Residual (bits) vs number</a:t>
            </a:r>
            <a:r>
              <a:rPr lang="en-US" baseline="0"/>
              <a:t> of TSCC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NTSCC!$B$1</c:f>
              <c:strCache>
                <c:ptCount val="1"/>
                <c:pt idx="0">
                  <c:v>NTSCC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NTSCC!$B$2:$B$11</c:f>
              <c:numCache>
                <c:formatCode>General</c:formatCode>
                <c:ptCount val="10"/>
                <c:pt idx="0">
                  <c:v>2048</c:v>
                </c:pt>
                <c:pt idx="1">
                  <c:v>1728</c:v>
                </c:pt>
                <c:pt idx="2">
                  <c:v>1536</c:v>
                </c:pt>
                <c:pt idx="3">
                  <c:v>1216</c:v>
                </c:pt>
                <c:pt idx="4">
                  <c:v>832</c:v>
                </c:pt>
                <c:pt idx="5">
                  <c:v>576</c:v>
                </c:pt>
                <c:pt idx="6">
                  <c:v>384</c:v>
                </c:pt>
                <c:pt idx="7">
                  <c:v>256</c:v>
                </c:pt>
                <c:pt idx="8">
                  <c:v>160</c:v>
                </c:pt>
                <c:pt idx="9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7F-4616-9B4D-CDBEAE42A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1491135"/>
        <c:axId val="1201492575"/>
      </c:lineChart>
      <c:catAx>
        <c:axId val="120149113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492575"/>
        <c:crosses val="autoZero"/>
        <c:auto val="1"/>
        <c:lblAlgn val="ctr"/>
        <c:lblOffset val="100"/>
        <c:noMultiLvlLbl val="0"/>
      </c:catAx>
      <c:valAx>
        <c:axId val="1201492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49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314-23EF-992A-1731-AAF899AB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D40-7A2C-C7AB-C78C-6D8C6B86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586E-1E05-3CB3-2D9B-AE992D6E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7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37D-B436-C3F3-CC98-CD845A64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860FC-12D9-42A1-4619-FE29A678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9F7F-7CD5-E4BD-FF13-08448E2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8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5D9-2AD1-259E-085E-2089186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D05A-0CAB-C766-0661-DEE58CD0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8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B3E5-7056-3708-E13F-7C42929C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BB029-8365-99E6-08FA-B194407C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2768-D11C-6F9B-2D41-01363196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FD11-0485-00BC-6DA8-41ABEDF2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6D7-E627-6F62-CE2D-A932B0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795B-0801-61BE-7637-33E681B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E1B-B471-8C47-364A-A81208A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4084-1F18-0278-5CBB-8F3BF8C0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A106-FA84-C015-F645-6F86CF3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7BDE-B67C-9F27-BBED-C30FD1BA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98FE-4A7A-E720-5DDC-539457E6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CC3-E264-70AF-E9A4-0D179B7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FCDF-15DD-5D30-14DF-9C162053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771E-56A6-F429-BE6C-7B0D70A0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4720-43D7-5C90-B865-D182DB2E3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174-EF78-8D67-A3C6-D13AFEB2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9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AB1D-6FA5-6C15-0031-FDBEABA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2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B2FD-EF1D-C24E-C0FE-206A3DA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27D5-5692-4926-493F-6C5EA7A8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Manual Input 11">
            <a:extLst>
              <a:ext uri="{FF2B5EF4-FFF2-40B4-BE49-F238E27FC236}">
                <a16:creationId xmlns:a16="http://schemas.microsoft.com/office/drawing/2014/main" id="{E668BDC3-3003-C006-2EE8-0FFD881C6077}"/>
              </a:ext>
            </a:extLst>
          </p:cNvPr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604B2-5784-06AB-D046-44DA9D1E2A6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latin typeface="Trebuchet MS" panose="020B0603020202020204" pitchFamily="34" charset="0"/>
              </a:rPr>
              <a:t>2025</a:t>
            </a:r>
            <a:r>
              <a:rPr lang="en-US" sz="1400" b="1" dirty="0">
                <a:latin typeface="Trebuchet MS" panose="020B0603020202020204" pitchFamily="34" charset="0"/>
              </a:rPr>
              <a:t> Georgia Tech Fault &amp; Disturbance Analysis Conference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29D7-5EA6-E744-BFE9-D3610431EEB5}"/>
              </a:ext>
            </a:extLst>
          </p:cNvPr>
          <p:cNvSpPr txBox="1">
            <a:spLocks/>
          </p:cNvSpPr>
          <p:nvPr userDrawn="1"/>
        </p:nvSpPr>
        <p:spPr>
          <a:xfrm>
            <a:off x="11541210" y="6446840"/>
            <a:ext cx="650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61873-E5F7-4C6A-B7F2-AB7F7BD31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R. C. Carroll</a:t>
            </a:r>
            <a:r>
              <a:rPr lang="en-US" baseline="30000" dirty="0"/>
              <a:t>1</a:t>
            </a:r>
            <a:r>
              <a:rPr lang="en-US" dirty="0"/>
              <a:t>, C. Lackner</a:t>
            </a:r>
            <a:r>
              <a:rPr lang="en-US" baseline="30000" dirty="0"/>
              <a:t>1</a:t>
            </a:r>
            <a:r>
              <a:rPr lang="en-US" dirty="0"/>
              <a:t>, T.J. Purcell</a:t>
            </a:r>
            <a:r>
              <a:rPr lang="en-US" baseline="30000" dirty="0"/>
              <a:t>2</a:t>
            </a:r>
            <a:r>
              <a:rPr lang="en-US" dirty="0"/>
              <a:t>, J. A. Johnston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1 </a:t>
            </a:r>
            <a:r>
              <a:rPr lang="en-US" dirty="0"/>
              <a:t>Grid Protection Alliance</a:t>
            </a:r>
          </a:p>
          <a:p>
            <a:r>
              <a:rPr lang="en-US" baseline="30000" dirty="0"/>
              <a:t>2 </a:t>
            </a:r>
            <a:r>
              <a:rPr lang="en-US" dirty="0"/>
              <a:t>Dominion Energy</a:t>
            </a:r>
          </a:p>
          <a:p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807167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Use of IEEE 2664 for Transmitting Point on Wave Records </a:t>
            </a: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4A92-A4E0-8537-DC18-17A7B43FE9CC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Everything is peaches and cream…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41F6-E3C4-1661-2CB2-A4DDCE0C6E1E}"/>
              </a:ext>
            </a:extLst>
          </p:cNvPr>
          <p:cNvSpPr txBox="1">
            <a:spLocks/>
          </p:cNvSpPr>
          <p:nvPr/>
        </p:nvSpPr>
        <p:spPr>
          <a:xfrm>
            <a:off x="448408" y="2190018"/>
            <a:ext cx="8009793" cy="38942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Pretty, predictable curves aren’t always so pretty</a:t>
            </a:r>
          </a:p>
          <a:p>
            <a:r>
              <a:rPr lang="en-US" dirty="0"/>
              <a:t>Sometimes they get angry and noisy</a:t>
            </a:r>
          </a:p>
          <a:p>
            <a:r>
              <a:rPr lang="en-US" dirty="0"/>
              <a:t>So, you need a “plan B” for compression in these cases</a:t>
            </a:r>
          </a:p>
          <a:p>
            <a:pPr lvl="1"/>
            <a:r>
              <a:rPr lang="en-US" dirty="0"/>
              <a:t>As previously tested, LZMA is a good “general choice” for compression</a:t>
            </a:r>
          </a:p>
          <a:p>
            <a:r>
              <a:rPr lang="en-US" dirty="0"/>
              <a:t>When things don’t compress well, e.g., less than a target of 26%, use a common compression algorithm, e.g., LZMA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2FDBC-6917-9FC2-FC45-A1396DD30611}"/>
              </a:ext>
            </a:extLst>
          </p:cNvPr>
          <p:cNvSpPr txBox="1"/>
          <p:nvPr/>
        </p:nvSpPr>
        <p:spPr>
          <a:xfrm>
            <a:off x="1770114" y="1357352"/>
            <a:ext cx="843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it’s not…</a:t>
            </a:r>
          </a:p>
        </p:txBody>
      </p:sp>
      <p:pic>
        <p:nvPicPr>
          <p:cNvPr id="5" name="Picture 2" descr="Damped Harmonic Oscillator">
            <a:extLst>
              <a:ext uri="{FF2B5EF4-FFF2-40B4-BE49-F238E27FC236}">
                <a16:creationId xmlns:a16="http://schemas.microsoft.com/office/drawing/2014/main" id="{282A1F5B-8C7A-6343-D6C3-D72000F3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16" y="2585305"/>
            <a:ext cx="4088938" cy="29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45B687-8A57-15D7-8223-FE54B2B86994}"/>
              </a:ext>
            </a:extLst>
          </p:cNvPr>
          <p:cNvSpPr txBox="1">
            <a:spLocks/>
          </p:cNvSpPr>
          <p:nvPr/>
        </p:nvSpPr>
        <p:spPr>
          <a:xfrm>
            <a:off x="838200" y="1438835"/>
            <a:ext cx="10515600" cy="25968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 sinusoidal inputs, results were better than LZMA alone</a:t>
            </a:r>
          </a:p>
          <a:p>
            <a:r>
              <a:rPr lang="en-US" dirty="0"/>
              <a:t>For wave forms that don’t “fit”, LZMA produced better results</a:t>
            </a:r>
          </a:p>
          <a:p>
            <a:r>
              <a:rPr lang="en-US" dirty="0"/>
              <a:t>The current implementation operates by using both, again, when ratio is less than (configurable) 26%, use LZMA</a:t>
            </a:r>
            <a:endParaRPr lang="en-US" b="1" i="1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6188-4850-3FEC-4A51-C0C1D34A4ED6}"/>
              </a:ext>
            </a:extLst>
          </p:cNvPr>
          <p:cNvSpPr txBox="1">
            <a:spLocks/>
          </p:cNvSpPr>
          <p:nvPr/>
        </p:nvSpPr>
        <p:spPr>
          <a:xfrm>
            <a:off x="958363" y="4035670"/>
            <a:ext cx="4873868" cy="2039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Pros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Good compression, ~25%</a:t>
            </a:r>
          </a:p>
          <a:p>
            <a:pPr lvl="1"/>
            <a:r>
              <a:rPr lang="en-US" dirty="0"/>
              <a:t>Suitable for streaming compression, e.g., STTP</a:t>
            </a:r>
          </a:p>
          <a:p>
            <a:pPr lvl="1"/>
            <a:r>
              <a:rPr lang="en-US" dirty="0"/>
              <a:t>Reduces bandwidth for streaming and file transfers in reduced bandwidth environments, e.g., sub-station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DB58B5-1DBA-F6CF-6D27-49BBB1C18E00}"/>
              </a:ext>
            </a:extLst>
          </p:cNvPr>
          <p:cNvSpPr txBox="1">
            <a:spLocks/>
          </p:cNvSpPr>
          <p:nvPr/>
        </p:nvSpPr>
        <p:spPr>
          <a:xfrm>
            <a:off x="6245470" y="4035669"/>
            <a:ext cx="4630615" cy="210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Cons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CPU costs are high – lots of calculation required – so better suited for single value streams</a:t>
            </a:r>
          </a:p>
          <a:p>
            <a:pPr lvl="1"/>
            <a:r>
              <a:rPr lang="en-US" sz="1800" dirty="0"/>
              <a:t>More compression would be better, more work to be done on improving algorithm results</a:t>
            </a:r>
          </a:p>
          <a:p>
            <a:pPr marL="457200" lvl="1" indent="0">
              <a:buNone/>
            </a:pPr>
            <a:br>
              <a:rPr lang="en-US" sz="2000" dirty="0"/>
            </a:b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737251-0ECC-34A8-9738-4E7FD58D58CE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Conclussion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30922F8-428A-E38C-15D7-86751E4A7035}"/>
              </a:ext>
            </a:extLst>
          </p:cNvPr>
          <p:cNvSpPr txBox="1">
            <a:spLocks/>
          </p:cNvSpPr>
          <p:nvPr/>
        </p:nvSpPr>
        <p:spPr>
          <a:xfrm>
            <a:off x="5722509" y="2682054"/>
            <a:ext cx="5828261" cy="40418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US DOE Funded Project </a:t>
            </a:r>
          </a:p>
          <a:p>
            <a:r>
              <a:rPr lang="en-US" sz="1800" dirty="0"/>
              <a:t>Intrinsically reduces losses and latency compared to frame-based protocols</a:t>
            </a:r>
          </a:p>
          <a:p>
            <a:r>
              <a:rPr lang="en-US" sz="1800" dirty="0"/>
              <a:t>Allows the safe co-mingling of phasor data with other operational data network traffic</a:t>
            </a:r>
          </a:p>
          <a:p>
            <a:r>
              <a:rPr lang="en-US" sz="1800" dirty="0"/>
              <a:t>Detailed metadata exchanged as part of protocol</a:t>
            </a:r>
          </a:p>
          <a:p>
            <a:r>
              <a:rPr lang="en-US" sz="1800" dirty="0"/>
              <a:t>Includes lossless compression to reduce bandwidth utilization</a:t>
            </a:r>
          </a:p>
          <a:p>
            <a:r>
              <a:rPr lang="en-US" sz="1800" dirty="0"/>
              <a:t>Security-first design with strong authentication and option for encryption</a:t>
            </a:r>
          </a:p>
          <a:p>
            <a:r>
              <a:rPr lang="en-US" sz="1800" dirty="0"/>
              <a:t>Designed for Synchrophasor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91E3E-108F-A95F-263E-6559016B1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2682054"/>
            <a:ext cx="5289290" cy="3474031"/>
          </a:xfrm>
          <a:prstGeom prst="rect">
            <a:avLst/>
          </a:prstGeom>
        </p:spPr>
      </p:pic>
      <p:pic>
        <p:nvPicPr>
          <p:cNvPr id="6" name="Picture 2" descr="STTP / IEEE 2664-2024">
            <a:extLst>
              <a:ext uri="{FF2B5EF4-FFF2-40B4-BE49-F238E27FC236}">
                <a16:creationId xmlns:a16="http://schemas.microsoft.com/office/drawing/2014/main" id="{63E8D95C-8234-C8C0-6610-5EE4D200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3" y="1405489"/>
            <a:ext cx="4535847" cy="12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F466BC-893C-3A52-311D-785AD29BFDAA}"/>
              </a:ext>
            </a:extLst>
          </p:cNvPr>
          <p:cNvSpPr txBox="1"/>
          <p:nvPr/>
        </p:nvSpPr>
        <p:spPr>
          <a:xfrm>
            <a:off x="5126537" y="1484459"/>
            <a:ext cx="6424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Streaming Telemetry Transport Protocol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58828A-B156-123B-663C-A41E0E88B538}"/>
              </a:ext>
            </a:extLst>
          </p:cNvPr>
          <p:cNvSpPr txBox="1">
            <a:spLocks/>
          </p:cNvSpPr>
          <p:nvPr/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IEEE 2664-2024 (STTP)</a:t>
            </a:r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4C34-7C8F-DB79-71B2-DDB0EDEF27CC}"/>
              </a:ext>
            </a:extLst>
          </p:cNvPr>
          <p:cNvSpPr txBox="1">
            <a:spLocks/>
          </p:cNvSpPr>
          <p:nvPr/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TSSC Testing with Point of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69E5-0709-D0D5-326F-1FBB2F5DDFB7}"/>
              </a:ext>
            </a:extLst>
          </p:cNvPr>
          <p:cNvSpPr txBox="1">
            <a:spLocks/>
          </p:cNvSpPr>
          <p:nvPr/>
        </p:nvSpPr>
        <p:spPr>
          <a:xfrm>
            <a:off x="838200" y="1549830"/>
            <a:ext cx="10515600" cy="34793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of STTP TSSC for Point on Wave (POW) data</a:t>
            </a:r>
          </a:p>
          <a:p>
            <a:pPr lvl="1"/>
            <a:r>
              <a:rPr lang="en-US" dirty="0"/>
              <a:t>we collected some POW sample data and ran tests</a:t>
            </a:r>
          </a:p>
          <a:p>
            <a:r>
              <a:rPr lang="en-US" dirty="0"/>
              <a:t>Compression is very good for streaming phasor data</a:t>
            </a:r>
          </a:p>
          <a:p>
            <a:pPr lvl="1"/>
            <a:r>
              <a:rPr lang="en-US" dirty="0"/>
              <a:t>Low latency, low CPU impact, and fast</a:t>
            </a:r>
          </a:p>
          <a:p>
            <a:r>
              <a:rPr lang="en-US" dirty="0"/>
              <a:t>Tests with streaming audio data also compressed well</a:t>
            </a:r>
          </a:p>
          <a:p>
            <a:pPr lvl="1"/>
            <a:r>
              <a:rPr lang="en-US" dirty="0"/>
              <a:t>Streaming signals at 44100 Hz data compressed well </a:t>
            </a:r>
          </a:p>
          <a:p>
            <a:r>
              <a:rPr lang="en-US" dirty="0"/>
              <a:t>TSSC was expected to perform well with point on wave data…</a:t>
            </a:r>
          </a:p>
          <a:p>
            <a:pPr lvl="1"/>
            <a:r>
              <a:rPr lang="en-US" dirty="0"/>
              <a:t>Test data was recorded at 960Hz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74E22-BE02-719B-7D0C-0617CE32A8AA}"/>
              </a:ext>
            </a:extLst>
          </p:cNvPr>
          <p:cNvSpPr txBox="1"/>
          <p:nvPr/>
        </p:nvSpPr>
        <p:spPr>
          <a:xfrm>
            <a:off x="1201601" y="5029200"/>
            <a:ext cx="843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did not…</a:t>
            </a:r>
          </a:p>
        </p:txBody>
      </p:sp>
    </p:spTree>
    <p:extLst>
      <p:ext uri="{BB962C8B-B14F-4D97-AF65-F5344CB8AC3E}">
        <p14:creationId xmlns:p14="http://schemas.microsoft.com/office/powerpoint/2010/main" val="9136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691F-B2A1-B985-9967-5C083C20FC66}"/>
              </a:ext>
            </a:extLst>
          </p:cNvPr>
          <p:cNvSpPr txBox="1">
            <a:spLocks/>
          </p:cNvSpPr>
          <p:nvPr/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Why? Rate of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B9F1-2524-6AE1-07F3-ED27B97603DF}"/>
              </a:ext>
            </a:extLst>
          </p:cNvPr>
          <p:cNvSpPr txBox="1">
            <a:spLocks/>
          </p:cNvSpPr>
          <p:nvPr/>
        </p:nvSpPr>
        <p:spPr>
          <a:xfrm>
            <a:off x="106052" y="1396049"/>
            <a:ext cx="8441264" cy="25789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TSSC performs well for data sets where there is a slow gradient of change:</a:t>
            </a:r>
          </a:p>
          <a:p>
            <a:pPr lvl="1"/>
            <a:r>
              <a:rPr lang="en-US" dirty="0"/>
              <a:t>This works well for phasor data (30/60Hz)</a:t>
            </a:r>
          </a:p>
          <a:p>
            <a:pPr lvl="1"/>
            <a:r>
              <a:rPr lang="en-US" dirty="0"/>
              <a:t>This works well for audio data (44100Hz)</a:t>
            </a:r>
          </a:p>
          <a:p>
            <a:r>
              <a:rPr lang="en-US" dirty="0"/>
              <a:t>What makes 960Hz special?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91E35-2B5F-5DEF-2A32-422BD461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68" y="2964873"/>
            <a:ext cx="5276481" cy="31381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733075-220B-55FD-D20D-8876E89AA06E}"/>
              </a:ext>
            </a:extLst>
          </p:cNvPr>
          <p:cNvSpPr txBox="1">
            <a:spLocks/>
          </p:cNvSpPr>
          <p:nvPr/>
        </p:nvSpPr>
        <p:spPr>
          <a:xfrm>
            <a:off x="1173018" y="4172459"/>
            <a:ext cx="5366326" cy="13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Within 16 measurements, you move through 360 degrees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3465A-8CB4-A51E-F8FF-9AEE3FE463B6}"/>
              </a:ext>
            </a:extLst>
          </p:cNvPr>
          <p:cNvSpPr txBox="1"/>
          <p:nvPr/>
        </p:nvSpPr>
        <p:spPr>
          <a:xfrm>
            <a:off x="1239864" y="5548677"/>
            <a:ext cx="493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WARNING: Curves Ahead!</a:t>
            </a:r>
          </a:p>
        </p:txBody>
      </p:sp>
    </p:spTree>
    <p:extLst>
      <p:ext uri="{BB962C8B-B14F-4D97-AF65-F5344CB8AC3E}">
        <p14:creationId xmlns:p14="http://schemas.microsoft.com/office/powerpoint/2010/main" val="42462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F135-2036-3E71-D076-E6183EBF0F32}"/>
              </a:ext>
            </a:extLst>
          </p:cNvPr>
          <p:cNvSpPr txBox="1">
            <a:spLocks/>
          </p:cNvSpPr>
          <p:nvPr/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How to compress POW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93E3C-3762-A937-C710-33B66EC371DB}"/>
              </a:ext>
            </a:extLst>
          </p:cNvPr>
          <p:cNvSpPr txBox="1">
            <a:spLocks/>
          </p:cNvSpPr>
          <p:nvPr/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 playing around with many compression techniques, you find that standard compression algorithms work fairly well.</a:t>
            </a:r>
          </a:p>
          <a:p>
            <a:r>
              <a:rPr lang="en-US" dirty="0"/>
              <a:t>Of all the common players, LZMA (a.k.a. 7-zip) seemed to do the best job.</a:t>
            </a:r>
          </a:p>
          <a:p>
            <a:pPr lvl="1"/>
            <a:r>
              <a:rPr lang="en-US" dirty="0"/>
              <a:t>For a 5.6GB POW file representing a full day of data, 7-zip would reduce size by 65.6% (34.44% compression ratio)</a:t>
            </a:r>
          </a:p>
          <a:p>
            <a:r>
              <a:rPr lang="en-US" dirty="0"/>
              <a:t>In terms of compression, we felt like this ratio could be improved, especially by understanding the sinusoidal nature of the data – something LZMA would not “assume”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7CEE12-BC52-38D6-9FFF-133E09B6D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244220"/>
              </p:ext>
            </p:extLst>
          </p:nvPr>
        </p:nvGraphicFramePr>
        <p:xfrm>
          <a:off x="1506651" y="3852251"/>
          <a:ext cx="3824105" cy="260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8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426D-0B0B-829F-C520-A7DCD20080E1}"/>
              </a:ext>
            </a:extLst>
          </p:cNvPr>
          <p:cNvSpPr txBox="1">
            <a:spLocks/>
          </p:cNvSpPr>
          <p:nvPr/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Trying to match the curve…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2F4E-54BB-570C-4EF1-C930A407C4CE}"/>
              </a:ext>
            </a:extLst>
          </p:cNvPr>
          <p:cNvSpPr txBox="1">
            <a:spLocks/>
          </p:cNvSpPr>
          <p:nvPr/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Started with a goal of trying to emulate the source curve as close as possible</a:t>
            </a:r>
          </a:p>
          <a:p>
            <a:r>
              <a:rPr lang="en-US" dirty="0"/>
              <a:t>Tried lots of frequency estimators with simple sine wave:</a:t>
            </a:r>
          </a:p>
          <a:p>
            <a:pPr lvl="1"/>
            <a:r>
              <a:rPr lang="en-US" dirty="0"/>
              <a:t>Zero crossing / FFT / and just assuming fixed 60hz</a:t>
            </a:r>
          </a:p>
          <a:p>
            <a:r>
              <a:rPr lang="en-US" dirty="0"/>
              <a:t>For several sample files, narrowed in on the following solution</a:t>
            </a:r>
          </a:p>
          <a:p>
            <a:pPr lvl="1"/>
            <a:r>
              <a:rPr lang="en-US" dirty="0"/>
              <a:t>NOTE: </a:t>
            </a:r>
            <a:r>
              <a:rPr lang="en-US" i="1" dirty="0"/>
              <a:t>This was based on empirical work and intuition, not some mathematical hypothesis, which may produce better results</a:t>
            </a:r>
          </a:p>
          <a:p>
            <a:r>
              <a:rPr lang="en-US" dirty="0"/>
              <a:t>Emulating the POW curves with harmonic estimation, narrowing in on the 8</a:t>
            </a:r>
            <a:r>
              <a:rPr lang="en-US" baseline="30000" dirty="0"/>
              <a:t>th</a:t>
            </a:r>
            <a:r>
              <a:rPr lang="en-US" dirty="0"/>
              <a:t> harmonic – simply because it produced the best match to original curve</a:t>
            </a:r>
          </a:p>
          <a:p>
            <a:pPr lvl="1"/>
            <a:r>
              <a:rPr lang="en-US" dirty="0"/>
              <a:t>For available data sources, anything higher or lower did not do as well</a:t>
            </a:r>
          </a:p>
        </p:txBody>
      </p:sp>
    </p:spTree>
    <p:extLst>
      <p:ext uri="{BB962C8B-B14F-4D97-AF65-F5344CB8AC3E}">
        <p14:creationId xmlns:p14="http://schemas.microsoft.com/office/powerpoint/2010/main" val="211019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119F1F6-239A-B218-6024-C79EDA534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067561"/>
              </p:ext>
            </p:extLst>
          </p:nvPr>
        </p:nvGraphicFramePr>
        <p:xfrm>
          <a:off x="711330" y="1776095"/>
          <a:ext cx="3195955" cy="184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1340F1C-726A-C3B2-3B68-325D7B602EB5}"/>
              </a:ext>
            </a:extLst>
          </p:cNvPr>
          <p:cNvSpPr txBox="1">
            <a:spLocks/>
          </p:cNvSpPr>
          <p:nvPr/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Trying to match the curve…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50F1E3-ACFB-4D0F-D6A4-1BE2E983C2C8}"/>
              </a:ext>
            </a:extLst>
          </p:cNvPr>
          <p:cNvCxnSpPr>
            <a:cxnSpLocks/>
          </p:cNvCxnSpPr>
          <p:nvPr/>
        </p:nvCxnSpPr>
        <p:spPr>
          <a:xfrm>
            <a:off x="4050459" y="2825299"/>
            <a:ext cx="1160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29565B-C5F4-678D-90FD-130AD33FC57D}"/>
                  </a:ext>
                </a:extLst>
              </p:cNvPr>
              <p:cNvSpPr/>
              <p:nvPr/>
            </p:nvSpPr>
            <p:spPr>
              <a:xfrm>
                <a:off x="5614222" y="1205824"/>
                <a:ext cx="2266335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29565B-C5F4-678D-90FD-130AD33FC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22" y="1205824"/>
                <a:ext cx="2266335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lus Sign 7">
            <a:extLst>
              <a:ext uri="{FF2B5EF4-FFF2-40B4-BE49-F238E27FC236}">
                <a16:creationId xmlns:a16="http://schemas.microsoft.com/office/drawing/2014/main" id="{8C218418-5FF4-F509-C784-70409117EA3B}"/>
              </a:ext>
            </a:extLst>
          </p:cNvPr>
          <p:cNvSpPr/>
          <p:nvPr/>
        </p:nvSpPr>
        <p:spPr>
          <a:xfrm>
            <a:off x="6459793" y="1868128"/>
            <a:ext cx="744118" cy="74411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57DC7C-87D1-4207-BADF-80F25CEFC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488451"/>
              </p:ext>
            </p:extLst>
          </p:nvPr>
        </p:nvGraphicFramePr>
        <p:xfrm>
          <a:off x="5243054" y="2825299"/>
          <a:ext cx="3195955" cy="184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8FDAAC3C-2E67-360E-AD24-3713A3D6B3D1}"/>
              </a:ext>
            </a:extLst>
          </p:cNvPr>
          <p:cNvSpPr/>
          <p:nvPr/>
        </p:nvSpPr>
        <p:spPr>
          <a:xfrm>
            <a:off x="9035846" y="2900516"/>
            <a:ext cx="206477" cy="206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514AF5-4669-1C3D-4714-D4A8D626F234}"/>
              </a:ext>
            </a:extLst>
          </p:cNvPr>
          <p:cNvSpPr/>
          <p:nvPr/>
        </p:nvSpPr>
        <p:spPr>
          <a:xfrm>
            <a:off x="9447335" y="2900516"/>
            <a:ext cx="206477" cy="206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D66535-D7B6-DDB6-EE74-364C85DC59F6}"/>
              </a:ext>
            </a:extLst>
          </p:cNvPr>
          <p:cNvSpPr/>
          <p:nvPr/>
        </p:nvSpPr>
        <p:spPr>
          <a:xfrm>
            <a:off x="9937483" y="2900516"/>
            <a:ext cx="206477" cy="206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0A921-BB31-4648-8607-E8F793A42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D54E-0383-92C5-67C7-325F636358D8}"/>
              </a:ext>
            </a:extLst>
          </p:cNvPr>
          <p:cNvSpPr txBox="1">
            <a:spLocks/>
          </p:cNvSpPr>
          <p:nvPr/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Repeated Experimentation shows n=8 ideal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8B6487-47DD-CBD0-3168-29412198F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731402"/>
              </p:ext>
            </p:extLst>
          </p:nvPr>
        </p:nvGraphicFramePr>
        <p:xfrm>
          <a:off x="973367" y="2226956"/>
          <a:ext cx="5122633" cy="307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B9A48E-5129-0564-7816-44B7C05D5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252300"/>
              </p:ext>
            </p:extLst>
          </p:nvPr>
        </p:nvGraphicFramePr>
        <p:xfrm>
          <a:off x="6702892" y="2309112"/>
          <a:ext cx="4848799" cy="290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28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47232F-60C1-8EE7-F018-F35C90FD6D5F}"/>
              </a:ext>
            </a:extLst>
          </p:cNvPr>
          <p:cNvSpPr txBox="1">
            <a:spLocks/>
          </p:cNvSpPr>
          <p:nvPr/>
        </p:nvSpPr>
        <p:spPr>
          <a:xfrm>
            <a:off x="601176" y="1331266"/>
            <a:ext cx="10515600" cy="834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excludes results that used around 100% supplemental compression</a:t>
            </a:r>
          </a:p>
          <a:p>
            <a:r>
              <a:rPr lang="en-US" sz="2000" dirty="0"/>
              <a:t>Smaller compression ratios values are better: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EAFEF-0962-EF65-4A63-76BB4062BA22}"/>
              </a:ext>
            </a:extLst>
          </p:cNvPr>
          <p:cNvSpPr txBox="1"/>
          <p:nvPr/>
        </p:nvSpPr>
        <p:spPr>
          <a:xfrm>
            <a:off x="903410" y="2046987"/>
            <a:ext cx="609746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Example 1: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Encoded Size: 39.82 megabytes / 158 megabytes 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25.17%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Supplemental Compression: 1,028 / 1,265 (81.26%)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Example 2: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Encoded Size: 39.47 megabytes / 158 megabytes 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24.95%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Supplemental Compression: 319 / 1,265 (25.22%)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Example 3: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Encoded Size: 36.25 megabytes / 158 megabytes 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22.91%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Supplemental Compression: 436 / 1,265 (34.47%)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Example 4: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Encoded Size: 40.01 megabytes / 158 megabytes 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25.29%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Supplemental Compression: 0 / 1,265 (0.00%)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Example 5: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Encoded Size: 40.21 megabytes / 158 megabytes 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25.42%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Supplemental Compression: 0 / 1,265 (0.00%)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01882-6990-0D51-37E1-E0B4EB617273}"/>
              </a:ext>
            </a:extLst>
          </p:cNvPr>
          <p:cNvSpPr txBox="1"/>
          <p:nvPr/>
        </p:nvSpPr>
        <p:spPr>
          <a:xfrm>
            <a:off x="5858976" y="2046986"/>
            <a:ext cx="609746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Example 6:</a:t>
            </a:r>
          </a:p>
          <a:p>
            <a:r>
              <a:rPr lang="en-US" dirty="0"/>
              <a:t>    Encoded Size: 40 megabytes / 158 megabytes (</a:t>
            </a:r>
            <a:r>
              <a:rPr lang="en-US" b="1" dirty="0">
                <a:highlight>
                  <a:srgbClr val="FFFF00"/>
                </a:highlight>
              </a:rPr>
              <a:t>25.29%</a:t>
            </a:r>
            <a:r>
              <a:rPr lang="en-US" dirty="0"/>
              <a:t>)</a:t>
            </a:r>
          </a:p>
          <a:p>
            <a:r>
              <a:rPr lang="en-US" dirty="0"/>
              <a:t>    Supplemental Compression: 598 / 1,265 (47.27%)</a:t>
            </a:r>
          </a:p>
          <a:p>
            <a:endParaRPr lang="en-US" dirty="0"/>
          </a:p>
          <a:p>
            <a:r>
              <a:rPr lang="en-US" dirty="0"/>
              <a:t>Example 7:</a:t>
            </a:r>
          </a:p>
          <a:p>
            <a:r>
              <a:rPr lang="en-US" dirty="0"/>
              <a:t>    Encoded Size: 39.76 megabytes / 158 megabytes (</a:t>
            </a:r>
            <a:r>
              <a:rPr lang="en-US" b="1" dirty="0">
                <a:highlight>
                  <a:srgbClr val="FFFF00"/>
                </a:highlight>
              </a:rPr>
              <a:t>25.13%</a:t>
            </a:r>
            <a:r>
              <a:rPr lang="en-US" dirty="0"/>
              <a:t>)</a:t>
            </a:r>
          </a:p>
          <a:p>
            <a:r>
              <a:rPr lang="en-US" dirty="0"/>
              <a:t>    Supplemental Compression: 518 / 1,265 (40.95%)</a:t>
            </a:r>
          </a:p>
          <a:p>
            <a:endParaRPr lang="en-US" dirty="0"/>
          </a:p>
          <a:p>
            <a:r>
              <a:rPr lang="en-US" dirty="0"/>
              <a:t>Example 8:</a:t>
            </a:r>
          </a:p>
          <a:p>
            <a:r>
              <a:rPr lang="en-US" dirty="0"/>
              <a:t>    Encoded Size: 39.58 megabytes / 158 megabytes (</a:t>
            </a:r>
            <a:r>
              <a:rPr lang="en-US" b="1" dirty="0">
                <a:highlight>
                  <a:srgbClr val="FFFF00"/>
                </a:highlight>
              </a:rPr>
              <a:t>25.02%</a:t>
            </a:r>
            <a:r>
              <a:rPr lang="en-US" dirty="0"/>
              <a:t>)</a:t>
            </a:r>
          </a:p>
          <a:p>
            <a:r>
              <a:rPr lang="en-US" dirty="0"/>
              <a:t>    Supplemental Compression: 0 / 1,265 (0.00%)</a:t>
            </a:r>
          </a:p>
          <a:p>
            <a:endParaRPr lang="en-US" dirty="0"/>
          </a:p>
          <a:p>
            <a:r>
              <a:rPr lang="en-US" dirty="0"/>
              <a:t>Example 9:</a:t>
            </a:r>
          </a:p>
          <a:p>
            <a:r>
              <a:rPr lang="en-US" dirty="0"/>
              <a:t>    Encoded Size: 40.36 megabytes / 158 megabytes (</a:t>
            </a:r>
            <a:r>
              <a:rPr lang="en-US" b="1" dirty="0">
                <a:highlight>
                  <a:srgbClr val="FFFF00"/>
                </a:highlight>
              </a:rPr>
              <a:t>25.51%</a:t>
            </a:r>
            <a:r>
              <a:rPr lang="en-US" dirty="0"/>
              <a:t>)</a:t>
            </a:r>
          </a:p>
          <a:p>
            <a:r>
              <a:rPr lang="en-US" dirty="0"/>
              <a:t>    Supplemental Compression: 0 / 1,265 (0.00%)</a:t>
            </a:r>
          </a:p>
          <a:p>
            <a:endParaRPr lang="en-US" dirty="0"/>
          </a:p>
          <a:p>
            <a:r>
              <a:rPr lang="en-US" dirty="0"/>
              <a:t>Example 10:</a:t>
            </a:r>
          </a:p>
          <a:p>
            <a:r>
              <a:rPr lang="en-US" dirty="0"/>
              <a:t>    Encoded Size: 40.13 megabytes / 158 megabytes (</a:t>
            </a:r>
            <a:r>
              <a:rPr lang="en-US" b="1" dirty="0">
                <a:highlight>
                  <a:srgbClr val="FFFF00"/>
                </a:highlight>
              </a:rPr>
              <a:t>25.37%</a:t>
            </a:r>
            <a:r>
              <a:rPr lang="en-US" dirty="0"/>
              <a:t>)</a:t>
            </a:r>
          </a:p>
          <a:p>
            <a:r>
              <a:rPr lang="en-US" dirty="0"/>
              <a:t>    Supplemental Compression: 0 / 1,265 (0.00%)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4F2AE8-92E7-8065-C77A-5C2CC03AB5D8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11947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Everything is peaches and cream…</a:t>
            </a:r>
          </a:p>
        </p:txBody>
      </p:sp>
    </p:spTree>
    <p:extLst>
      <p:ext uri="{BB962C8B-B14F-4D97-AF65-F5344CB8AC3E}">
        <p14:creationId xmlns:p14="http://schemas.microsoft.com/office/powerpoint/2010/main" val="23649964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969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Cambria Math</vt:lpstr>
      <vt:lpstr>Times New Roman</vt:lpstr>
      <vt:lpstr>Trebuchet MS</vt:lpstr>
      <vt:lpstr>Wingdings</vt:lpstr>
      <vt:lpstr>Wingdings 3</vt:lpstr>
      <vt:lpstr>Facet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Christoph Lackner</cp:lastModifiedBy>
  <cp:revision>11</cp:revision>
  <dcterms:created xsi:type="dcterms:W3CDTF">2024-05-15T20:35:55Z</dcterms:created>
  <dcterms:modified xsi:type="dcterms:W3CDTF">2025-04-24T22:35:25Z</dcterms:modified>
</cp:coreProperties>
</file>