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3" r:id="rId3"/>
  </p:sldMasterIdLst>
  <p:sldIdLst>
    <p:sldId id="257" r:id="rId4"/>
    <p:sldId id="306" r:id="rId5"/>
    <p:sldId id="258" r:id="rId6"/>
    <p:sldId id="308" r:id="rId7"/>
    <p:sldId id="307" r:id="rId8"/>
    <p:sldId id="309" r:id="rId9"/>
    <p:sldId id="310" r:id="rId10"/>
    <p:sldId id="311" r:id="rId11"/>
    <p:sldId id="312" r:id="rId12"/>
    <p:sldId id="313" r:id="rId13"/>
    <p:sldId id="325" r:id="rId14"/>
    <p:sldId id="314" r:id="rId15"/>
    <p:sldId id="315" r:id="rId16"/>
    <p:sldId id="316" r:id="rId17"/>
    <p:sldId id="317" r:id="rId18"/>
    <p:sldId id="320" r:id="rId19"/>
    <p:sldId id="318" r:id="rId20"/>
    <p:sldId id="319" r:id="rId21"/>
    <p:sldId id="321" r:id="rId22"/>
    <p:sldId id="322" r:id="rId23"/>
    <p:sldId id="323" r:id="rId24"/>
    <p:sldId id="324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394" autoAdjust="0"/>
  </p:normalViewPr>
  <p:slideViewPr>
    <p:cSldViewPr snapToGrid="0">
      <p:cViewPr>
        <p:scale>
          <a:sx n="70" d="100"/>
          <a:sy n="70" d="100"/>
        </p:scale>
        <p:origin x="143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96" y="4050833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374C01-0C9C-44A2-84DC-CCB17F652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9574" y="176525"/>
            <a:ext cx="1966407" cy="164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D8654-1F01-49C9-8D6B-467B3EF1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" y="274023"/>
            <a:ext cx="1475746" cy="145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E540B-F330-44F5-AEF1-CC60D203E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1" y="5432206"/>
            <a:ext cx="1447258" cy="1137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EEE46-9DEE-4EFD-8DCE-A070D68992ED}"/>
              </a:ext>
            </a:extLst>
          </p:cNvPr>
          <p:cNvSpPr/>
          <p:nvPr userDrawn="1"/>
        </p:nvSpPr>
        <p:spPr>
          <a:xfrm>
            <a:off x="10038752" y="60406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9EC2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Microsoft Tai Le" panose="020B0502040204020203" pitchFamily="34" charset="0"/>
                <a:cs typeface="Microsoft Tai Le" panose="020B0502040204020203" pitchFamily="34" charset="0"/>
              </a:rPr>
              <a:t>www.TRUC.org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3DC5B-D057-4F17-88F6-DBECE5203D6C}"/>
              </a:ext>
            </a:extLst>
          </p:cNvPr>
          <p:cNvSpPr txBox="1"/>
          <p:nvPr userDrawn="1"/>
        </p:nvSpPr>
        <p:spPr>
          <a:xfrm>
            <a:off x="3178025" y="579913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FDA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May 5-6, 2025</a:t>
            </a:r>
          </a:p>
        </p:txBody>
      </p:sp>
    </p:spTree>
    <p:extLst>
      <p:ext uri="{BB962C8B-B14F-4D97-AF65-F5344CB8AC3E}">
        <p14:creationId xmlns:p14="http://schemas.microsoft.com/office/powerpoint/2010/main" val="423419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D314-23EF-992A-1731-AAF899AB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2D40-7A2C-C7AB-C78C-6D8C6B86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B586E-1E05-3CB3-2D9B-AE992D6E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278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637D-B436-C3F3-CC98-CD845A64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860FC-12D9-42A1-4619-FE29A6782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19F7F-7CD5-E4BD-FF13-08448E24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28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F5D9-2AD1-259E-085E-20891865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AD05A-0CAB-C766-0661-DEE58CD0C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89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1B3E5-7056-3708-E13F-7C42929CD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BB029-8365-99E6-08FA-B194407C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C40E-A560-1D92-1BBC-707904AE4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FCF9D-5F6E-B327-EBAF-08D9FC620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A6ED-7870-1271-F776-5025F357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708E-7FB7-BFAA-3FB8-6CA8FCB9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D7D5F-AA91-A274-FB2F-1CB973E4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2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DF5B-E5F1-1EB0-68D9-A8CDA69A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55EF-BBD2-9290-1918-407E930D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6B31-EA1F-2552-FE28-A0CEEE3B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053B-345D-C639-2458-297A0B04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430F-B9DC-81E8-272C-41094A19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7BF0-F532-ADEA-D74F-E2048495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97ECC-3772-B672-7433-655E29CF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4464A-9ECA-C7ED-B312-608138B6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1A83-9424-E83D-ECFA-C04A3C8B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9656-5FB4-3095-66A3-A24047D2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09F5-6B77-1028-987B-A1CC7256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89CD-A09A-A416-A041-559B10F62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B737-59FA-CB44-BA03-5C1F54101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A8585-6901-8533-9E0B-ED252187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F972-9B06-6A8E-4499-DDCFCDD8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707D5-FFF6-3631-DB8F-F44D1585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A856-69FB-C3C3-AEFB-91F055B3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5ADD-75A3-B4DD-7A08-E1B3F77B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AE174-D4DA-6FA1-49CD-0E0019340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54529-4E02-7B33-33AE-CF9B40F7A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9D5CE-3FFC-4800-ACBE-460C0F94D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ED178-8F7B-484A-1AFA-6E3C6C51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6EF3A-05DB-E00A-A029-A2E2B6B8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5C137-2277-E854-2BFA-4700B740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6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CFA3-E606-8426-C146-CA50A1D1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A4DE0-13B9-66D9-6571-E74A629D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FBEAA-2736-C4FF-C504-5852B5F7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E29BF-DEB3-B202-919D-CACF91B9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4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C61CB-3972-E7E5-1949-98053118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E507E-2B24-398F-53C7-DF0AF21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AAB8-9D61-A8CD-B871-7AC3AE97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B76-0692-A302-8080-F14E30AD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4898-6FAD-630B-51C1-3CD9BC0B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7E00A-E8B6-AAC8-EAB7-D5A2234B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73311-8AE3-4EB9-AC64-1EF98C89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30CD1-46CE-0852-F154-6B2E0698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DD02-39E8-C448-0238-110343D8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E4A3-E3AF-B42A-62E4-74121BD4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1664B-CC74-CB52-9119-8397E81F5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598BE-5CDA-590A-D4AC-B7D4FD39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8D695-2E41-429B-1E7A-D75D268C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822CB-8A31-401C-09C5-3D538CEE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7698D-4DFD-2E7B-C2EB-84BED8DB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7603-66CB-3D95-F59C-CBBC7BE5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2C6CE-0798-38CC-6632-DA5FCA94F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D883-54AB-41BD-CB68-21BB3BE6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0A6F-52E9-BF76-09D7-56EBA0E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2B9EE-87AE-4B26-0F1F-CBA80ED0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1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CE932-9612-3524-DCE6-6F9AD9534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92EE5-2F04-2762-82A4-3557A122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65BF2-92E9-574F-D44F-F5AA9CA7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7AE1-77D5-EAE8-4F0A-83FF533B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22EC-EC9F-AD1E-6DE9-D863F965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2768-D11C-6F9B-2D41-013631963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BFD11-0485-00BC-6DA8-41ABEDF24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4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F6D7-E627-6F62-CE2D-A932B0C1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795B-0801-61BE-7637-33E681B4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4E1B-B471-8C47-364A-A81208A7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04084-1F18-0278-5CBB-8F3BF8C0B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4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A106-FA84-C015-F645-6F86CF34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7BDE-B67C-9F27-BBED-C30FD1BA7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98FE-4A7A-E720-5DDC-539457E6B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5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0CC3-E264-70AF-E9A4-0D179B7F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FCDF-15DD-5D30-14DF-9C162053F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0771E-56A6-F429-BE6C-7B0D70A02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A4720-43D7-5C90-B865-D182DB2E3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94174-EF78-8D67-A3C6-D13AFEB26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96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AB1D-6FA5-6C15-0031-FDBEABA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29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35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11"/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Georgia Tech Fault &amp; Disturbance Analysis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72701" y="6533636"/>
            <a:ext cx="20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FB2FD-EF1D-C24E-C0FE-206A3DA3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427D5-5692-4926-493F-6C5EA7A8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Manual Input 11">
            <a:extLst>
              <a:ext uri="{FF2B5EF4-FFF2-40B4-BE49-F238E27FC236}">
                <a16:creationId xmlns:a16="http://schemas.microsoft.com/office/drawing/2014/main" id="{E668BDC3-3003-C006-2EE8-0FFD881C6077}"/>
              </a:ext>
            </a:extLst>
          </p:cNvPr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604B2-5784-06AB-D046-44DA9D1E2A6F}"/>
              </a:ext>
            </a:extLst>
          </p:cNvPr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latin typeface="Trebuchet MS" panose="020B0603020202020204" pitchFamily="34" charset="0"/>
              </a:rPr>
              <a:t>2025</a:t>
            </a:r>
            <a:r>
              <a:rPr lang="en-US" sz="1400" b="1" dirty="0">
                <a:latin typeface="Trebuchet MS" panose="020B0603020202020204" pitchFamily="34" charset="0"/>
              </a:rPr>
              <a:t> Georgia Tech Fault &amp; Disturbance Analysis Conference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F729D7-5EA6-E744-BFE9-D3610431EEB5}"/>
              </a:ext>
            </a:extLst>
          </p:cNvPr>
          <p:cNvSpPr txBox="1">
            <a:spLocks/>
          </p:cNvSpPr>
          <p:nvPr userDrawn="1"/>
        </p:nvSpPr>
        <p:spPr>
          <a:xfrm>
            <a:off x="11541210" y="6446840"/>
            <a:ext cx="6507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61873-E5F7-4C6A-B7F2-AB7F7BD31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D1451-8A4F-389D-D324-CADF8F39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415D3-682B-E785-6837-B776EBE2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8659-BE34-2D03-6818-A31214307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C6E8-DBDF-4962-9466-F90CCA745B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A9C0-D1C5-0695-74F5-FE7E5B9E9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B592-3E10-15C1-F376-9746FA4A9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823D6-5947-4C39-3BCF-20FDC1CDA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596" y="4263493"/>
            <a:ext cx="8875033" cy="1096899"/>
          </a:xfrm>
        </p:spPr>
        <p:txBody>
          <a:bodyPr/>
          <a:lstStyle/>
          <a:p>
            <a:r>
              <a:rPr lang="en-US" dirty="0"/>
              <a:t>By Gary Kobet and Ulyana Elliott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5506A7B-1F03-906C-255F-BF7428FF12E6}"/>
              </a:ext>
            </a:extLst>
          </p:cNvPr>
          <p:cNvSpPr txBox="1">
            <a:spLocks/>
          </p:cNvSpPr>
          <p:nvPr/>
        </p:nvSpPr>
        <p:spPr>
          <a:xfrm>
            <a:off x="842595" y="2807167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TVA Response to GMD event</a:t>
            </a:r>
          </a:p>
          <a:p>
            <a:r>
              <a:rPr lang="en-US" sz="3600" dirty="0"/>
              <a:t>05/10/2024 through 05/13/2024</a:t>
            </a:r>
          </a:p>
        </p:txBody>
      </p:sp>
    </p:spTree>
    <p:extLst>
      <p:ext uri="{BB962C8B-B14F-4D97-AF65-F5344CB8AC3E}">
        <p14:creationId xmlns:p14="http://schemas.microsoft.com/office/powerpoint/2010/main" val="31204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E2613-5903-53F4-7B39-72BD359BF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A3E7-277C-7F24-930E-E7D7673A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/>
          <a:lstStyle/>
          <a:p>
            <a:r>
              <a:rPr lang="en-US" dirty="0"/>
              <a:t>TVA GIC Measurements</a:t>
            </a:r>
            <a:br>
              <a:rPr lang="en-US" dirty="0"/>
            </a:br>
            <a:r>
              <a:rPr lang="en-US" dirty="0"/>
              <a:t>Montgomery Banks MVAR losses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B12498-180D-3CB7-312E-78FEB43D98FE}"/>
              </a:ext>
            </a:extLst>
          </p:cNvPr>
          <p:cNvSpPr/>
          <p:nvPr/>
        </p:nvSpPr>
        <p:spPr>
          <a:xfrm>
            <a:off x="3533775" y="1325563"/>
            <a:ext cx="838200" cy="207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79754-B2D6-D60A-69F1-73CA53F67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70" y="1276702"/>
            <a:ext cx="8654889" cy="51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1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49356-784D-F4C6-57E1-F9B038637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5E74-2662-541B-AEEA-E46E328C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/>
          <a:lstStyle/>
          <a:p>
            <a:r>
              <a:rPr lang="en-US" dirty="0"/>
              <a:t>TVA GIC Measurements</a:t>
            </a:r>
            <a:br>
              <a:rPr lang="en-US" dirty="0"/>
            </a:br>
            <a:r>
              <a:rPr lang="en-US" dirty="0"/>
              <a:t>Union Banks MVAR losses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18D55-09CF-7E89-D269-10B6647CA689}"/>
              </a:ext>
            </a:extLst>
          </p:cNvPr>
          <p:cNvSpPr/>
          <p:nvPr/>
        </p:nvSpPr>
        <p:spPr>
          <a:xfrm>
            <a:off x="3533775" y="1325563"/>
            <a:ext cx="838200" cy="207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70BC7-2968-5926-CD09-AF2D0958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44" y="1197677"/>
            <a:ext cx="9110204" cy="5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8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16F68-44C1-D4CF-1E1B-27AF748C3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5F52-9FC6-C3CD-4849-04230BE5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>
            <a:normAutofit/>
          </a:bodyPr>
          <a:lstStyle/>
          <a:p>
            <a:r>
              <a:rPr lang="en-US" dirty="0"/>
              <a:t>Weakley GIC blocker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606DEBA-CBF6-06C2-9530-B7478F357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9" b="15409"/>
          <a:stretch>
            <a:fillRect/>
          </a:stretch>
        </p:blipFill>
        <p:spPr bwMode="auto">
          <a:xfrm>
            <a:off x="356257" y="1908339"/>
            <a:ext cx="6309463" cy="209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25DCDD-E920-296E-3E69-36511ACD1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439" y="987981"/>
            <a:ext cx="4737227" cy="4825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408081-0D4C-4CC7-697E-AB65DE629BB5}"/>
              </a:ext>
            </a:extLst>
          </p:cNvPr>
          <p:cNvSpPr txBox="1"/>
          <p:nvPr/>
        </p:nvSpPr>
        <p:spPr>
          <a:xfrm>
            <a:off x="838200" y="4667250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NBD = Neutral Blocking Device</a:t>
            </a:r>
          </a:p>
        </p:txBody>
      </p:sp>
    </p:spTree>
    <p:extLst>
      <p:ext uri="{BB962C8B-B14F-4D97-AF65-F5344CB8AC3E}">
        <p14:creationId xmlns:p14="http://schemas.microsoft.com/office/powerpoint/2010/main" val="94797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04E42-EF19-ED5B-0560-7069353B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033E-B77B-9C3D-1174-DA9BD749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>
            <a:normAutofit/>
          </a:bodyPr>
          <a:lstStyle/>
          <a:p>
            <a:r>
              <a:rPr lang="en-US" dirty="0"/>
              <a:t>Weakley GIC blocker</a:t>
            </a:r>
            <a:br>
              <a:rPr lang="en-US" dirty="0"/>
            </a:br>
            <a:r>
              <a:rPr lang="en-US" dirty="0"/>
              <a:t>Resistor-Capacitor Ratings</a:t>
            </a:r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FE91649E-E632-1738-2B45-4EEEE20E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3" y="1253641"/>
            <a:ext cx="4454519" cy="5251933"/>
          </a:xfrm>
          <a:prstGeom prst="rect">
            <a:avLst/>
          </a:prstGeo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DD1BA38-B74B-7570-3FAA-D6A8FE40F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782" y="1253641"/>
            <a:ext cx="4651093" cy="51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0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C0B57-BE23-B78E-ACE7-8FDB5D04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1EFC-140F-6C8B-1238-C0A7BB7C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>
            <a:normAutofit/>
          </a:bodyPr>
          <a:lstStyle/>
          <a:p>
            <a:r>
              <a:rPr lang="en-US" dirty="0"/>
              <a:t>Weakley GIC blocker</a:t>
            </a:r>
            <a:br>
              <a:rPr lang="en-US" dirty="0"/>
            </a:br>
            <a:r>
              <a:rPr lang="en-US" dirty="0"/>
              <a:t>GIC Blocker – normal 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216DC-CB8F-530A-9E9A-CB181198436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1219200"/>
            <a:ext cx="7768590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0E93C84-8172-D168-A5C0-8D6FF96A2288}"/>
              </a:ext>
            </a:extLst>
          </p:cNvPr>
          <p:cNvSpPr/>
          <p:nvPr/>
        </p:nvSpPr>
        <p:spPr>
          <a:xfrm>
            <a:off x="3387501" y="3624886"/>
            <a:ext cx="521197" cy="2000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4B91C-B71F-8647-9044-DB96ABDF634A}"/>
              </a:ext>
            </a:extLst>
          </p:cNvPr>
          <p:cNvSpPr txBox="1"/>
          <p:nvPr/>
        </p:nvSpPr>
        <p:spPr>
          <a:xfrm>
            <a:off x="2888874" y="3555107"/>
            <a:ext cx="60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CEBE74-B6E6-AD5B-2EA5-885E35E44E8F}"/>
              </a:ext>
            </a:extLst>
          </p:cNvPr>
          <p:cNvSpPr/>
          <p:nvPr/>
        </p:nvSpPr>
        <p:spPr>
          <a:xfrm>
            <a:off x="5069456" y="3714366"/>
            <a:ext cx="521197" cy="20009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B5296-17CD-36E7-EAD2-D0D7C66B1B5B}"/>
              </a:ext>
            </a:extLst>
          </p:cNvPr>
          <p:cNvSpPr txBox="1"/>
          <p:nvPr/>
        </p:nvSpPr>
        <p:spPr>
          <a:xfrm>
            <a:off x="4532361" y="3636458"/>
            <a:ext cx="60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83B657-17F2-F88D-BCAE-3B4E0B34197E}"/>
              </a:ext>
            </a:extLst>
          </p:cNvPr>
          <p:cNvSpPr/>
          <p:nvPr/>
        </p:nvSpPr>
        <p:spPr>
          <a:xfrm>
            <a:off x="6668005" y="4360814"/>
            <a:ext cx="521197" cy="20009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BEAF4-C007-ABB9-EB1D-78A270EF16B0}"/>
              </a:ext>
            </a:extLst>
          </p:cNvPr>
          <p:cNvSpPr txBox="1"/>
          <p:nvPr/>
        </p:nvSpPr>
        <p:spPr>
          <a:xfrm>
            <a:off x="7139492" y="4279350"/>
            <a:ext cx="60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18943E-5852-056E-8D67-80255826E7DB}"/>
              </a:ext>
            </a:extLst>
          </p:cNvPr>
          <p:cNvSpPr txBox="1"/>
          <p:nvPr/>
        </p:nvSpPr>
        <p:spPr>
          <a:xfrm>
            <a:off x="5836426" y="3541124"/>
            <a:ext cx="60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VP1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140F0D-54E5-2449-6177-63F7CE784A5A}"/>
              </a:ext>
            </a:extLst>
          </p:cNvPr>
          <p:cNvCxnSpPr>
            <a:cxnSpLocks/>
          </p:cNvCxnSpPr>
          <p:nvPr/>
        </p:nvCxnSpPr>
        <p:spPr>
          <a:xfrm>
            <a:off x="6543551" y="2208874"/>
            <a:ext cx="0" cy="29900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810B2F3-A31A-1A8A-9F62-DEC0889E2DAA}"/>
              </a:ext>
            </a:extLst>
          </p:cNvPr>
          <p:cNvSpPr/>
          <p:nvPr/>
        </p:nvSpPr>
        <p:spPr>
          <a:xfrm>
            <a:off x="6354934" y="3535892"/>
            <a:ext cx="351123" cy="3492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5879E-3404-3B37-513B-BE0EEDC82C67}"/>
              </a:ext>
            </a:extLst>
          </p:cNvPr>
          <p:cNvSpPr txBox="1"/>
          <p:nvPr/>
        </p:nvSpPr>
        <p:spPr>
          <a:xfrm>
            <a:off x="8281398" y="2723954"/>
            <a:ext cx="38629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i="0" u="none" strike="noStrike" baseline="0" dirty="0">
                <a:solidFill>
                  <a:srgbClr val="414142"/>
                </a:solidFill>
                <a:latin typeface="MyriadPro-Bold"/>
              </a:rPr>
              <a:t>Transformer neutral solidly grounded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C1E52-1EA5-3DB6-8FA3-D2AA157FE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1B40-9A16-1B56-851B-EC9A5E6F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>
            <a:normAutofit/>
          </a:bodyPr>
          <a:lstStyle/>
          <a:p>
            <a:r>
              <a:rPr lang="en-US" dirty="0"/>
              <a:t>Weakley GIC blocker</a:t>
            </a:r>
            <a:br>
              <a:rPr lang="en-US" dirty="0"/>
            </a:br>
            <a:r>
              <a:rPr lang="en-US" dirty="0"/>
              <a:t>GIC Blocker – inserted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57ECA-D3AB-256D-BBDC-954E95A6E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3" y="1190625"/>
            <a:ext cx="7840942" cy="5314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CF1597-63CA-02B2-9E36-93F1C3960C78}"/>
              </a:ext>
            </a:extLst>
          </p:cNvPr>
          <p:cNvSpPr txBox="1"/>
          <p:nvPr/>
        </p:nvSpPr>
        <p:spPr>
          <a:xfrm>
            <a:off x="8237788" y="1325563"/>
            <a:ext cx="380138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414142"/>
                </a:solidFill>
                <a:latin typeface="MyriadPro-Regular"/>
              </a:rPr>
              <a:t>When GIC in excess of 5Adc: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MyriadPro-Regular"/>
              </a:rPr>
              <a:t>DC Breaker opens</a:t>
            </a:r>
            <a:endParaRPr lang="en-US" dirty="0">
              <a:solidFill>
                <a:srgbClr val="414142"/>
              </a:solidFill>
              <a:latin typeface="Myriad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MyriadPro-Regular"/>
              </a:rPr>
              <a:t>DC Breaker aux contact opens AC Breaker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MyriadPro-Regular"/>
              </a:rPr>
              <a:t>DC Breaker re-closes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MyriadPro-Regular"/>
              </a:rPr>
              <a:t>AC Breaker remains open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C03747-043E-E017-3C52-A3F8AFCE2898}"/>
              </a:ext>
            </a:extLst>
          </p:cNvPr>
          <p:cNvSpPr/>
          <p:nvPr/>
        </p:nvSpPr>
        <p:spPr>
          <a:xfrm>
            <a:off x="3380598" y="3458206"/>
            <a:ext cx="515042" cy="202987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AFCAB1-2C38-0999-379A-B2CC566510DE}"/>
              </a:ext>
            </a:extLst>
          </p:cNvPr>
          <p:cNvSpPr txBox="1"/>
          <p:nvPr/>
        </p:nvSpPr>
        <p:spPr>
          <a:xfrm>
            <a:off x="2854448" y="3386995"/>
            <a:ext cx="60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08007A-3D3D-0885-225F-648FFF0992AA}"/>
              </a:ext>
            </a:extLst>
          </p:cNvPr>
          <p:cNvSpPr/>
          <p:nvPr/>
        </p:nvSpPr>
        <p:spPr>
          <a:xfrm>
            <a:off x="5053028" y="3547686"/>
            <a:ext cx="515042" cy="2029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CF1609-B39D-5FF9-E786-012573D5DB8A}"/>
              </a:ext>
            </a:extLst>
          </p:cNvPr>
          <p:cNvSpPr txBox="1"/>
          <p:nvPr/>
        </p:nvSpPr>
        <p:spPr>
          <a:xfrm>
            <a:off x="4445661" y="3463279"/>
            <a:ext cx="60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7226B4-30E6-5376-914F-F6CA0B8B12B6}"/>
              </a:ext>
            </a:extLst>
          </p:cNvPr>
          <p:cNvSpPr/>
          <p:nvPr/>
        </p:nvSpPr>
        <p:spPr>
          <a:xfrm>
            <a:off x="6686081" y="4146509"/>
            <a:ext cx="515042" cy="202987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0BF47A-9224-6B86-5FD9-ECAEBA2E576F}"/>
              </a:ext>
            </a:extLst>
          </p:cNvPr>
          <p:cNvSpPr txBox="1"/>
          <p:nvPr/>
        </p:nvSpPr>
        <p:spPr>
          <a:xfrm>
            <a:off x="7176617" y="4068071"/>
            <a:ext cx="60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D2616A-D869-FEB2-FDF9-0D2B1CF68D12}"/>
              </a:ext>
            </a:extLst>
          </p:cNvPr>
          <p:cNvSpPr txBox="1"/>
          <p:nvPr/>
        </p:nvSpPr>
        <p:spPr>
          <a:xfrm>
            <a:off x="5816401" y="3386995"/>
            <a:ext cx="60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VP1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BB61B3-93CF-AEEA-0626-46CA1B49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643" y="3547686"/>
            <a:ext cx="3657600" cy="73512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EB78F9-1342-DC62-7000-956A63090002}"/>
              </a:ext>
            </a:extLst>
          </p:cNvPr>
          <p:cNvCxnSpPr>
            <a:cxnSpLocks/>
          </p:cNvCxnSpPr>
          <p:nvPr/>
        </p:nvCxnSpPr>
        <p:spPr>
          <a:xfrm>
            <a:off x="6514002" y="2097021"/>
            <a:ext cx="0" cy="29706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9777195-DB61-D86F-8D77-40197B6AE4AD}"/>
              </a:ext>
            </a:extLst>
          </p:cNvPr>
          <p:cNvSpPr/>
          <p:nvPr/>
        </p:nvSpPr>
        <p:spPr>
          <a:xfrm>
            <a:off x="6325385" y="3372253"/>
            <a:ext cx="346975" cy="35430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6843AE78-1EA7-C673-319E-050B78540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6FD2-CE7B-EEF7-5FA0-F15B2E69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>
            <a:normAutofit/>
          </a:bodyPr>
          <a:lstStyle/>
          <a:p>
            <a:r>
              <a:rPr lang="en-US" dirty="0"/>
              <a:t>Weakley GIC blocker</a:t>
            </a:r>
            <a:br>
              <a:rPr lang="en-US" dirty="0"/>
            </a:br>
            <a:r>
              <a:rPr lang="en-US" dirty="0"/>
              <a:t>GIC Blocker – return to normal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0B21EF-3239-8824-0A9C-DDF23D474876}"/>
              </a:ext>
            </a:extLst>
          </p:cNvPr>
          <p:cNvSpPr txBox="1"/>
          <p:nvPr/>
        </p:nvSpPr>
        <p:spPr>
          <a:xfrm>
            <a:off x="8256918" y="1450856"/>
            <a:ext cx="383251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414142"/>
                </a:solidFill>
                <a:latin typeface="MyriadPro-Regular"/>
              </a:rPr>
              <a:t>Once the power system event has cleared: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MyriadPro-Regular"/>
              </a:rPr>
              <a:t>If no GIC present (VP1&lt;5V for 1hr), remains </a:t>
            </a:r>
            <a:r>
              <a:rPr lang="en-US" dirty="0">
                <a:solidFill>
                  <a:srgbClr val="414142"/>
                </a:solidFill>
                <a:latin typeface="MyriadPro-Regular"/>
              </a:rPr>
              <a:t>solidly grounded (closed breaker assembly)</a:t>
            </a:r>
            <a:endParaRPr lang="en-US" sz="1800" b="0" i="0" u="none" strike="noStrike" baseline="0" dirty="0">
              <a:solidFill>
                <a:srgbClr val="414142"/>
              </a:solidFill>
              <a:latin typeface="MyriadPro-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42E17-63D2-8272-9914-9F3A0917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278" y="3013006"/>
            <a:ext cx="3657600" cy="403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5FE31-3F5D-D355-22DF-66325D977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278" y="3437781"/>
            <a:ext cx="3657600" cy="312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1DFFA9-C261-1F97-220A-8C654369F6D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4786" y="1247775"/>
            <a:ext cx="7540964" cy="5126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149678-51EB-93F9-F2C9-DF7A267FAD20}"/>
              </a:ext>
            </a:extLst>
          </p:cNvPr>
          <p:cNvSpPr/>
          <p:nvPr/>
        </p:nvSpPr>
        <p:spPr>
          <a:xfrm>
            <a:off x="3270074" y="3483787"/>
            <a:ext cx="505926" cy="1958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A2CF1-6335-B14B-690A-7757A43E8C8B}"/>
              </a:ext>
            </a:extLst>
          </p:cNvPr>
          <p:cNvSpPr txBox="1"/>
          <p:nvPr/>
        </p:nvSpPr>
        <p:spPr>
          <a:xfrm>
            <a:off x="2766398" y="3393951"/>
            <a:ext cx="591461" cy="37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FB4BD2-19A0-6A53-2BC7-31BE0F7AD335}"/>
              </a:ext>
            </a:extLst>
          </p:cNvPr>
          <p:cNvSpPr/>
          <p:nvPr/>
        </p:nvSpPr>
        <p:spPr>
          <a:xfrm>
            <a:off x="4902156" y="3625587"/>
            <a:ext cx="505926" cy="195812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292AE-7331-65CC-4B18-CB7A4EDD182C}"/>
              </a:ext>
            </a:extLst>
          </p:cNvPr>
          <p:cNvSpPr txBox="1"/>
          <p:nvPr/>
        </p:nvSpPr>
        <p:spPr>
          <a:xfrm>
            <a:off x="4374221" y="3535686"/>
            <a:ext cx="591461" cy="37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0CA462-FA12-7845-1938-1048C5957815}"/>
              </a:ext>
            </a:extLst>
          </p:cNvPr>
          <p:cNvSpPr/>
          <p:nvPr/>
        </p:nvSpPr>
        <p:spPr>
          <a:xfrm>
            <a:off x="6447215" y="4134806"/>
            <a:ext cx="505926" cy="195812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9FEBC-759B-A1FB-1DC2-444749EB8D36}"/>
              </a:ext>
            </a:extLst>
          </p:cNvPr>
          <p:cNvSpPr txBox="1"/>
          <p:nvPr/>
        </p:nvSpPr>
        <p:spPr>
          <a:xfrm>
            <a:off x="6886616" y="4044905"/>
            <a:ext cx="591461" cy="37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216D1E-8983-57FA-48F8-707AFE4F2167}"/>
              </a:ext>
            </a:extLst>
          </p:cNvPr>
          <p:cNvSpPr txBox="1"/>
          <p:nvPr/>
        </p:nvSpPr>
        <p:spPr>
          <a:xfrm>
            <a:off x="5628207" y="3378199"/>
            <a:ext cx="591461" cy="37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VP1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E8DFE8-44FF-6306-9B33-5415057B020D}"/>
              </a:ext>
            </a:extLst>
          </p:cNvPr>
          <p:cNvCxnSpPr>
            <a:cxnSpLocks/>
          </p:cNvCxnSpPr>
          <p:nvPr/>
        </p:nvCxnSpPr>
        <p:spPr>
          <a:xfrm>
            <a:off x="6313977" y="2206252"/>
            <a:ext cx="0" cy="292610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EC987BC-A0B9-579C-7ABD-26F3B6DAF1E3}"/>
              </a:ext>
            </a:extLst>
          </p:cNvPr>
          <p:cNvSpPr/>
          <p:nvPr/>
        </p:nvSpPr>
        <p:spPr>
          <a:xfrm>
            <a:off x="6125360" y="3384775"/>
            <a:ext cx="340834" cy="34178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80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DAC62-5890-810F-9DFE-653551674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46E4-8E58-C2F4-AE31-44E2617B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>
            <a:normAutofit/>
          </a:bodyPr>
          <a:lstStyle/>
          <a:p>
            <a:r>
              <a:rPr lang="en-US" dirty="0"/>
              <a:t>Weakley GIC blocker</a:t>
            </a:r>
            <a:br>
              <a:rPr lang="en-US" dirty="0"/>
            </a:br>
            <a:r>
              <a:rPr lang="en-US" dirty="0"/>
              <a:t>Weakley GIC Measurements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B5CFB8F-33B1-1EC9-25DE-DE522CF1F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238250"/>
            <a:ext cx="7252456" cy="5260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D87F576-1776-6519-AF4A-E342F70E7F38}"/>
              </a:ext>
            </a:extLst>
          </p:cNvPr>
          <p:cNvSpPr txBox="1"/>
          <p:nvPr/>
        </p:nvSpPr>
        <p:spPr>
          <a:xfrm>
            <a:off x="1582013" y="4879227"/>
            <a:ext cx="3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1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1ABD3D-F886-6D28-4D23-3C07E08EB9E7}"/>
              </a:ext>
            </a:extLst>
          </p:cNvPr>
          <p:cNvCxnSpPr>
            <a:cxnSpLocks/>
          </p:cNvCxnSpPr>
          <p:nvPr/>
        </p:nvCxnSpPr>
        <p:spPr>
          <a:xfrm flipV="1">
            <a:off x="1773264" y="3496203"/>
            <a:ext cx="11429" cy="1413945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4DD67B-C727-0857-D644-B6DD38CFE8D9}"/>
              </a:ext>
            </a:extLst>
          </p:cNvPr>
          <p:cNvCxnSpPr>
            <a:cxnSpLocks/>
          </p:cNvCxnSpPr>
          <p:nvPr/>
        </p:nvCxnSpPr>
        <p:spPr>
          <a:xfrm flipH="1">
            <a:off x="2027692" y="2010876"/>
            <a:ext cx="48434" cy="1551590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FD26084-0982-973B-8BEB-826361CD9F54}"/>
              </a:ext>
            </a:extLst>
          </p:cNvPr>
          <p:cNvCxnSpPr>
            <a:cxnSpLocks/>
          </p:cNvCxnSpPr>
          <p:nvPr/>
        </p:nvCxnSpPr>
        <p:spPr>
          <a:xfrm flipV="1">
            <a:off x="2244585" y="3495700"/>
            <a:ext cx="26106" cy="1414448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0CECBC-5B02-0580-2844-257FC8C03D97}"/>
              </a:ext>
            </a:extLst>
          </p:cNvPr>
          <p:cNvCxnSpPr>
            <a:cxnSpLocks/>
          </p:cNvCxnSpPr>
          <p:nvPr/>
        </p:nvCxnSpPr>
        <p:spPr>
          <a:xfrm flipH="1">
            <a:off x="2464674" y="2010876"/>
            <a:ext cx="84428" cy="1484824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C129C15-4BE2-0D8E-437A-F8E908C39804}"/>
              </a:ext>
            </a:extLst>
          </p:cNvPr>
          <p:cNvCxnSpPr>
            <a:cxnSpLocks/>
          </p:cNvCxnSpPr>
          <p:nvPr/>
        </p:nvCxnSpPr>
        <p:spPr>
          <a:xfrm flipH="1" flipV="1">
            <a:off x="2625252" y="3476472"/>
            <a:ext cx="13496" cy="1433676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F0AB24-4BD5-E308-6ADE-27B797DA1D74}"/>
              </a:ext>
            </a:extLst>
          </p:cNvPr>
          <p:cNvCxnSpPr>
            <a:cxnSpLocks/>
          </p:cNvCxnSpPr>
          <p:nvPr/>
        </p:nvCxnSpPr>
        <p:spPr>
          <a:xfrm flipH="1">
            <a:off x="2828059" y="1984984"/>
            <a:ext cx="41330" cy="1516337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E8A4F43-51C8-FC6B-B897-213A1ECF64C4}"/>
              </a:ext>
            </a:extLst>
          </p:cNvPr>
          <p:cNvCxnSpPr>
            <a:cxnSpLocks/>
          </p:cNvCxnSpPr>
          <p:nvPr/>
        </p:nvCxnSpPr>
        <p:spPr>
          <a:xfrm flipV="1">
            <a:off x="3305359" y="3501321"/>
            <a:ext cx="26556" cy="1408827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E5AD0F7-8764-20DE-D628-648BA7075B62}"/>
              </a:ext>
            </a:extLst>
          </p:cNvPr>
          <p:cNvCxnSpPr>
            <a:cxnSpLocks/>
          </p:cNvCxnSpPr>
          <p:nvPr/>
        </p:nvCxnSpPr>
        <p:spPr>
          <a:xfrm flipH="1">
            <a:off x="3548936" y="1995586"/>
            <a:ext cx="12821" cy="1500114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3FB93E-E112-38A6-F175-98BA03BD6539}"/>
              </a:ext>
            </a:extLst>
          </p:cNvPr>
          <p:cNvCxnSpPr>
            <a:cxnSpLocks/>
          </p:cNvCxnSpPr>
          <p:nvPr/>
        </p:nvCxnSpPr>
        <p:spPr>
          <a:xfrm flipH="1" flipV="1">
            <a:off x="3726433" y="3495700"/>
            <a:ext cx="5624" cy="1414448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BF1661-DAAF-2C74-8322-DDE5056B92CC}"/>
              </a:ext>
            </a:extLst>
          </p:cNvPr>
          <p:cNvCxnSpPr>
            <a:cxnSpLocks/>
          </p:cNvCxnSpPr>
          <p:nvPr/>
        </p:nvCxnSpPr>
        <p:spPr>
          <a:xfrm flipH="1">
            <a:off x="3926624" y="1995586"/>
            <a:ext cx="60931" cy="1508484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159DB3C-D118-F13D-7EF5-46F528EA2ABC}"/>
              </a:ext>
            </a:extLst>
          </p:cNvPr>
          <p:cNvCxnSpPr>
            <a:cxnSpLocks/>
          </p:cNvCxnSpPr>
          <p:nvPr/>
        </p:nvCxnSpPr>
        <p:spPr>
          <a:xfrm flipV="1">
            <a:off x="4115682" y="3562466"/>
            <a:ext cx="9480" cy="1347682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783C6B1-5005-78D2-0D8A-68D3BB541AEF}"/>
              </a:ext>
            </a:extLst>
          </p:cNvPr>
          <p:cNvCxnSpPr>
            <a:cxnSpLocks/>
          </p:cNvCxnSpPr>
          <p:nvPr/>
        </p:nvCxnSpPr>
        <p:spPr>
          <a:xfrm>
            <a:off x="5822698" y="2018644"/>
            <a:ext cx="0" cy="1413566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B11957-D2D8-F5FA-08A9-BEF6E1A705C3}"/>
              </a:ext>
            </a:extLst>
          </p:cNvPr>
          <p:cNvSpPr txBox="1"/>
          <p:nvPr/>
        </p:nvSpPr>
        <p:spPr>
          <a:xfrm>
            <a:off x="7884156" y="1776535"/>
            <a:ext cx="250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Weakley GIC blocker had 12 insertions during the GMD storm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887AD4D-BFA7-DED7-77E4-7165EE797ED0}"/>
              </a:ext>
            </a:extLst>
          </p:cNvPr>
          <p:cNvSpPr txBox="1"/>
          <p:nvPr/>
        </p:nvSpPr>
        <p:spPr>
          <a:xfrm>
            <a:off x="1928277" y="1776535"/>
            <a:ext cx="3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8E2533D-69F3-1F4F-9B9C-F797866B4C86}"/>
              </a:ext>
            </a:extLst>
          </p:cNvPr>
          <p:cNvSpPr txBox="1"/>
          <p:nvPr/>
        </p:nvSpPr>
        <p:spPr>
          <a:xfrm>
            <a:off x="2062179" y="4875963"/>
            <a:ext cx="3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BC058F6-AFE4-7A83-B066-70E8D0B3A200}"/>
              </a:ext>
            </a:extLst>
          </p:cNvPr>
          <p:cNvSpPr txBox="1"/>
          <p:nvPr/>
        </p:nvSpPr>
        <p:spPr>
          <a:xfrm>
            <a:off x="2388037" y="1784034"/>
            <a:ext cx="3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4C1E2AA-4685-F553-6E1D-40FA85D73D09}"/>
              </a:ext>
            </a:extLst>
          </p:cNvPr>
          <p:cNvSpPr txBox="1"/>
          <p:nvPr/>
        </p:nvSpPr>
        <p:spPr>
          <a:xfrm>
            <a:off x="2469357" y="4850516"/>
            <a:ext cx="3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46699F5-83A3-0CF7-FF3F-B533433647D7}"/>
              </a:ext>
            </a:extLst>
          </p:cNvPr>
          <p:cNvSpPr txBox="1"/>
          <p:nvPr/>
        </p:nvSpPr>
        <p:spPr>
          <a:xfrm>
            <a:off x="2706892" y="1749771"/>
            <a:ext cx="3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8F61588-6217-DA91-A7DD-226B3DEEEA1A}"/>
              </a:ext>
            </a:extLst>
          </p:cNvPr>
          <p:cNvSpPr txBox="1"/>
          <p:nvPr/>
        </p:nvSpPr>
        <p:spPr>
          <a:xfrm>
            <a:off x="3132450" y="4850516"/>
            <a:ext cx="3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9DD708C-76A3-59C9-F7FF-1E6605525102}"/>
              </a:ext>
            </a:extLst>
          </p:cNvPr>
          <p:cNvSpPr txBox="1"/>
          <p:nvPr/>
        </p:nvSpPr>
        <p:spPr>
          <a:xfrm>
            <a:off x="3384260" y="1754525"/>
            <a:ext cx="3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8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513C0D6-04A2-5937-7A59-BA81694FF393}"/>
              </a:ext>
            </a:extLst>
          </p:cNvPr>
          <p:cNvSpPr txBox="1"/>
          <p:nvPr/>
        </p:nvSpPr>
        <p:spPr>
          <a:xfrm>
            <a:off x="3568420" y="4847283"/>
            <a:ext cx="3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174DAE4-3B66-69E0-0529-ACC2E6D71033}"/>
              </a:ext>
            </a:extLst>
          </p:cNvPr>
          <p:cNvSpPr txBox="1"/>
          <p:nvPr/>
        </p:nvSpPr>
        <p:spPr>
          <a:xfrm>
            <a:off x="3759174" y="1776964"/>
            <a:ext cx="43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10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05C96F8-3ED9-F41D-CE04-F9830E4A1823}"/>
              </a:ext>
            </a:extLst>
          </p:cNvPr>
          <p:cNvSpPr txBox="1"/>
          <p:nvPr/>
        </p:nvSpPr>
        <p:spPr>
          <a:xfrm>
            <a:off x="3900516" y="4847283"/>
            <a:ext cx="421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11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5668556-6F09-F2A6-EAC3-9EC10966F468}"/>
              </a:ext>
            </a:extLst>
          </p:cNvPr>
          <p:cNvSpPr txBox="1"/>
          <p:nvPr/>
        </p:nvSpPr>
        <p:spPr>
          <a:xfrm>
            <a:off x="5607067" y="1776964"/>
            <a:ext cx="43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9737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5" grpId="0"/>
      <p:bldP spid="83" grpId="0"/>
      <p:bldP spid="86" grpId="0"/>
      <p:bldP spid="89" grpId="0"/>
      <p:bldP spid="91" grpId="0"/>
      <p:bldP spid="94" grpId="0"/>
      <p:bldP spid="95" grpId="0"/>
      <p:bldP spid="103" grpId="0"/>
      <p:bldP spid="106" grpId="0"/>
      <p:bldP spid="109" grpId="0"/>
      <p:bldP spid="111" grpId="0"/>
      <p:bldP spid="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70CED-CD84-0FF8-9632-FDA9E3388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78FE-C040-96A2-4842-0F064A26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>
            <a:normAutofit/>
          </a:bodyPr>
          <a:lstStyle/>
          <a:p>
            <a:r>
              <a:rPr lang="en-US" dirty="0"/>
              <a:t>Weakley GIC blocker</a:t>
            </a:r>
            <a:br>
              <a:rPr lang="en-US" dirty="0"/>
            </a:br>
            <a:r>
              <a:rPr lang="en-US" dirty="0"/>
              <a:t>Johnsonville &amp; Gleason GIC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F3467-619F-B66B-3CC4-5EAC777F5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8246" r="51846" b="54245"/>
          <a:stretch/>
        </p:blipFill>
        <p:spPr bwMode="auto">
          <a:xfrm>
            <a:off x="7730564" y="2974646"/>
            <a:ext cx="2891631" cy="19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14">
            <a:extLst>
              <a:ext uri="{FF2B5EF4-FFF2-40B4-BE49-F238E27FC236}">
                <a16:creationId xmlns:a16="http://schemas.microsoft.com/office/drawing/2014/main" id="{93F57A23-3CC8-7CA1-FE49-A80472CFD6EB}"/>
              </a:ext>
            </a:extLst>
          </p:cNvPr>
          <p:cNvSpPr>
            <a:spLocks noChangeAspect="1"/>
          </p:cNvSpPr>
          <p:nvPr/>
        </p:nvSpPr>
        <p:spPr>
          <a:xfrm>
            <a:off x="8591784" y="3919332"/>
            <a:ext cx="92075" cy="920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50">
            <a:extLst>
              <a:ext uri="{FF2B5EF4-FFF2-40B4-BE49-F238E27FC236}">
                <a16:creationId xmlns:a16="http://schemas.microsoft.com/office/drawing/2014/main" id="{6593124F-75C0-6891-838C-C1AAE3CC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565" y="3722482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Weakley</a:t>
            </a:r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C4A09B95-FA12-92A2-346D-EBED5FC68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5197" y="4915772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GIC Detector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FECFF55-9287-C7F1-5809-E17B476C4717}"/>
              </a:ext>
            </a:extLst>
          </p:cNvPr>
          <p:cNvSpPr/>
          <p:nvPr/>
        </p:nvSpPr>
        <p:spPr>
          <a:xfrm>
            <a:off x="8564797" y="3996325"/>
            <a:ext cx="163512" cy="125413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3FBA92-6367-C20F-619F-460E5823075F}"/>
              </a:ext>
            </a:extLst>
          </p:cNvPr>
          <p:cNvSpPr/>
          <p:nvPr/>
        </p:nvSpPr>
        <p:spPr>
          <a:xfrm>
            <a:off x="9172014" y="5017399"/>
            <a:ext cx="163513" cy="1238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TextBox 44">
            <a:extLst>
              <a:ext uri="{FF2B5EF4-FFF2-40B4-BE49-F238E27FC236}">
                <a16:creationId xmlns:a16="http://schemas.microsoft.com/office/drawing/2014/main" id="{AD8BA719-90AD-C04D-698C-2DEFD142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277" y="4958661"/>
            <a:ext cx="134778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Neutral Blocker</a:t>
            </a:r>
          </a:p>
        </p:txBody>
      </p:sp>
      <p:sp>
        <p:nvSpPr>
          <p:cNvPr id="21" name="5-Point Star 73">
            <a:extLst>
              <a:ext uri="{FF2B5EF4-FFF2-40B4-BE49-F238E27FC236}">
                <a16:creationId xmlns:a16="http://schemas.microsoft.com/office/drawing/2014/main" id="{53AF3B3F-A7A4-3BD8-F694-6E77EF8DB592}"/>
              </a:ext>
            </a:extLst>
          </p:cNvPr>
          <p:cNvSpPr>
            <a:spLocks noChangeAspect="1"/>
          </p:cNvSpPr>
          <p:nvPr/>
        </p:nvSpPr>
        <p:spPr>
          <a:xfrm>
            <a:off x="7936148" y="5039598"/>
            <a:ext cx="92075" cy="920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extBox 50">
            <a:extLst>
              <a:ext uri="{FF2B5EF4-FFF2-40B4-BE49-F238E27FC236}">
                <a16:creationId xmlns:a16="http://schemas.microsoft.com/office/drawing/2014/main" id="{4EEE1F80-C1E0-980C-F18E-AEB53FC2E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346" y="3939336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Johnsonville</a:t>
            </a:r>
          </a:p>
        </p:txBody>
      </p:sp>
      <p:sp>
        <p:nvSpPr>
          <p:cNvPr id="23" name="5-Point Star 15">
            <a:extLst>
              <a:ext uri="{FF2B5EF4-FFF2-40B4-BE49-F238E27FC236}">
                <a16:creationId xmlns:a16="http://schemas.microsoft.com/office/drawing/2014/main" id="{1157BAFF-664C-B8A1-2C33-21C0FA89867A}"/>
              </a:ext>
            </a:extLst>
          </p:cNvPr>
          <p:cNvSpPr>
            <a:spLocks noChangeAspect="1"/>
          </p:cNvSpPr>
          <p:nvPr/>
        </p:nvSpPr>
        <p:spPr>
          <a:xfrm>
            <a:off x="9260121" y="4167937"/>
            <a:ext cx="92075" cy="920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5-Point Star 15">
            <a:extLst>
              <a:ext uri="{FF2B5EF4-FFF2-40B4-BE49-F238E27FC236}">
                <a16:creationId xmlns:a16="http://schemas.microsoft.com/office/drawing/2014/main" id="{70440C48-4D12-295B-172D-A79A99067036}"/>
              </a:ext>
            </a:extLst>
          </p:cNvPr>
          <p:cNvSpPr>
            <a:spLocks noChangeAspect="1"/>
          </p:cNvSpPr>
          <p:nvPr/>
        </p:nvSpPr>
        <p:spPr>
          <a:xfrm>
            <a:off x="8791810" y="3937589"/>
            <a:ext cx="92075" cy="920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5ADED4F2-A672-FF63-B7AE-5858B0326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596" y="3707401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Gleason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794B96-2E91-ECB7-5E94-E548E9C3E82C}"/>
              </a:ext>
            </a:extLst>
          </p:cNvPr>
          <p:cNvSpPr txBox="1"/>
          <p:nvPr/>
        </p:nvSpPr>
        <p:spPr>
          <a:xfrm>
            <a:off x="7277876" y="6107399"/>
            <a:ext cx="429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 are UTC (EST is UTC-5hrs)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B26B79-FA73-7D86-2EBC-159B270E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73" y="1361237"/>
            <a:ext cx="6919689" cy="5019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9D69C90-7A5B-C7F8-CF49-FE26354845BA}"/>
              </a:ext>
            </a:extLst>
          </p:cNvPr>
          <p:cNvSpPr txBox="1"/>
          <p:nvPr/>
        </p:nvSpPr>
        <p:spPr>
          <a:xfrm>
            <a:off x="7463666" y="1546806"/>
            <a:ext cx="3684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in Johnsonville/Gleason GIC when Weakley GIC blocker inserts 12:05:54EST</a:t>
            </a:r>
          </a:p>
        </p:txBody>
      </p:sp>
    </p:spTree>
    <p:extLst>
      <p:ext uri="{BB962C8B-B14F-4D97-AF65-F5344CB8AC3E}">
        <p14:creationId xmlns:p14="http://schemas.microsoft.com/office/powerpoint/2010/main" val="5511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894EF-E96A-9609-3690-62C50E90E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836F-54E0-8103-2ADE-0EB634AB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>
            <a:normAutofit/>
          </a:bodyPr>
          <a:lstStyle/>
          <a:p>
            <a:r>
              <a:rPr lang="en-US" dirty="0"/>
              <a:t>TVA Magnetometer Data-North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AC8AF-0247-C42B-B92F-6CA9AA3E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1" y="981075"/>
            <a:ext cx="7561256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omparison of 3-D Coordinate Systems - MATLAB &amp; Simulink">
            <a:extLst>
              <a:ext uri="{FF2B5EF4-FFF2-40B4-BE49-F238E27FC236}">
                <a16:creationId xmlns:a16="http://schemas.microsoft.com/office/drawing/2014/main" id="{F29DF71D-9507-63A7-B051-5BBE8348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75" y="1373188"/>
            <a:ext cx="2251553" cy="23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029AD8-5402-0EB6-BC5E-F4B9E8F992C7}"/>
              </a:ext>
            </a:extLst>
          </p:cNvPr>
          <p:cNvSpPr txBox="1"/>
          <p:nvPr/>
        </p:nvSpPr>
        <p:spPr>
          <a:xfrm>
            <a:off x="8828878" y="3386461"/>
            <a:ext cx="864174" cy="38180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r"/>
            <a:r>
              <a:rPr lang="en-US" b="1" dirty="0">
                <a:latin typeface="+mn-lt"/>
              </a:rPr>
              <a:t>*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8D193F-AEE5-2267-CB58-9D377005C07E}"/>
              </a:ext>
            </a:extLst>
          </p:cNvPr>
          <p:cNvCxnSpPr>
            <a:cxnSpLocks/>
          </p:cNvCxnSpPr>
          <p:nvPr/>
        </p:nvCxnSpPr>
        <p:spPr>
          <a:xfrm flipH="1" flipV="1">
            <a:off x="10219127" y="1718268"/>
            <a:ext cx="472319" cy="27633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E221CA7-4B67-BD82-57CB-F546BB7E17BC}"/>
              </a:ext>
            </a:extLst>
          </p:cNvPr>
          <p:cNvSpPr txBox="1"/>
          <p:nvPr/>
        </p:nvSpPr>
        <p:spPr>
          <a:xfrm>
            <a:off x="8193358" y="3856261"/>
            <a:ext cx="3883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*https://www.mathworks.com/help/map/choose-a-3-d-coordinate-system.html</a:t>
            </a:r>
          </a:p>
        </p:txBody>
      </p:sp>
    </p:spTree>
    <p:extLst>
      <p:ext uri="{BB962C8B-B14F-4D97-AF65-F5344CB8AC3E}">
        <p14:creationId xmlns:p14="http://schemas.microsoft.com/office/powerpoint/2010/main" val="128197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46D0C-B6E4-E82D-7A5F-789016B7B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13BF-6DA4-2F41-BE4C-28EFC00D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/>
          <a:lstStyle/>
          <a:p>
            <a:r>
              <a:rPr lang="en-US" dirty="0"/>
              <a:t>Contents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C9DE1-8FA2-F1B7-307B-C1A8BE5C5ED5}"/>
              </a:ext>
            </a:extLst>
          </p:cNvPr>
          <p:cNvSpPr/>
          <p:nvPr/>
        </p:nvSpPr>
        <p:spPr>
          <a:xfrm>
            <a:off x="9792586" y="5720316"/>
            <a:ext cx="382772" cy="34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F963B2D-5911-B54E-FB20-99C773B1E676}"/>
              </a:ext>
            </a:extLst>
          </p:cNvPr>
          <p:cNvSpPr txBox="1">
            <a:spLocks/>
          </p:cNvSpPr>
          <p:nvPr/>
        </p:nvSpPr>
        <p:spPr>
          <a:xfrm>
            <a:off x="408431" y="1325563"/>
            <a:ext cx="10515599" cy="4864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TVA Monitoring Network  </a:t>
            </a:r>
          </a:p>
          <a:p>
            <a:r>
              <a:rPr lang="en-US" sz="2400" dirty="0"/>
              <a:t>Summary</a:t>
            </a:r>
          </a:p>
          <a:p>
            <a:r>
              <a:rPr lang="en-US" sz="2400" dirty="0"/>
              <a:t>TVA GIC Measurements</a:t>
            </a:r>
          </a:p>
          <a:p>
            <a:r>
              <a:rPr lang="en-US" sz="2400" dirty="0"/>
              <a:t>Weakley GIC Blocker</a:t>
            </a:r>
          </a:p>
          <a:p>
            <a:r>
              <a:rPr lang="en-US" sz="2400" dirty="0"/>
              <a:t>TVA Magnetometer Data</a:t>
            </a:r>
          </a:p>
          <a:p>
            <a:r>
              <a:rPr lang="en-US" sz="2400" dirty="0"/>
              <a:t>Harmonics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C4262-1605-F7D9-E6BD-EFA2291EF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140" y="317647"/>
            <a:ext cx="5979890" cy="59579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F28DDD-4E24-9076-A85B-FE382A6CF507}"/>
              </a:ext>
            </a:extLst>
          </p:cNvPr>
          <p:cNvSpPr/>
          <p:nvPr/>
        </p:nvSpPr>
        <p:spPr>
          <a:xfrm>
            <a:off x="9962606" y="352483"/>
            <a:ext cx="879565" cy="877986"/>
          </a:xfrm>
          <a:prstGeom prst="rect">
            <a:avLst/>
          </a:prstGeom>
          <a:solidFill>
            <a:srgbClr val="060145"/>
          </a:solidFill>
          <a:ln>
            <a:solidFill>
              <a:srgbClr val="0601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A2D740-E411-AB22-52F5-04EED22CE3B6}"/>
              </a:ext>
            </a:extLst>
          </p:cNvPr>
          <p:cNvSpPr txBox="1"/>
          <p:nvPr/>
        </p:nvSpPr>
        <p:spPr>
          <a:xfrm>
            <a:off x="4230815" y="6310388"/>
            <a:ext cx="747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https://www.reseau-teria.com/en/high-solar-activity-what-impact-will-it-have-on-your-gnss-device/</a:t>
            </a:r>
          </a:p>
        </p:txBody>
      </p:sp>
    </p:spTree>
    <p:extLst>
      <p:ext uri="{BB962C8B-B14F-4D97-AF65-F5344CB8AC3E}">
        <p14:creationId xmlns:p14="http://schemas.microsoft.com/office/powerpoint/2010/main" val="933211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ADCFE449-74EE-CFA3-7CF5-209B6B395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48D0-112E-0E50-5CE1-54822FA6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>
            <a:normAutofit/>
          </a:bodyPr>
          <a:lstStyle/>
          <a:p>
            <a:r>
              <a:rPr lang="en-US" dirty="0"/>
              <a:t>TVA Magnetometer Data-East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0988A-1318-F6B3-7CDE-36E08633A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97" y="962025"/>
            <a:ext cx="7561256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omparison of 3-D Coordinate Systems - MATLAB &amp; Simulink">
            <a:extLst>
              <a:ext uri="{FF2B5EF4-FFF2-40B4-BE49-F238E27FC236}">
                <a16:creationId xmlns:a16="http://schemas.microsoft.com/office/drawing/2014/main" id="{F5968ACD-B87F-15DE-E53F-6E80AEBE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72" y="1519150"/>
            <a:ext cx="2883630" cy="29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9D7387-5D16-C2CF-8D29-84900D42DA78}"/>
              </a:ext>
            </a:extLst>
          </p:cNvPr>
          <p:cNvSpPr txBox="1"/>
          <p:nvPr/>
        </p:nvSpPr>
        <p:spPr>
          <a:xfrm>
            <a:off x="9008827" y="4110628"/>
            <a:ext cx="329685" cy="38517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r"/>
            <a:r>
              <a:rPr lang="en-US" b="1" dirty="0">
                <a:latin typeface="+mn-lt"/>
              </a:rPr>
              <a:t>*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B2A84E-F1FB-DE4A-2EE8-7D5E6A877473}"/>
              </a:ext>
            </a:extLst>
          </p:cNvPr>
          <p:cNvCxnSpPr>
            <a:cxnSpLocks/>
          </p:cNvCxnSpPr>
          <p:nvPr/>
        </p:nvCxnSpPr>
        <p:spPr>
          <a:xfrm flipV="1">
            <a:off x="10686946" y="2122998"/>
            <a:ext cx="293805" cy="159712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656729-04BC-8C03-E859-5AE4968A5AD6}"/>
              </a:ext>
            </a:extLst>
          </p:cNvPr>
          <p:cNvSpPr txBox="1"/>
          <p:nvPr/>
        </p:nvSpPr>
        <p:spPr>
          <a:xfrm>
            <a:off x="8172450" y="4689387"/>
            <a:ext cx="3883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*https://www.mathworks.com/help/map/choose-a-3-d-coordinate-system.html</a:t>
            </a:r>
          </a:p>
        </p:txBody>
      </p:sp>
    </p:spTree>
    <p:extLst>
      <p:ext uri="{BB962C8B-B14F-4D97-AF65-F5344CB8AC3E}">
        <p14:creationId xmlns:p14="http://schemas.microsoft.com/office/powerpoint/2010/main" val="292288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B31BF8A-5C6B-BD1F-AA92-2A1420592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00E3-BC9A-DBB7-DB3A-7E51F185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>
            <a:normAutofit/>
          </a:bodyPr>
          <a:lstStyle/>
          <a:p>
            <a:r>
              <a:rPr lang="en-US" dirty="0"/>
              <a:t>TVA Magnetometer Data-Down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7DFAC-7B22-82DA-D8D0-D1309E60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82" y="976225"/>
            <a:ext cx="7561256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omparison of 3-D Coordinate Systems - MATLAB &amp; Simulink">
            <a:extLst>
              <a:ext uri="{FF2B5EF4-FFF2-40B4-BE49-F238E27FC236}">
                <a16:creationId xmlns:a16="http://schemas.microsoft.com/office/drawing/2014/main" id="{A5DC90B4-1DB4-87AC-3659-DF9D122F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18" y="1766500"/>
            <a:ext cx="2750732" cy="28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165CC5-A2C2-5E81-FFCE-FF4DBBBB366A}"/>
              </a:ext>
            </a:extLst>
          </p:cNvPr>
          <p:cNvSpPr txBox="1"/>
          <p:nvPr/>
        </p:nvSpPr>
        <p:spPr>
          <a:xfrm>
            <a:off x="8886455" y="4261407"/>
            <a:ext cx="355764" cy="43028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r"/>
            <a:r>
              <a:rPr lang="en-US" b="1" dirty="0">
                <a:latin typeface="+mn-lt"/>
              </a:rPr>
              <a:t>*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30EFB7-0B2A-90C8-3F13-C17E1F65DFEC}"/>
              </a:ext>
            </a:extLst>
          </p:cNvPr>
          <p:cNvCxnSpPr>
            <a:cxnSpLocks/>
          </p:cNvCxnSpPr>
          <p:nvPr/>
        </p:nvCxnSpPr>
        <p:spPr>
          <a:xfrm flipH="1">
            <a:off x="10220498" y="2522913"/>
            <a:ext cx="228600" cy="41563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36294-545F-89D2-F620-2E4EE909B656}"/>
              </a:ext>
            </a:extLst>
          </p:cNvPr>
          <p:cNvSpPr txBox="1"/>
          <p:nvPr/>
        </p:nvSpPr>
        <p:spPr>
          <a:xfrm>
            <a:off x="8027743" y="5039838"/>
            <a:ext cx="3883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*https://www.mathworks.com/help/map/choose-a-3-d-coordinate-system.html</a:t>
            </a:r>
          </a:p>
        </p:txBody>
      </p:sp>
    </p:spTree>
    <p:extLst>
      <p:ext uri="{BB962C8B-B14F-4D97-AF65-F5344CB8AC3E}">
        <p14:creationId xmlns:p14="http://schemas.microsoft.com/office/powerpoint/2010/main" val="2067842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49471C1-CA0C-F71F-8B94-B0AC1C88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5F8C-E121-34F4-F0FD-395F078D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>
            <a:normAutofit/>
          </a:bodyPr>
          <a:lstStyle/>
          <a:p>
            <a:r>
              <a:rPr lang="en-US" dirty="0"/>
              <a:t>TVA Harmonic Measurements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03716-3E4D-6ADD-1E6B-3035DEDB2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451"/>
            <a:ext cx="12188952" cy="430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69D8E7-D649-D7C7-1AB7-D1A4CAE3E76A}"/>
              </a:ext>
            </a:extLst>
          </p:cNvPr>
          <p:cNvSpPr txBox="1"/>
          <p:nvPr/>
        </p:nvSpPr>
        <p:spPr>
          <a:xfrm>
            <a:off x="649138" y="561117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slight increase, considered insignificant</a:t>
            </a:r>
          </a:p>
        </p:txBody>
      </p:sp>
    </p:spTree>
    <p:extLst>
      <p:ext uri="{BB962C8B-B14F-4D97-AF65-F5344CB8AC3E}">
        <p14:creationId xmlns:p14="http://schemas.microsoft.com/office/powerpoint/2010/main" val="4040457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52BB774-4720-F78F-7553-BA724546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" y="193588"/>
            <a:ext cx="9109763" cy="629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1B99E-C44B-9E83-837F-32A29EE2F5B3}"/>
              </a:ext>
            </a:extLst>
          </p:cNvPr>
          <p:cNvSpPr txBox="1"/>
          <p:nvPr/>
        </p:nvSpPr>
        <p:spPr>
          <a:xfrm>
            <a:off x="66135" y="6165687"/>
            <a:ext cx="9109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Aurora borealis visible from Signal Mountain, TN around 11:30PM EDT on Friday, May 10th, 2024.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A27B4-E0DB-88FA-FAD3-73C3BABFA5E4}"/>
              </a:ext>
            </a:extLst>
          </p:cNvPr>
          <p:cNvSpPr txBox="1"/>
          <p:nvPr/>
        </p:nvSpPr>
        <p:spPr>
          <a:xfrm>
            <a:off x="9056619" y="180218"/>
            <a:ext cx="3135381" cy="113868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5980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1085-7C06-9C71-037D-8874194C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0"/>
            <a:ext cx="10277856" cy="1325563"/>
          </a:xfrm>
        </p:spPr>
        <p:txBody>
          <a:bodyPr/>
          <a:lstStyle/>
          <a:p>
            <a:r>
              <a:rPr lang="en-US" dirty="0"/>
              <a:t>TVA Monitoring Network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340353-F17A-85A0-B985-04C3CCB07EF1}"/>
              </a:ext>
            </a:extLst>
          </p:cNvPr>
          <p:cNvSpPr/>
          <p:nvPr/>
        </p:nvSpPr>
        <p:spPr>
          <a:xfrm>
            <a:off x="9792586" y="5720316"/>
            <a:ext cx="382772" cy="34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A1960-D371-B402-698F-EFA1BB59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136" y="962049"/>
            <a:ext cx="7871269" cy="5566576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CDE0E2D-3B1E-41DC-7DC0-2BEBE864E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55900"/>
              </p:ext>
            </p:extLst>
          </p:nvPr>
        </p:nvGraphicFramePr>
        <p:xfrm>
          <a:off x="274320" y="1243584"/>
          <a:ext cx="3099816" cy="5212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908">
                  <a:extLst>
                    <a:ext uri="{9D8B030D-6E8A-4147-A177-3AD203B41FA5}">
                      <a16:colId xmlns:a16="http://schemas.microsoft.com/office/drawing/2014/main" val="3923139803"/>
                    </a:ext>
                  </a:extLst>
                </a:gridCol>
                <a:gridCol w="1549908">
                  <a:extLst>
                    <a:ext uri="{9D8B030D-6E8A-4147-A177-3AD203B41FA5}">
                      <a16:colId xmlns:a16="http://schemas.microsoft.com/office/drawing/2014/main" val="3045994710"/>
                    </a:ext>
                  </a:extLst>
                </a:gridCol>
              </a:tblGrid>
              <a:tr h="211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GIC Detector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Magnetometer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2492288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Anderson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Ackerman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3592318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Bradley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Allen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344970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Bull Run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Bull Run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6435782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East Point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Colbert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4927238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Gleason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Gallatin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8787321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Johnsonville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John Sevier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1531084"/>
                  </a:ext>
                </a:extLst>
              </a:tr>
              <a:tr h="196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Madison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Lagoon Creek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1797264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Madison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Paradise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4430984"/>
                  </a:ext>
                </a:extLst>
              </a:tr>
              <a:tr h="384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Montgomery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Raccoon Mountain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4301184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Paradise 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Shawnee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3333720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Paradise 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0170497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Paradise 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Watts Bar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3339955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Pin Hook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8084222"/>
                  </a:ext>
                </a:extLst>
              </a:tr>
              <a:tr h="384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Raccoon Mountain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2120510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Rutherford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1606712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Shelby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9064443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Southaven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7385239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Sullivan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2669327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Union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8923473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Weakley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0616753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Widows Creek 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9910809"/>
                  </a:ext>
                </a:extLst>
              </a:tr>
              <a:tr h="21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Widows Creek 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425923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EBF269E-09C7-D6B6-26B7-6FD606C9FB02}"/>
              </a:ext>
            </a:extLst>
          </p:cNvPr>
          <p:cNvSpPr/>
          <p:nvPr/>
        </p:nvSpPr>
        <p:spPr>
          <a:xfrm>
            <a:off x="237744" y="1243584"/>
            <a:ext cx="3163824" cy="52850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6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A5D97-4FA8-396A-08A0-8EC04B56B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21D1-DAF9-3B88-5BFC-B89E8008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5B84B3-4B1D-2F9E-06F8-C8B96FC2A1EF}"/>
              </a:ext>
            </a:extLst>
          </p:cNvPr>
          <p:cNvSpPr/>
          <p:nvPr/>
        </p:nvSpPr>
        <p:spPr>
          <a:xfrm>
            <a:off x="9792586" y="5720316"/>
            <a:ext cx="382772" cy="34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890ECA-A98A-E88A-F02A-DA2175440386}"/>
              </a:ext>
            </a:extLst>
          </p:cNvPr>
          <p:cNvSpPr txBox="1">
            <a:spLocks/>
          </p:cNvSpPr>
          <p:nvPr/>
        </p:nvSpPr>
        <p:spPr>
          <a:xfrm>
            <a:off x="408431" y="1325563"/>
            <a:ext cx="10515599" cy="4864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TVA began noticing effects 5/10/2024 at about 10:00AM system time (15:00UTC)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Highest GICs at Montgomery (44Adc) and Union (41Adc)</a:t>
            </a:r>
          </a:p>
          <a:p>
            <a:pPr lvl="1"/>
            <a:r>
              <a:rPr lang="en-US" sz="2000" dirty="0"/>
              <a:t>These sites continue to seem to nearly mirror each other</a:t>
            </a:r>
          </a:p>
          <a:p>
            <a:pPr lvl="1"/>
            <a:r>
              <a:rPr lang="en-US" sz="2000" dirty="0"/>
              <a:t>Data available from Anderson, Bull Run, Bradley, East Point, Gleason, Montgomery 2, Johnsonville, Paradise 7, Pin Hook 2, Raccoon Mountain, Shelby, Southaven, Sullivan 3, Union 1, Weakley, Widows Creek 17</a:t>
            </a:r>
          </a:p>
          <a:p>
            <a:pPr lvl="1"/>
            <a:r>
              <a:rPr lang="en-US" sz="2000" dirty="0"/>
              <a:t>No data available from Madison 1 or 2,  Limestone, Paradise 5 or 6, Widows Creek 10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Weakley GIC blocker inserted 12 times from 5/10/2024@12:05 system time to 5/12/2024@23:39 system time</a:t>
            </a:r>
          </a:p>
          <a:p>
            <a:pPr lvl="1"/>
            <a:r>
              <a:rPr lang="en-US" sz="2000" dirty="0"/>
              <a:t>Longest insertion time was a little over 2 hours (5/10/2024 from 13:58:21 to 16:00:39 system time)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Slight increase in system harmonics</a:t>
            </a:r>
          </a:p>
          <a:p>
            <a:pPr lvl="1"/>
            <a:r>
              <a:rPr lang="en-US" sz="2000" dirty="0"/>
              <a:t>No cap bank trips due to harmonics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101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7F8DB-1322-B928-480E-82272591D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80AD-9BF7-3929-6E61-5FF8118D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/>
          <a:lstStyle/>
          <a:p>
            <a:r>
              <a:rPr lang="en-US" dirty="0"/>
              <a:t>TVA GIC Measurements</a:t>
            </a:r>
            <a:br>
              <a:rPr lang="en-US" dirty="0"/>
            </a:br>
            <a:r>
              <a:rPr lang="en-US" dirty="0"/>
              <a:t>Two highest sites: Montgomery &amp; Union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AADBD-CA8A-6B4F-03E5-3A4335A8C281}"/>
              </a:ext>
            </a:extLst>
          </p:cNvPr>
          <p:cNvSpPr/>
          <p:nvPr/>
        </p:nvSpPr>
        <p:spPr>
          <a:xfrm>
            <a:off x="9792586" y="5720316"/>
            <a:ext cx="382772" cy="34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34716-5EBC-6E00-0157-52423C4A3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3" y="1225373"/>
            <a:ext cx="7324405" cy="5312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90C7B-F197-DF75-A7BD-F01B61AB7F99}"/>
              </a:ext>
            </a:extLst>
          </p:cNvPr>
          <p:cNvSpPr txBox="1"/>
          <p:nvPr/>
        </p:nvSpPr>
        <p:spPr>
          <a:xfrm>
            <a:off x="7299596" y="6256614"/>
            <a:ext cx="412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 are UTC (EST is UTC-5hrs)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7B7B2-03E6-F48E-A510-AC0A008C1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027" y="2050822"/>
            <a:ext cx="4212612" cy="29047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EEC467-0028-6B5C-0B95-2B5FE8EE39E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8603641" y="3794379"/>
            <a:ext cx="366059" cy="12220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307646-CB34-7169-CC92-6011ABF46A51}"/>
              </a:ext>
            </a:extLst>
          </p:cNvPr>
          <p:cNvSpPr txBox="1"/>
          <p:nvPr/>
        </p:nvSpPr>
        <p:spPr>
          <a:xfrm>
            <a:off x="8525581" y="5016417"/>
            <a:ext cx="888238" cy="35699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r"/>
            <a:r>
              <a:rPr lang="en-US" sz="1400" b="1" dirty="0">
                <a:latin typeface="+mn-lt"/>
              </a:rPr>
              <a:t>Union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2C925-0246-BBEE-9C60-4572BB77E230}"/>
              </a:ext>
            </a:extLst>
          </p:cNvPr>
          <p:cNvSpPr txBox="1"/>
          <p:nvPr/>
        </p:nvSpPr>
        <p:spPr>
          <a:xfrm>
            <a:off x="8599969" y="1465469"/>
            <a:ext cx="1312127" cy="35699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r"/>
            <a:r>
              <a:rPr lang="en-US" sz="1400" b="1" dirty="0">
                <a:latin typeface="+mn-lt"/>
              </a:rPr>
              <a:t>Montgomery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7C7DED-117E-3D30-2289-1DCD529A74E6}"/>
              </a:ext>
            </a:extLst>
          </p:cNvPr>
          <p:cNvCxnSpPr>
            <a:cxnSpLocks/>
          </p:cNvCxnSpPr>
          <p:nvPr/>
        </p:nvCxnSpPr>
        <p:spPr>
          <a:xfrm>
            <a:off x="9217152" y="1822464"/>
            <a:ext cx="108232" cy="7217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748DB-8BC9-49C6-D13C-1EB3F284B834}"/>
              </a:ext>
            </a:extLst>
          </p:cNvPr>
          <p:cNvCxnSpPr>
            <a:cxnSpLocks/>
          </p:cNvCxnSpPr>
          <p:nvPr/>
        </p:nvCxnSpPr>
        <p:spPr>
          <a:xfrm flipV="1">
            <a:off x="8619042" y="2592739"/>
            <a:ext cx="812734" cy="24360"/>
          </a:xfrm>
          <a:prstGeom prst="line">
            <a:avLst/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DD7648-29AE-FEE5-DA09-C614E4E42F5D}"/>
              </a:ext>
            </a:extLst>
          </p:cNvPr>
          <p:cNvSpPr txBox="1"/>
          <p:nvPr/>
        </p:nvSpPr>
        <p:spPr>
          <a:xfrm rot="18153715">
            <a:off x="8557739" y="3196515"/>
            <a:ext cx="1350800" cy="339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normAutofit fontScale="70000" lnSpcReduction="20000"/>
          </a:bodyPr>
          <a:lstStyle/>
          <a:p>
            <a:r>
              <a:rPr lang="en-US" b="1" dirty="0">
                <a:latin typeface="+mn-lt"/>
              </a:rPr>
              <a:t>178 mi (286km)</a:t>
            </a:r>
          </a:p>
        </p:txBody>
      </p:sp>
    </p:spTree>
    <p:extLst>
      <p:ext uri="{BB962C8B-B14F-4D97-AF65-F5344CB8AC3E}">
        <p14:creationId xmlns:p14="http://schemas.microsoft.com/office/powerpoint/2010/main" val="364887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83089-57B9-83EC-F07D-288621C3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1AC0-0373-D00C-44EE-7EB1C950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/>
          <a:lstStyle/>
          <a:p>
            <a:r>
              <a:rPr lang="en-US" dirty="0"/>
              <a:t>TVA GIC Measurements</a:t>
            </a:r>
            <a:br>
              <a:rPr lang="en-US" dirty="0"/>
            </a:br>
            <a:r>
              <a:rPr lang="en-US" dirty="0"/>
              <a:t>Montgomery: Peak GIC -44Adc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CDD04-B197-7436-B199-96C4B4BFB78B}"/>
              </a:ext>
            </a:extLst>
          </p:cNvPr>
          <p:cNvSpPr/>
          <p:nvPr/>
        </p:nvSpPr>
        <p:spPr>
          <a:xfrm>
            <a:off x="9792586" y="5720316"/>
            <a:ext cx="382772" cy="34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3CD11-4113-F053-E80C-EB3802EE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027" y="2050822"/>
            <a:ext cx="4212612" cy="29047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A7009F-D0BE-025B-5465-294E1D97970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8603641" y="3794379"/>
            <a:ext cx="366059" cy="12220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348ED-1DF5-9616-9197-023FF75C5D24}"/>
              </a:ext>
            </a:extLst>
          </p:cNvPr>
          <p:cNvSpPr txBox="1"/>
          <p:nvPr/>
        </p:nvSpPr>
        <p:spPr>
          <a:xfrm>
            <a:off x="8525581" y="5016417"/>
            <a:ext cx="888238" cy="35699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r"/>
            <a:r>
              <a:rPr lang="en-US" sz="1400" b="1" dirty="0">
                <a:latin typeface="+mn-lt"/>
              </a:rPr>
              <a:t>Union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97E8D0-B98E-8E06-5FBF-FE6A06D8BED4}"/>
              </a:ext>
            </a:extLst>
          </p:cNvPr>
          <p:cNvSpPr txBox="1"/>
          <p:nvPr/>
        </p:nvSpPr>
        <p:spPr>
          <a:xfrm>
            <a:off x="8599969" y="1465469"/>
            <a:ext cx="1312127" cy="35699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r"/>
            <a:r>
              <a:rPr lang="en-US" sz="1400" b="1" dirty="0">
                <a:latin typeface="+mn-lt"/>
              </a:rPr>
              <a:t>Montgomery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DC22B1-49DA-DF9F-9F63-DBD59626F237}"/>
              </a:ext>
            </a:extLst>
          </p:cNvPr>
          <p:cNvCxnSpPr>
            <a:cxnSpLocks/>
          </p:cNvCxnSpPr>
          <p:nvPr/>
        </p:nvCxnSpPr>
        <p:spPr>
          <a:xfrm>
            <a:off x="9217152" y="1822464"/>
            <a:ext cx="108232" cy="7217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DE25B5-919B-EF5E-01C9-A8415F1917CB}"/>
              </a:ext>
            </a:extLst>
          </p:cNvPr>
          <p:cNvCxnSpPr>
            <a:cxnSpLocks/>
          </p:cNvCxnSpPr>
          <p:nvPr/>
        </p:nvCxnSpPr>
        <p:spPr>
          <a:xfrm flipV="1">
            <a:off x="8619042" y="2592739"/>
            <a:ext cx="812734" cy="24360"/>
          </a:xfrm>
          <a:prstGeom prst="line">
            <a:avLst/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11472A-04EC-F3E3-68BA-182D1B2C7290}"/>
              </a:ext>
            </a:extLst>
          </p:cNvPr>
          <p:cNvSpPr txBox="1"/>
          <p:nvPr/>
        </p:nvSpPr>
        <p:spPr>
          <a:xfrm rot="18153715">
            <a:off x="8557739" y="3196515"/>
            <a:ext cx="1350800" cy="339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normAutofit fontScale="70000" lnSpcReduction="20000"/>
          </a:bodyPr>
          <a:lstStyle/>
          <a:p>
            <a:r>
              <a:rPr lang="en-US" b="1" dirty="0">
                <a:latin typeface="+mn-lt"/>
              </a:rPr>
              <a:t>178 mi (286km)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7DB06-DB74-07F5-8861-9FABA5274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7" y="1255157"/>
            <a:ext cx="7232909" cy="52458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F7626B-2858-708F-CDD9-12589C1DA014}"/>
              </a:ext>
            </a:extLst>
          </p:cNvPr>
          <p:cNvSpPr txBox="1"/>
          <p:nvPr/>
        </p:nvSpPr>
        <p:spPr>
          <a:xfrm>
            <a:off x="3886540" y="4524308"/>
            <a:ext cx="397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 GIC -44Adc on 5/11/2024@0207UTC</a:t>
            </a:r>
          </a:p>
          <a:p>
            <a:r>
              <a:rPr lang="en-US" dirty="0"/>
              <a:t>(5/10/2024@2107 system time-EST)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ADD752-7D4D-04C4-69C0-5D65A706A15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688609" y="4985973"/>
            <a:ext cx="1197931" cy="213824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802FB5-C874-9AEF-8F28-0BDA09278D1B}"/>
              </a:ext>
            </a:extLst>
          </p:cNvPr>
          <p:cNvSpPr txBox="1"/>
          <p:nvPr/>
        </p:nvSpPr>
        <p:spPr>
          <a:xfrm>
            <a:off x="7299596" y="6256614"/>
            <a:ext cx="412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 are UTC (EST is UTC-5hrs)</a:t>
            </a:r>
          </a:p>
        </p:txBody>
      </p:sp>
    </p:spTree>
    <p:extLst>
      <p:ext uri="{BB962C8B-B14F-4D97-AF65-F5344CB8AC3E}">
        <p14:creationId xmlns:p14="http://schemas.microsoft.com/office/powerpoint/2010/main" val="120137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2A173-F982-4C0F-9645-0DD1C1306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D024-8372-C6B3-2067-BE648E01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/>
          <a:lstStyle/>
          <a:p>
            <a:r>
              <a:rPr lang="en-US" dirty="0"/>
              <a:t>TVA GIC Measurements</a:t>
            </a:r>
            <a:br>
              <a:rPr lang="en-US" dirty="0"/>
            </a:br>
            <a:r>
              <a:rPr lang="en-US" dirty="0"/>
              <a:t>Union: Peak GIC -40Adc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78409-9871-85A7-BFC0-22D65782933B}"/>
              </a:ext>
            </a:extLst>
          </p:cNvPr>
          <p:cNvSpPr/>
          <p:nvPr/>
        </p:nvSpPr>
        <p:spPr>
          <a:xfrm>
            <a:off x="9792586" y="5720316"/>
            <a:ext cx="382772" cy="34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D7D88-FEA1-304F-DE96-C5628D250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027" y="2050822"/>
            <a:ext cx="4212612" cy="29047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34B88B-340C-7D6D-6E9E-BEE20657D3D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8603641" y="3794379"/>
            <a:ext cx="366059" cy="12220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7018906-8D42-65EC-C703-1D5F57CDBB10}"/>
              </a:ext>
            </a:extLst>
          </p:cNvPr>
          <p:cNvSpPr txBox="1"/>
          <p:nvPr/>
        </p:nvSpPr>
        <p:spPr>
          <a:xfrm>
            <a:off x="8525581" y="5016417"/>
            <a:ext cx="888238" cy="35699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r"/>
            <a:r>
              <a:rPr lang="en-US" sz="1400" b="1" dirty="0">
                <a:latin typeface="+mn-lt"/>
              </a:rPr>
              <a:t>Union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9A77B-A17C-27EA-0AF4-0A7F334968FA}"/>
              </a:ext>
            </a:extLst>
          </p:cNvPr>
          <p:cNvSpPr txBox="1"/>
          <p:nvPr/>
        </p:nvSpPr>
        <p:spPr>
          <a:xfrm>
            <a:off x="8599969" y="1465469"/>
            <a:ext cx="1312127" cy="35699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r"/>
            <a:r>
              <a:rPr lang="en-US" sz="1400" b="1" dirty="0">
                <a:latin typeface="+mn-lt"/>
              </a:rPr>
              <a:t>Montgomery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9256AB-61FC-5C97-D517-DE56224640F3}"/>
              </a:ext>
            </a:extLst>
          </p:cNvPr>
          <p:cNvCxnSpPr>
            <a:cxnSpLocks/>
          </p:cNvCxnSpPr>
          <p:nvPr/>
        </p:nvCxnSpPr>
        <p:spPr>
          <a:xfrm>
            <a:off x="9217152" y="1822464"/>
            <a:ext cx="108232" cy="7217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80DE96-CB1E-55DE-81B8-F5D849EA28E9}"/>
              </a:ext>
            </a:extLst>
          </p:cNvPr>
          <p:cNvCxnSpPr>
            <a:cxnSpLocks/>
          </p:cNvCxnSpPr>
          <p:nvPr/>
        </p:nvCxnSpPr>
        <p:spPr>
          <a:xfrm flipV="1">
            <a:off x="8619042" y="2592739"/>
            <a:ext cx="812734" cy="24360"/>
          </a:xfrm>
          <a:prstGeom prst="line">
            <a:avLst/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F178DC-2A83-D5C7-0898-D03B667206C3}"/>
              </a:ext>
            </a:extLst>
          </p:cNvPr>
          <p:cNvSpPr txBox="1"/>
          <p:nvPr/>
        </p:nvSpPr>
        <p:spPr>
          <a:xfrm rot="18153715">
            <a:off x="8557739" y="3196515"/>
            <a:ext cx="1350800" cy="339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normAutofit fontScale="70000" lnSpcReduction="20000"/>
          </a:bodyPr>
          <a:lstStyle/>
          <a:p>
            <a:r>
              <a:rPr lang="en-US" b="1" dirty="0">
                <a:latin typeface="+mn-lt"/>
              </a:rPr>
              <a:t>178 mi (286km)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62B4D-3A0C-37F7-6D92-B66C9E2EC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6" y="1162050"/>
            <a:ext cx="7393854" cy="53625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4269F5-7D8D-0601-777B-F772C9CC6051}"/>
              </a:ext>
            </a:extLst>
          </p:cNvPr>
          <p:cNvSpPr txBox="1"/>
          <p:nvPr/>
        </p:nvSpPr>
        <p:spPr>
          <a:xfrm>
            <a:off x="3377112" y="4450082"/>
            <a:ext cx="4189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 GIC -40Adc on 5/10/2024@2235UTC</a:t>
            </a:r>
          </a:p>
          <a:p>
            <a:r>
              <a:rPr lang="en-US" dirty="0"/>
              <a:t>(5/10/2024@1735 system time-EST)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95C840-E1A3-DB3F-15A8-CB9A2DE01070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311400" y="4911747"/>
            <a:ext cx="1065712" cy="10467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A528EB5-9EF0-EF96-9F1E-441F8F3F7A78}"/>
              </a:ext>
            </a:extLst>
          </p:cNvPr>
          <p:cNvSpPr txBox="1"/>
          <p:nvPr/>
        </p:nvSpPr>
        <p:spPr>
          <a:xfrm>
            <a:off x="7299596" y="6256614"/>
            <a:ext cx="412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 are UTC (EST is UTC-5hrs)</a:t>
            </a:r>
          </a:p>
        </p:txBody>
      </p:sp>
    </p:spTree>
    <p:extLst>
      <p:ext uri="{BB962C8B-B14F-4D97-AF65-F5344CB8AC3E}">
        <p14:creationId xmlns:p14="http://schemas.microsoft.com/office/powerpoint/2010/main" val="12425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D8E82-E0E9-5057-00EC-B4E86AAE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E764-AA20-4480-E2BA-2FF79F11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/>
          <a:lstStyle/>
          <a:p>
            <a:r>
              <a:rPr lang="en-US" dirty="0"/>
              <a:t>TVA GIC Measurements</a:t>
            </a:r>
            <a:br>
              <a:rPr lang="en-US" dirty="0"/>
            </a:br>
            <a:r>
              <a:rPr lang="en-US" dirty="0"/>
              <a:t>Montgomery &amp; Union Banks MVAR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7BE78-FACF-700C-24FE-28D552F26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212517"/>
            <a:ext cx="8103626" cy="53311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16A8BA-7C60-284D-6FCF-9B3ED5228A2F}"/>
              </a:ext>
            </a:extLst>
          </p:cNvPr>
          <p:cNvSpPr txBox="1"/>
          <p:nvPr/>
        </p:nvSpPr>
        <p:spPr>
          <a:xfrm>
            <a:off x="8656078" y="1664183"/>
            <a:ext cx="2783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 MVAR on 5/11/2024@about 1430 system time (1930UTC) (no correlation to peak GIC)</a:t>
            </a:r>
          </a:p>
        </p:txBody>
      </p:sp>
    </p:spTree>
    <p:extLst>
      <p:ext uri="{BB962C8B-B14F-4D97-AF65-F5344CB8AC3E}">
        <p14:creationId xmlns:p14="http://schemas.microsoft.com/office/powerpoint/2010/main" val="351693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89DDE-BE8A-E7EE-29C7-A2A68CDDB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1B45-92AE-D40B-5CE2-673790B7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87000" cy="1325563"/>
          </a:xfrm>
        </p:spPr>
        <p:txBody>
          <a:bodyPr/>
          <a:lstStyle/>
          <a:p>
            <a:r>
              <a:rPr lang="en-US" dirty="0"/>
              <a:t>TVA GIC Measurements</a:t>
            </a:r>
            <a:br>
              <a:rPr lang="en-US" dirty="0"/>
            </a:br>
            <a:r>
              <a:rPr lang="en-US" dirty="0"/>
              <a:t>Montgomery &amp; Union Banks MVAR losses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DF3E1-D721-FD0F-720C-8E2D7F10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76" y="1211579"/>
            <a:ext cx="7109698" cy="5162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3425BB-5E9F-DD01-3F35-4EBA458493E4}"/>
              </a:ext>
            </a:extLst>
          </p:cNvPr>
          <p:cNvSpPr txBox="1"/>
          <p:nvPr/>
        </p:nvSpPr>
        <p:spPr>
          <a:xfrm>
            <a:off x="7717274" y="1904021"/>
            <a:ext cx="2169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Bank MVAR losses (no correlation to peak GIC)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14E28-4792-26D4-3116-2084569C24AA}"/>
              </a:ext>
            </a:extLst>
          </p:cNvPr>
          <p:cNvSpPr/>
          <p:nvPr/>
        </p:nvSpPr>
        <p:spPr>
          <a:xfrm>
            <a:off x="3533775" y="1325563"/>
            <a:ext cx="838200" cy="207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911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684</Words>
  <Application>Microsoft Office PowerPoint</Application>
  <PresentationFormat>Widescreen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MyriadPro-Bold</vt:lpstr>
      <vt:lpstr>MyriadPro-Regular</vt:lpstr>
      <vt:lpstr>Times New Roman</vt:lpstr>
      <vt:lpstr>Trebuchet MS</vt:lpstr>
      <vt:lpstr>Wingdings 3</vt:lpstr>
      <vt:lpstr>Facet</vt:lpstr>
      <vt:lpstr>Office Theme</vt:lpstr>
      <vt:lpstr>Custom Design</vt:lpstr>
      <vt:lpstr>PowerPoint Presentation</vt:lpstr>
      <vt:lpstr>Contents </vt:lpstr>
      <vt:lpstr>TVA Monitoring Network</vt:lpstr>
      <vt:lpstr>Summary</vt:lpstr>
      <vt:lpstr>TVA GIC Measurements Two highest sites: Montgomery &amp; Union</vt:lpstr>
      <vt:lpstr>TVA GIC Measurements Montgomery: Peak GIC -44Adc</vt:lpstr>
      <vt:lpstr>TVA GIC Measurements Union: Peak GIC -40Adc</vt:lpstr>
      <vt:lpstr>TVA GIC Measurements Montgomery &amp; Union Banks MVAR</vt:lpstr>
      <vt:lpstr>TVA GIC Measurements Montgomery &amp; Union Banks MVAR losses</vt:lpstr>
      <vt:lpstr>TVA GIC Measurements Montgomery Banks MVAR losses</vt:lpstr>
      <vt:lpstr>TVA GIC Measurements Union Banks MVAR losses</vt:lpstr>
      <vt:lpstr>Weakley GIC blocker</vt:lpstr>
      <vt:lpstr>Weakley GIC blocker Resistor-Capacitor Ratings</vt:lpstr>
      <vt:lpstr>Weakley GIC blocker GIC Blocker – normal state</vt:lpstr>
      <vt:lpstr>Weakley GIC blocker GIC Blocker – inserted</vt:lpstr>
      <vt:lpstr>Weakley GIC blocker GIC Blocker – return to normal</vt:lpstr>
      <vt:lpstr>Weakley GIC blocker Weakley GIC Measurements</vt:lpstr>
      <vt:lpstr>Weakley GIC blocker Johnsonville &amp; Gleason GIC</vt:lpstr>
      <vt:lpstr>TVA Magnetometer Data-North</vt:lpstr>
      <vt:lpstr>TVA Magnetometer Data-East</vt:lpstr>
      <vt:lpstr>TVA Magnetometer Data-Down</vt:lpstr>
      <vt:lpstr>TVA Harmonic Measurements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Laughner</dc:creator>
  <cp:lastModifiedBy>Elliott, Ulyana Pugina</cp:lastModifiedBy>
  <cp:revision>24</cp:revision>
  <dcterms:created xsi:type="dcterms:W3CDTF">2024-05-15T20:35:55Z</dcterms:created>
  <dcterms:modified xsi:type="dcterms:W3CDTF">2025-03-07T18:57:41Z</dcterms:modified>
</cp:coreProperties>
</file>