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  <p:sldMasterId id="2147483663" r:id="rId6"/>
  </p:sldMasterIdLst>
  <p:notesMasterIdLst>
    <p:notesMasterId r:id="rId28"/>
  </p:notesMasterIdLst>
  <p:sldIdLst>
    <p:sldId id="257" r:id="rId7"/>
    <p:sldId id="371" r:id="rId8"/>
    <p:sldId id="290" r:id="rId9"/>
    <p:sldId id="300" r:id="rId10"/>
    <p:sldId id="301" r:id="rId11"/>
    <p:sldId id="360" r:id="rId12"/>
    <p:sldId id="262" r:id="rId13"/>
    <p:sldId id="347" r:id="rId14"/>
    <p:sldId id="342" r:id="rId15"/>
    <p:sldId id="348" r:id="rId16"/>
    <p:sldId id="359" r:id="rId17"/>
    <p:sldId id="364" r:id="rId18"/>
    <p:sldId id="279" r:id="rId19"/>
    <p:sldId id="361" r:id="rId20"/>
    <p:sldId id="358" r:id="rId21"/>
    <p:sldId id="365" r:id="rId22"/>
    <p:sldId id="370" r:id="rId23"/>
    <p:sldId id="369" r:id="rId24"/>
    <p:sldId id="302" r:id="rId25"/>
    <p:sldId id="362" r:id="rId26"/>
    <p:sldId id="3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AFE3B-3645-AD4D-B58B-43C040B8E07F}" v="327" dt="2025-05-05T01:44:19.037"/>
    <p1510:client id="{869EF0C7-4E3C-2F54-6201-26195F2C9B77}" v="81" dt="2025-05-04T17:07:42.051"/>
    <p1510:client id="{C952CC23-190E-A949-A74B-6055A721176A}" v="1" dt="2025-05-05T02:02:28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0"/>
  </p:normalViewPr>
  <p:slideViewPr>
    <p:cSldViewPr snapToGrid="0">
      <p:cViewPr varScale="1">
        <p:scale>
          <a:sx n="114" d="100"/>
          <a:sy n="114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Correctly classified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IC pulses</c:v>
                </c:pt>
                <c:pt idx="1">
                  <c:v>CG strokes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0.85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A-47E1-B782-15A89D15AC4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Misclassified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IC pulses</c:v>
                </c:pt>
                <c:pt idx="1">
                  <c:v>CG strokes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5A-47E1-B782-15A89D15A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718215"/>
        <c:axId val="35725055"/>
      </c:barChart>
      <c:catAx>
        <c:axId val="35718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25055"/>
        <c:crosses val="autoZero"/>
        <c:auto val="1"/>
        <c:lblAlgn val="ctr"/>
        <c:lblOffset val="100"/>
        <c:noMultiLvlLbl val="0"/>
      </c:catAx>
      <c:valAx>
        <c:axId val="35725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18215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Correctly classified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IC pulses</c:v>
                </c:pt>
                <c:pt idx="1">
                  <c:v>CG strokes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4-4162-A283-47CEFF27759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Misclassified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IC pulses</c:v>
                </c:pt>
                <c:pt idx="1">
                  <c:v>CG strokes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0.05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44-4162-A283-47CEFF277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718215"/>
        <c:axId val="35725055"/>
      </c:barChart>
      <c:catAx>
        <c:axId val="35718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25055"/>
        <c:crosses val="autoZero"/>
        <c:auto val="1"/>
        <c:lblAlgn val="ctr"/>
        <c:lblOffset val="100"/>
        <c:noMultiLvlLbl val="0"/>
      </c:catAx>
      <c:valAx>
        <c:axId val="3572505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18215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6B9FC-BDEA-4B09-BB7D-AA9DC9A8AABC}" type="datetimeFigureOut">
              <a:rPr lang="en-US" smtClean="0"/>
              <a:t>5/4/25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E012C-0AF7-435F-83B6-572C700A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8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E012C-0AF7-435F-83B6-572C700A90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8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correlation gives one clue</a:t>
            </a:r>
          </a:p>
          <a:p>
            <a:r>
              <a:rPr lang="en-US" dirty="0"/>
              <a:t>Ellise collision with a line gives another clue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E012C-0AF7-435F-83B6-572C700A90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60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E012C-0AF7-435F-83B6-572C700A90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47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Make sure to point out that most are actually IC, but likely just one was actually a CG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E012C-0AF7-435F-83B6-572C700A90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8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Any kind of lightning that hits a turbine transfers electrical current, which can cause damage</a:t>
            </a:r>
          </a:p>
          <a:p>
            <a:endParaRPr lang="en-US" sz="1200" dirty="0"/>
          </a:p>
          <a:p>
            <a:r>
              <a:rPr lang="en-US" sz="1200" dirty="0"/>
              <a:t>The distribution of these current parameters vary by type of lightning</a:t>
            </a:r>
          </a:p>
          <a:p>
            <a:endParaRPr lang="en-US" sz="1200" dirty="0"/>
          </a:p>
          <a:p>
            <a:r>
              <a:rPr lang="en-US" sz="1200" dirty="0"/>
              <a:t>Let’s take a look at a negative CG flash</a:t>
            </a:r>
          </a:p>
          <a:p>
            <a:endParaRPr lang="en-US" sz="1200" dirty="0"/>
          </a:p>
          <a:p>
            <a:r>
              <a:rPr lang="en-US" sz="1200" dirty="0"/>
              <a:t>This diagram from a textbook shows three views</a:t>
            </a:r>
          </a:p>
          <a:p>
            <a:endParaRPr lang="en-US" sz="1200" dirty="0"/>
          </a:p>
          <a:p>
            <a:r>
              <a:rPr lang="en-US" sz="1200" dirty="0"/>
              <a:t>Panel a shows what a long-exposure photo might look like, with a branched structure of the downward negative leader</a:t>
            </a:r>
          </a:p>
          <a:p>
            <a:endParaRPr lang="en-US" sz="1200" dirty="0"/>
          </a:p>
          <a:p>
            <a:r>
              <a:rPr lang="en-US" sz="1200" dirty="0"/>
              <a:t>Panel b shows time on the x-axis, imagine rotating the camera during the flashes. Panel c shows the current at the channel base on the same time axis</a:t>
            </a:r>
          </a:p>
          <a:p>
            <a:endParaRPr lang="en-US" sz="1200" dirty="0"/>
          </a:p>
          <a:p>
            <a:r>
              <a:rPr lang="en-US" sz="1200" dirty="0"/>
              <a:t>What you see is a current surge when the stepped leader makes contact with the upward connecting leader. This leads to a return stroke that lasts for a few tens of microseconds.</a:t>
            </a:r>
          </a:p>
          <a:p>
            <a:endParaRPr lang="en-US" sz="1200" dirty="0"/>
          </a:p>
          <a:p>
            <a:r>
              <a:rPr lang="en-US" sz="1200" dirty="0"/>
              <a:t>There’s then a calm period, and we might see one or more subsequent return strokes with their own current surges</a:t>
            </a:r>
          </a:p>
          <a:p>
            <a:endParaRPr lang="en-US" sz="1200" dirty="0"/>
          </a:p>
          <a:p>
            <a:r>
              <a:rPr lang="en-US" sz="1200" dirty="0"/>
              <a:t>The peak current in these events can range from a few kA to several hundred kA</a:t>
            </a:r>
          </a:p>
          <a:p>
            <a:endParaRPr lang="en-US" sz="1200" dirty="0"/>
          </a:p>
          <a:p>
            <a:r>
              <a:rPr lang="en-US" sz="1200" dirty="0"/>
              <a:t>There may also be something called a continuing current, which is much lower in amplitude, around a few hundred amps, but it can last for 1000 times as long – 10s or 100s of milliseconds</a:t>
            </a:r>
          </a:p>
          <a:p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dk1"/>
                </a:solidFill>
              </a:rPr>
              <a:t>Positive CG strokes typically have just one return stroke are more likely to have a continuing current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BF987-236A-4919-B01F-EA8658B429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5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78604-D742-468E-8FCC-9AF67BB765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8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FD303-89C8-4855-A932-84E20C4854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5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Features of the shapes (“waveforms”) are used in </a:t>
            </a:r>
            <a:r>
              <a:rPr lang="en-US" b="1" i="1" u="sng" dirty="0">
                <a:solidFill>
                  <a:schemeClr val="accent1">
                    <a:lumMod val="75000"/>
                  </a:schemeClr>
                </a:solidFill>
              </a:rPr>
              <a:t>classification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telling the difference between what hits ground and what stays in the cloud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FD303-89C8-4855-A932-84E20C485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37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LA </a:t>
            </a:r>
            <a:r>
              <a:rPr lang="en-US" sz="1200" dirty="0"/>
              <a:t>relevant to individual return strokes in CG flashes</a:t>
            </a:r>
          </a:p>
          <a:p>
            <a:pPr lvl="1"/>
            <a:r>
              <a:rPr lang="en-US" sz="1200" dirty="0"/>
              <a:t>expressed by median, due to skewed &amp; one-sided distribution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E012C-0AF7-435F-83B6-572C700A90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97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Lightning position is at center of ellipse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Probability level determines the probability that the actual lightning event is somewhere inside the ellipse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Semi-major axis provides a single number that represents the worst-case location error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E012C-0AF7-435F-83B6-572C700A90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79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Small ellipse axes will be allowed later in 2025 to provide the accuracy closer to reality, instead of over-inflated when well located.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E012C-0AF7-435F-83B6-572C700A90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1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596" y="4050833"/>
            <a:ext cx="8875033" cy="10968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6374C01-0C9C-44A2-84DC-CCB17F652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19574" y="176525"/>
            <a:ext cx="1966407" cy="16462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BD8654-1F01-49C9-8D6B-467B3EF10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19" y="274023"/>
            <a:ext cx="1475746" cy="1451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5E540B-F330-44F5-AEF1-CC60D203E8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91" y="5432206"/>
            <a:ext cx="1447258" cy="11378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7CEEE46-9DEE-4EFD-8DCE-A070D68992ED}"/>
              </a:ext>
            </a:extLst>
          </p:cNvPr>
          <p:cNvSpPr/>
          <p:nvPr userDrawn="1"/>
        </p:nvSpPr>
        <p:spPr>
          <a:xfrm>
            <a:off x="10038752" y="604069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809EC2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Microsoft Tai Le" panose="020B0502040204020203" pitchFamily="34" charset="0"/>
                <a:cs typeface="Microsoft Tai Le" panose="020B0502040204020203" pitchFamily="34" charset="0"/>
              </a:rPr>
              <a:t>www.TRUC.org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F3DC5B-D057-4F17-88F6-DBECE5203D6C}"/>
              </a:ext>
            </a:extLst>
          </p:cNvPr>
          <p:cNvSpPr txBox="1"/>
          <p:nvPr userDrawn="1"/>
        </p:nvSpPr>
        <p:spPr>
          <a:xfrm>
            <a:off x="3178025" y="579913"/>
            <a:ext cx="471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FDA Conference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May 5-6, 2025</a:t>
            </a:r>
          </a:p>
        </p:txBody>
      </p:sp>
    </p:spTree>
    <p:extLst>
      <p:ext uri="{BB962C8B-B14F-4D97-AF65-F5344CB8AC3E}">
        <p14:creationId xmlns:p14="http://schemas.microsoft.com/office/powerpoint/2010/main" val="423419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D314-23EF-992A-1731-AAF899AB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72D40-7A2C-C7AB-C78C-6D8C6B86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B586E-1E05-3CB3-2D9B-AE992D6EB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278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637D-B436-C3F3-CC98-CD845A64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860FC-12D9-42A1-4619-FE29A6782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19F7F-7CD5-E4BD-FF13-08448E24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28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F5D9-2AD1-259E-085E-20891865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AD05A-0CAB-C766-0661-DEE58CD0C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989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1B3E5-7056-3708-E13F-7C42929CD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BB029-8365-99E6-08FA-B194407C6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27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EC40E-A560-1D92-1BBC-707904AE4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FCF9D-5F6E-B327-EBAF-08D9FC620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5A6ED-7870-1271-F776-5025F357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B708E-7FB7-BFAA-3FB8-6CA8FCB9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D7D5F-AA91-A274-FB2F-1CB973E4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02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DF5B-E5F1-1EB0-68D9-A8CDA69A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755EF-BBD2-9290-1918-407E930D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C6B31-EA1F-2552-FE28-A0CEEE3B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C053B-345D-C639-2458-297A0B04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A430F-B9DC-81E8-272C-41094A19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9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7BF0-F532-ADEA-D74F-E2048495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97ECC-3772-B672-7433-655E29CFB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4464A-9ECA-C7ED-B312-608138B6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A1A83-9424-E83D-ECFA-C04A3C8B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A9656-5FB4-3095-66A3-A24047D2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31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09F5-6B77-1028-987B-A1CC7256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689CD-A09A-A416-A041-559B10F62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9B737-59FA-CB44-BA03-5C1F54101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A8585-6901-8533-9E0B-ED252187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2F972-9B06-6A8E-4499-DDCFCDD8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707D5-FFF6-3631-DB8F-F44D1585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83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A856-69FB-C3C3-AEFB-91F055B3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5ADD-75A3-B4DD-7A08-E1B3F77BC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AE174-D4DA-6FA1-49CD-0E0019340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54529-4E02-7B33-33AE-CF9B40F7A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9D5CE-3FFC-4800-ACBE-460C0F94D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4ED178-8F7B-484A-1AFA-6E3C6C51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6EF3A-05DB-E00A-A029-A2E2B6B8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5C137-2277-E854-2BFA-4700B740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76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CFA3-E606-8426-C146-CA50A1D1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7A4DE0-13B9-66D9-6571-E74A629D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FBEAA-2736-C4FF-C504-5852B5F76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E29BF-DEB3-B202-919D-CACF91B9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5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24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C61CB-3972-E7E5-1949-98053118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E507E-2B24-398F-53C7-DF0AF218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FAAB8-9D61-A8CD-B871-7AC3AE97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00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B76-0692-A302-8080-F14E30AD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4898-6FAD-630B-51C1-3CD9BC0B2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7E00A-E8B6-AAC8-EAB7-D5A2234B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73311-8AE3-4EB9-AC64-1EF98C89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30CD1-46CE-0852-F154-6B2E0698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3DD02-39E8-C448-0238-110343D8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98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E4A3-E3AF-B42A-62E4-74121BD4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51664B-CC74-CB52-9119-8397E81F5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598BE-5CDA-590A-D4AC-B7D4FD395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8D695-2E41-429B-1E7A-D75D268C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822CB-8A31-401C-09C5-3D538CEE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7698D-4DFD-2E7B-C2EB-84BED8DB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7603-66CB-3D95-F59C-CBBC7BE5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2C6CE-0798-38CC-6632-DA5FCA94F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AD883-54AB-41BD-CB68-21BB3BE6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0A6F-52E9-BF76-09D7-56EBA0EF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2B9EE-87AE-4B26-0F1F-CBA80ED0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31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BCE932-9612-3524-DCE6-6F9AD9534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92EE5-2F04-2762-82A4-3557A122F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65BF2-92E9-574F-D44F-F5AA9CA7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E7AE1-77D5-EAE8-4F0A-83FF533B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22EC-EC9F-AD1E-6DE9-D863F965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2768-D11C-6F9B-2D41-013631963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BFD11-0485-00BC-6DA8-41ABEDF24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41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F6D7-E627-6F62-CE2D-A932B0C1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5795B-0801-61BE-7637-33E681B41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13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4E1B-B471-8C47-364A-A81208A7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04084-1F18-0278-5CBB-8F3BF8C0B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46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A106-FA84-C015-F645-6F86CF34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7BDE-B67C-9F27-BBED-C30FD1BA7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898FE-4A7A-E720-5DDC-539457E6B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257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20CC3-E264-70AF-E9A4-0D179B7F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DFCDF-15DD-5D30-14DF-9C162053F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0771E-56A6-F429-BE6C-7B0D70A02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A4720-43D7-5C90-B865-D182DB2E3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94174-EF78-8D67-A3C6-D13AFEB26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96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AB1D-6FA5-6C15-0031-FDBEABAD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529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35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11"/>
          <p:cNvSpPr/>
          <p:nvPr userDrawn="1"/>
        </p:nvSpPr>
        <p:spPr>
          <a:xfrm rot="5400000" flipV="1">
            <a:off x="11342444" y="6008445"/>
            <a:ext cx="457197" cy="12419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7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67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6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2025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Georgia Tech Fault &amp; Disturbance Analysis Conference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0172701" y="6533636"/>
            <a:ext cx="204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809EC2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CA65F-5E34-92AB-0690-6128514EC7D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93562" y="66421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8213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FB2FD-EF1D-C24E-C0FE-206A3DA3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427D5-5692-4926-493F-6C5EA7A8C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lowchart: Manual Input 11">
            <a:extLst>
              <a:ext uri="{FF2B5EF4-FFF2-40B4-BE49-F238E27FC236}">
                <a16:creationId xmlns:a16="http://schemas.microsoft.com/office/drawing/2014/main" id="{E668BDC3-3003-C006-2EE8-0FFD881C6077}"/>
              </a:ext>
            </a:extLst>
          </p:cNvPr>
          <p:cNvSpPr/>
          <p:nvPr userDrawn="1"/>
        </p:nvSpPr>
        <p:spPr>
          <a:xfrm rot="5400000" flipV="1">
            <a:off x="11342444" y="6008445"/>
            <a:ext cx="457197" cy="12419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7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67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6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604B2-5784-06AB-D046-44DA9D1E2A6F}"/>
              </a:ext>
            </a:extLst>
          </p:cNvPr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>
                <a:latin typeface="Trebuchet MS" panose="020B0603020202020204" pitchFamily="34" charset="0"/>
              </a:rPr>
              <a:t>2025</a:t>
            </a:r>
            <a:r>
              <a:rPr lang="en-US" sz="1400" b="1">
                <a:latin typeface="Trebuchet MS" panose="020B0603020202020204" pitchFamily="34" charset="0"/>
              </a:rPr>
              <a:t> Georgia Tech Fault &amp; Disturbance Analysis Conference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F729D7-5EA6-E744-BFE9-D3610431EEB5}"/>
              </a:ext>
            </a:extLst>
          </p:cNvPr>
          <p:cNvSpPr txBox="1">
            <a:spLocks/>
          </p:cNvSpPr>
          <p:nvPr userDrawn="1"/>
        </p:nvSpPr>
        <p:spPr>
          <a:xfrm>
            <a:off x="11541210" y="6446840"/>
            <a:ext cx="65078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561873-E5F7-4C6A-B7F2-AB7F7BD315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1F4AD-C70E-DB8D-A100-94513E6E542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93562" y="66421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36047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2D1451-8A4F-389D-D324-CADF8F39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415D3-682B-E785-6837-B776EBE2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08659-BE34-2D03-6818-A31214307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C6E8-DBDF-4962-9466-F90CCA745BBA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8A9C0-D1C5-0695-74F5-FE7E5B9E9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B592-3E10-15C1-F376-9746FA4A9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DC536-0722-1552-AE6A-487CB13413B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93562" y="66421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85307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28823D6-5947-4C39-3BCF-20FDC1CDA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596" y="3429000"/>
            <a:ext cx="8875033" cy="1096899"/>
          </a:xfrm>
        </p:spPr>
        <p:txBody>
          <a:bodyPr/>
          <a:lstStyle/>
          <a:p>
            <a:r>
              <a:rPr lang="en-US"/>
              <a:t>Dr. Ryan Said, Dr. Martin Murphy, Brooke Pearson, Hans </a:t>
            </a:r>
            <a:r>
              <a:rPr lang="en-US" err="1"/>
              <a:t>Loewenheath</a:t>
            </a:r>
            <a:endParaRPr lang="en-US"/>
          </a:p>
          <a:p>
            <a:r>
              <a:rPr lang="en-US"/>
              <a:t>Vaisala </a:t>
            </a:r>
            <a:r>
              <a:rPr lang="en-US" err="1"/>
              <a:t>Xweather</a:t>
            </a:r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05506A7B-1F03-906C-255F-BF7428FF12E6}"/>
              </a:ext>
            </a:extLst>
          </p:cNvPr>
          <p:cNvSpPr txBox="1">
            <a:spLocks/>
          </p:cNvSpPr>
          <p:nvPr/>
        </p:nvSpPr>
        <p:spPr>
          <a:xfrm>
            <a:off x="842596" y="2183053"/>
            <a:ext cx="8875033" cy="109689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ea typeface="+mn-lt"/>
                <a:cs typeface="+mn-lt"/>
              </a:rPr>
              <a:t>Understanding and interpreting lightning data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CCD5E9-FD3D-F041-FA69-F42F0535F83D}"/>
              </a:ext>
            </a:extLst>
          </p:cNvPr>
          <p:cNvSpPr txBox="1"/>
          <p:nvPr/>
        </p:nvSpPr>
        <p:spPr>
          <a:xfrm>
            <a:off x="2626321" y="4790459"/>
            <a:ext cx="66014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Agenda: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Lightning Locating System (LLS)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an LLS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Interpreting and using 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LLS data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0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CA7E292-2AF5-AB72-8BEE-84C711F239A6}"/>
              </a:ext>
            </a:extLst>
          </p:cNvPr>
          <p:cNvGrpSpPr/>
          <p:nvPr/>
        </p:nvGrpSpPr>
        <p:grpSpPr>
          <a:xfrm>
            <a:off x="1138518" y="923342"/>
            <a:ext cx="5148220" cy="3062718"/>
            <a:chOff x="6497136" y="1128045"/>
            <a:chExt cx="5495541" cy="30721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31A06C-E139-1D63-04D3-863ADE955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97136" y="1128045"/>
              <a:ext cx="5495541" cy="3072187"/>
            </a:xfrm>
            <a:prstGeom prst="rect">
              <a:avLst/>
            </a:prstGeom>
          </p:spPr>
        </p:pic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BDE62D50-17D5-B5E0-E07B-EBCF1E848E82}"/>
                </a:ext>
              </a:extLst>
            </p:cNvPr>
            <p:cNvSpPr/>
            <p:nvPr/>
          </p:nvSpPr>
          <p:spPr>
            <a:xfrm>
              <a:off x="7503205" y="3050849"/>
              <a:ext cx="367469" cy="290557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5C3437-EE9C-4334-8726-C1608597837B}"/>
              </a:ext>
            </a:extLst>
          </p:cNvPr>
          <p:cNvSpPr/>
          <p:nvPr/>
        </p:nvSpPr>
        <p:spPr>
          <a:xfrm>
            <a:off x="199323" y="114959"/>
            <a:ext cx="114668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Peak current and sensor amplitude are linearly correlated at a fixed distance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D49E65-9A98-7018-7887-6B3DF00FB757}"/>
              </a:ext>
            </a:extLst>
          </p:cNvPr>
          <p:cNvSpPr txBox="1"/>
          <p:nvPr/>
        </p:nvSpPr>
        <p:spPr>
          <a:xfrm>
            <a:off x="6439909" y="1397857"/>
            <a:ext cx="5073056" cy="647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 1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Range-normalize sensor amplitudes to 100 km: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F7F012-57D8-D5AC-4600-795D03806D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3395" y="4095137"/>
            <a:ext cx="2369909" cy="23504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4003418-6FE6-767A-AB43-4F5AAD0A8605}"/>
              </a:ext>
            </a:extLst>
          </p:cNvPr>
          <p:cNvSpPr txBox="1"/>
          <p:nvPr/>
        </p:nvSpPr>
        <p:spPr>
          <a:xfrm>
            <a:off x="6096000" y="4258235"/>
            <a:ext cx="5751443" cy="18543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 2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Convert RNSS to channel-base peak current.  Assuming lowest portion of lightning channel acts as a transmission line, normalized amplitude is linearly related to peak current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734C2D-0FD0-89DD-4021-ABCD21F39C7E}"/>
              </a:ext>
            </a:extLst>
          </p:cNvPr>
          <p:cNvSpPr txBox="1"/>
          <p:nvPr/>
        </p:nvSpPr>
        <p:spPr>
          <a:xfrm>
            <a:off x="344557" y="5853010"/>
            <a:ext cx="2229106" cy="5191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100" dirty="0"/>
              <a:t>Idone</a:t>
            </a:r>
            <a:r>
              <a:rPr lang="en-US" sz="1100"/>
              <a:t>, V.P. et al. 1993: </a:t>
            </a:r>
            <a:r>
              <a:rPr lang="en-US" sz="1100" i="1"/>
              <a:t>J. </a:t>
            </a:r>
            <a:r>
              <a:rPr lang="en-US" sz="1100" i="1" err="1"/>
              <a:t>Geophys</a:t>
            </a:r>
            <a:r>
              <a:rPr lang="en-US" sz="1100" i="1"/>
              <a:t>. Res.</a:t>
            </a:r>
            <a:r>
              <a:rPr lang="en-US" sz="1100"/>
              <a:t>, </a:t>
            </a:r>
            <a:r>
              <a:rPr lang="en-US" sz="1100" b="1"/>
              <a:t>98</a:t>
            </a:r>
            <a:r>
              <a:rPr lang="en-US" sz="1100"/>
              <a:t>, 18323-18332</a:t>
            </a:r>
          </a:p>
        </p:txBody>
      </p:sp>
      <p:sp>
        <p:nvSpPr>
          <p:cNvPr id="3" name="Star: 5 Points 6">
            <a:extLst>
              <a:ext uri="{FF2B5EF4-FFF2-40B4-BE49-F238E27FC236}">
                <a16:creationId xmlns:a16="http://schemas.microsoft.com/office/drawing/2014/main" id="{424AFB2B-424F-962B-8039-FABA68EE94C4}"/>
              </a:ext>
            </a:extLst>
          </p:cNvPr>
          <p:cNvSpPr/>
          <p:nvPr/>
        </p:nvSpPr>
        <p:spPr>
          <a:xfrm>
            <a:off x="4009194" y="3139339"/>
            <a:ext cx="344245" cy="28966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C44E8F-9112-1503-4106-2A34DDBCC865}"/>
              </a:ext>
            </a:extLst>
          </p:cNvPr>
          <p:cNvCxnSpPr>
            <a:cxnSpLocks/>
          </p:cNvCxnSpPr>
          <p:nvPr/>
        </p:nvCxnSpPr>
        <p:spPr>
          <a:xfrm flipH="1">
            <a:off x="2253071" y="2707698"/>
            <a:ext cx="1928245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AF2121-74A8-8D04-A9DA-2DCD6A492A0A}"/>
                  </a:ext>
                </a:extLst>
              </p:cNvPr>
              <p:cNvSpPr txBox="1"/>
              <p:nvPr/>
            </p:nvSpPr>
            <p:spPr>
              <a:xfrm>
                <a:off x="6652975" y="2317128"/>
                <a:ext cx="4576253" cy="752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𝑅𝑁𝑆𝑆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−100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AF2121-74A8-8D04-A9DA-2DCD6A492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975" y="2317128"/>
                <a:ext cx="4576253" cy="752001"/>
              </a:xfrm>
              <a:prstGeom prst="rect">
                <a:avLst/>
              </a:prstGeom>
              <a:blipFill>
                <a:blip r:embed="rId5"/>
                <a:stretch>
                  <a:fillRect l="-1105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004690-451F-CB66-FCCC-95283EE516E5}"/>
                  </a:ext>
                </a:extLst>
              </p:cNvPr>
              <p:cNvSpPr txBox="1"/>
              <p:nvPr/>
            </p:nvSpPr>
            <p:spPr>
              <a:xfrm>
                <a:off x="4087893" y="2816776"/>
                <a:ext cx="1868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004690-451F-CB66-FCCC-95283EE51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893" y="2816776"/>
                <a:ext cx="186846" cy="276999"/>
              </a:xfrm>
              <a:prstGeom prst="rect">
                <a:avLst/>
              </a:prstGeom>
              <a:blipFill>
                <a:blip r:embed="rId6"/>
                <a:stretch>
                  <a:fillRect l="-40000" r="-2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3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DCB2-ED7C-3644-AF8F-FF148730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4152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LLS Performance</a:t>
            </a:r>
          </a:p>
        </p:txBody>
      </p:sp>
    </p:spTree>
    <p:extLst>
      <p:ext uri="{BB962C8B-B14F-4D97-AF65-F5344CB8AC3E}">
        <p14:creationId xmlns:p14="http://schemas.microsoft.com/office/powerpoint/2010/main" val="159550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96734-3A83-F9CE-5741-5CA04EC72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D5A11-B02E-65FC-E0A3-EC517F24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97" y="239485"/>
            <a:ext cx="11439205" cy="77084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Performance is determined by how much and how well lightning is detected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82E41-079F-F9E7-4689-7490D7604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72" y="1365931"/>
            <a:ext cx="10515600" cy="4600575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Location Accuracy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(LA): how close to the real location did we get? 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Detection Efficiency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(DE): what fraction (or percentage) of the lightning is detected?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Classification Accuracy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how well did we differentiate between CG strokes and IC pulses? </a:t>
            </a:r>
          </a:p>
          <a:p>
            <a:pPr marL="457200" lvl="1" indent="0">
              <a:buNone/>
            </a:pPr>
            <a:endParaRPr lang="en-US" sz="2000"/>
          </a:p>
          <a:p>
            <a:pPr lvl="2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82609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38CEF323-0906-15AA-1C4E-4CCD168BD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60" y="607345"/>
            <a:ext cx="6527505" cy="51557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63" y="301312"/>
            <a:ext cx="5037252" cy="2108059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The LLS estimates the location accuracy for each event by calculating an error ellipse at the 50th percentile confidence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8564400" y="4943700"/>
            <a:ext cx="324000" cy="1998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r" defTabSz="1219170" rtl="0" eaLnBrk="1" latinLnBrk="0" hangingPunct="1">
              <a:defRPr sz="825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B0A570-0E46-4CE1-894D-18F5FB3BC96E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8635" y="3456605"/>
                <a:ext cx="5037252" cy="6847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 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𝑐𝑡𝑟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 − 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𝑐𝑡𝑟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𝑑𝑥𝑑𝑦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35" y="3456605"/>
                <a:ext cx="5037252" cy="684739"/>
              </a:xfrm>
              <a:prstGeom prst="rect">
                <a:avLst/>
              </a:prstGeom>
              <a:blipFill>
                <a:blip r:embed="rId4"/>
                <a:stretch>
                  <a:fillRect l="-251" r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64ACB5D-5DB6-1F80-3060-E168A0DADECA}"/>
              </a:ext>
            </a:extLst>
          </p:cNvPr>
          <p:cNvSpPr/>
          <p:nvPr/>
        </p:nvSpPr>
        <p:spPr>
          <a:xfrm>
            <a:off x="9490737" y="2262020"/>
            <a:ext cx="2042152" cy="11536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Confidence region (50</a:t>
            </a:r>
            <a:r>
              <a:rPr lang="en-US" baseline="30000" dirty="0"/>
              <a:t>th</a:t>
            </a:r>
            <a:r>
              <a:rPr lang="en-US" dirty="0"/>
              <a:t> percentile)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0A5A38B-2DD7-5150-9FAE-97397ECBF77F}"/>
              </a:ext>
            </a:extLst>
          </p:cNvPr>
          <p:cNvSpPr/>
          <p:nvPr/>
        </p:nvSpPr>
        <p:spPr>
          <a:xfrm>
            <a:off x="462335" y="2699540"/>
            <a:ext cx="4116905" cy="6449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Probability density follows 2D joint Gaussian distribution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4BE141-6598-3BA9-3B3E-B28631FE1DD2}"/>
              </a:ext>
            </a:extLst>
          </p:cNvPr>
          <p:cNvSpPr/>
          <p:nvPr/>
        </p:nvSpPr>
        <p:spPr>
          <a:xfrm>
            <a:off x="290663" y="4404836"/>
            <a:ext cx="41289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Ellipse determined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 and angle uncertainty at each sensor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Sensor locations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Solution location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B42EB7F-693C-6FF4-9918-E076B155FDBD}"/>
              </a:ext>
            </a:extLst>
          </p:cNvPr>
          <p:cNvSpPr/>
          <p:nvPr/>
        </p:nvSpPr>
        <p:spPr>
          <a:xfrm>
            <a:off x="6053816" y="2124447"/>
            <a:ext cx="2042152" cy="4242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Semi-major axis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1ADE2A-DBF1-B246-6564-252893AB675F}"/>
              </a:ext>
            </a:extLst>
          </p:cNvPr>
          <p:cNvCxnSpPr>
            <a:cxnSpLocks/>
          </p:cNvCxnSpPr>
          <p:nvPr/>
        </p:nvCxnSpPr>
        <p:spPr>
          <a:xfrm>
            <a:off x="8489456" y="2409371"/>
            <a:ext cx="510165" cy="1338959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99D5960-A926-D060-27DB-4151A4658357}"/>
              </a:ext>
            </a:extLst>
          </p:cNvPr>
          <p:cNvSpPr/>
          <p:nvPr/>
        </p:nvSpPr>
        <p:spPr>
          <a:xfrm>
            <a:off x="6447305" y="3456605"/>
            <a:ext cx="2042151" cy="4242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Semi-minor axis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1C1B28-D56B-DA83-F45A-CD3FC364B1F9}"/>
              </a:ext>
            </a:extLst>
          </p:cNvPr>
          <p:cNvCxnSpPr>
            <a:cxnSpLocks/>
          </p:cNvCxnSpPr>
          <p:nvPr/>
        </p:nvCxnSpPr>
        <p:spPr>
          <a:xfrm flipV="1">
            <a:off x="8634334" y="3048995"/>
            <a:ext cx="243042" cy="13624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2CB3F6EF-D200-5565-4544-CF460B79192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8095968" y="2336558"/>
            <a:ext cx="497925" cy="36298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B036192D-8991-332C-A52A-67A96D4D37E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365691" y="3285457"/>
            <a:ext cx="460931" cy="26048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00EBB96B-A37C-1E36-FF69-DAEDE5252B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8814217" y="2714488"/>
            <a:ext cx="676521" cy="12437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6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402485-2887-3B29-2E5B-FF8BDCD2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97" y="252576"/>
            <a:ext cx="11439205" cy="71146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A typical CG flash in the NLDN has 50% error ellipses with better than 200-meter axes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5C20FC-8C00-7B23-23ED-5E059034DE61}"/>
              </a:ext>
            </a:extLst>
          </p:cNvPr>
          <p:cNvGrpSpPr/>
          <p:nvPr/>
        </p:nvGrpSpPr>
        <p:grpSpPr>
          <a:xfrm>
            <a:off x="1253002" y="1076593"/>
            <a:ext cx="9431700" cy="5145722"/>
            <a:chOff x="1253001" y="1076592"/>
            <a:chExt cx="9927617" cy="5416283"/>
          </a:xfrm>
        </p:grpSpPr>
        <p:pic>
          <p:nvPicPr>
            <p:cNvPr id="5" name="Picture 4" descr="A map with red circles&#10;&#10;AI-generated content may be incorrect.">
              <a:extLst>
                <a:ext uri="{FF2B5EF4-FFF2-40B4-BE49-F238E27FC236}">
                  <a16:creationId xmlns:a16="http://schemas.microsoft.com/office/drawing/2014/main" id="{FFC559DE-DFF3-6637-25FE-C422CBC3D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3001" y="1076592"/>
              <a:ext cx="9927617" cy="5416283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E272F3D-BAB1-44E5-571E-FE0E488095B3}"/>
                </a:ext>
              </a:extLst>
            </p:cNvPr>
            <p:cNvCxnSpPr>
              <a:cxnSpLocks/>
            </p:cNvCxnSpPr>
            <p:nvPr/>
          </p:nvCxnSpPr>
          <p:spPr>
            <a:xfrm>
              <a:off x="9843236" y="6265719"/>
              <a:ext cx="994482" cy="0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D2B6DB-278F-0974-8729-EE5DF93CBE03}"/>
                </a:ext>
              </a:extLst>
            </p:cNvPr>
            <p:cNvSpPr txBox="1"/>
            <p:nvPr/>
          </p:nvSpPr>
          <p:spPr>
            <a:xfrm>
              <a:off x="10013222" y="5896387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accent2">
                      <a:lumMod val="50000"/>
                    </a:schemeClr>
                  </a:solidFill>
                </a:rPr>
                <a:t>1 km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0474EC3-B9A8-65EC-8D30-13E6037378EB}"/>
              </a:ext>
            </a:extLst>
          </p:cNvPr>
          <p:cNvSpPr txBox="1"/>
          <p:nvPr/>
        </p:nvSpPr>
        <p:spPr>
          <a:xfrm>
            <a:off x="6438663" y="3429000"/>
            <a:ext cx="1585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CG strokes (7)</a:t>
            </a:r>
          </a:p>
          <a:p>
            <a:r>
              <a:rPr lang="en-US">
                <a:solidFill>
                  <a:srgbClr val="0070C0"/>
                </a:solidFill>
              </a:rPr>
              <a:t>IC pulse (1)</a:t>
            </a:r>
          </a:p>
        </p:txBody>
      </p:sp>
    </p:spTree>
    <p:extLst>
      <p:ext uri="{BB962C8B-B14F-4D97-AF65-F5344CB8AC3E}">
        <p14:creationId xmlns:p14="http://schemas.microsoft.com/office/powerpoint/2010/main" val="1792783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BC41-8E06-2C5C-7FDE-BA45E315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58" y="11842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Ellipses are scalable with the probability level depending on desired confidence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CD09C2-84BD-F168-252C-6D8A31A39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5958" y="2002055"/>
            <a:ext cx="5547647" cy="4042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27A9C-DF0A-C121-079D-B5DE30F9B787}"/>
              </a:ext>
            </a:extLst>
          </p:cNvPr>
          <p:cNvSpPr txBox="1"/>
          <p:nvPr/>
        </p:nvSpPr>
        <p:spPr>
          <a:xfrm>
            <a:off x="8244143" y="6044665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kilometers E-W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7C1B01-7C28-0775-BC61-9E6DA822B9A1}"/>
              </a:ext>
            </a:extLst>
          </p:cNvPr>
          <p:cNvSpPr txBox="1"/>
          <p:nvPr/>
        </p:nvSpPr>
        <p:spPr>
          <a:xfrm rot="16200000">
            <a:off x="5156853" y="3838693"/>
            <a:ext cx="165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kilometers N-S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B0BD13-1480-419B-5D4F-926DDC9969D8}"/>
              </a:ext>
            </a:extLst>
          </p:cNvPr>
          <p:cNvSpPr txBox="1"/>
          <p:nvPr/>
        </p:nvSpPr>
        <p:spPr>
          <a:xfrm>
            <a:off x="6934200" y="2270923"/>
            <a:ext cx="668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50%</a:t>
            </a:r>
          </a:p>
          <a:p>
            <a:r>
              <a:rPr lang="en-US" sz="2000">
                <a:solidFill>
                  <a:srgbClr val="0070C0"/>
                </a:solidFill>
              </a:rPr>
              <a:t>90%</a:t>
            </a:r>
          </a:p>
          <a:p>
            <a:r>
              <a:rPr lang="en-US" sz="2000">
                <a:solidFill>
                  <a:srgbClr val="FF0000"/>
                </a:solidFill>
              </a:rPr>
              <a:t>99%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9A844E-77A5-D805-E266-F36ABD59B84D}"/>
              </a:ext>
            </a:extLst>
          </p:cNvPr>
          <p:cNvSpPr txBox="1"/>
          <p:nvPr/>
        </p:nvSpPr>
        <p:spPr>
          <a:xfrm>
            <a:off x="7698737" y="2594088"/>
            <a:ext cx="18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Probability levels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2F503-FD85-3B7C-AA4C-C37B48ED1429}"/>
              </a:ext>
            </a:extLst>
          </p:cNvPr>
          <p:cNvSpPr txBox="1"/>
          <p:nvPr/>
        </p:nvSpPr>
        <p:spPr>
          <a:xfrm>
            <a:off x="786930" y="1580161"/>
            <a:ext cx="4955780" cy="843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50</a:t>
            </a:r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percentile ellipse is reported with each stroke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desired probability level is given as a fraction 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(0-1) then: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DDB741-F7DC-5B56-0F37-2F1C193C4B75}"/>
                  </a:ext>
                </a:extLst>
              </p:cNvPr>
              <p:cNvSpPr txBox="1"/>
              <p:nvPr/>
            </p:nvSpPr>
            <p:spPr>
              <a:xfrm>
                <a:off x="658395" y="4551128"/>
                <a:ext cx="4841067" cy="9553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𝑠𝑐𝑎𝑙𝑒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𝑓𝑎𝑐𝑡𝑜𝑟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DDB741-F7DC-5B56-0F37-2F1C193C4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95" y="4551128"/>
                <a:ext cx="4841067" cy="955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899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8296A-5486-6340-7744-5FFC652A0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D58F5-52DB-5330-B2A0-4E78D828C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Lightning correlating to a fault is very rarely calculated to be far away, e.g. 5 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A760A-422F-1CBA-5608-B65216CD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r" defTabSz="1219170" rtl="0" eaLnBrk="1" latinLnBrk="0" hangingPunct="1">
              <a:defRPr sz="825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B0A570-0E46-4CE1-894D-18F5FB3BC96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9">
            <a:extLst>
              <a:ext uri="{FF2B5EF4-FFF2-40B4-BE49-F238E27FC236}">
                <a16:creationId xmlns:a16="http://schemas.microsoft.com/office/drawing/2014/main" id="{10EA3B37-E4E6-F1F0-B653-7BF3F639F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0161" y="2055529"/>
            <a:ext cx="5488729" cy="43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24E7F6-6724-CDF4-C68C-942BC7EE38B2}"/>
              </a:ext>
            </a:extLst>
          </p:cNvPr>
          <p:cNvSpPr txBox="1"/>
          <p:nvPr/>
        </p:nvSpPr>
        <p:spPr>
          <a:xfrm>
            <a:off x="838199" y="1934718"/>
            <a:ext cx="4072847" cy="44373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 customer case: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kA: very low current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Detected by only 2 sensors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Fairly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uncommon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both points...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Reported error ellipse allows for poorly-located events to be correlated</a:t>
            </a:r>
          </a:p>
        </p:txBody>
      </p:sp>
    </p:spTree>
    <p:extLst>
      <p:ext uri="{BB962C8B-B14F-4D97-AF65-F5344CB8AC3E}">
        <p14:creationId xmlns:p14="http://schemas.microsoft.com/office/powerpoint/2010/main" val="417687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united states&#10;&#10;AI-generated content may be incorrect.">
            <a:extLst>
              <a:ext uri="{FF2B5EF4-FFF2-40B4-BE49-F238E27FC236}">
                <a16:creationId xmlns:a16="http://schemas.microsoft.com/office/drawing/2014/main" id="{9706592A-1757-6C9E-CC44-309D87419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778" y="1269033"/>
            <a:ext cx="5494824" cy="3197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6CE647-AD6A-9A7D-6195-8DA70DD2245D}"/>
              </a:ext>
            </a:extLst>
          </p:cNvPr>
          <p:cNvSpPr txBox="1"/>
          <p:nvPr/>
        </p:nvSpPr>
        <p:spPr>
          <a:xfrm>
            <a:off x="376397" y="1269033"/>
            <a:ext cx="5719602" cy="45354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Sensor response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sensor detection threshold and saturation</a:t>
            </a:r>
          </a:p>
          <a:p>
            <a:pPr marL="285750" indent="-285750">
              <a:buFontTx/>
              <a:buChar char="-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Propagation effects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geometric spreading and exponential decay</a:t>
            </a:r>
          </a:p>
          <a:p>
            <a:pPr marL="285750" indent="-285750">
              <a:buFontTx/>
              <a:buChar char="-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 amplitudes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Integrate across distribution of expected effective peak currents (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CG or IC)</a:t>
            </a:r>
          </a:p>
          <a:p>
            <a:pPr marL="285750" indent="-285750">
              <a:buFontTx/>
              <a:buChar char="-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each location: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detection probability at each sensor based on the arrival amplitude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 all combinations of sensors that may contribute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Calculate distribution of error ellipses and accumulated detection probability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7E0194-9E11-7E47-A5EA-D92C7D4A5B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6077" y="283611"/>
            <a:ext cx="11439525" cy="76993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Detection Efficiency model incorporates sensor response, propagation effects, and source amplitudes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83238B-F519-9FE8-5363-A99C1DFFA0C4}"/>
              </a:ext>
            </a:extLst>
          </p:cNvPr>
          <p:cNvSpPr txBox="1"/>
          <p:nvPr/>
        </p:nvSpPr>
        <p:spPr>
          <a:xfrm>
            <a:off x="7500730" y="4724834"/>
            <a:ext cx="277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Typical CG flash DE &gt; 95%</a:t>
            </a:r>
          </a:p>
        </p:txBody>
      </p:sp>
    </p:spTree>
    <p:extLst>
      <p:ext uri="{BB962C8B-B14F-4D97-AF65-F5344CB8AC3E}">
        <p14:creationId xmlns:p14="http://schemas.microsoft.com/office/powerpoint/2010/main" val="2116374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840E-D76A-BC52-1314-D5EFBE93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0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Effects of bidirectional classification errors are impacted by the distribution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ACFA3-D4EC-D2CA-C240-F7BB958D0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Positive polarity events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00AEA-DBBB-0313-897A-057A90E6A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polarity events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EF4E0D-CEA5-D042-6413-CBFFA091349A}"/>
              </a:ext>
            </a:extLst>
          </p:cNvPr>
          <p:cNvSpPr txBox="1"/>
          <p:nvPr/>
        </p:nvSpPr>
        <p:spPr>
          <a:xfrm>
            <a:off x="1632001" y="3069381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IC pulses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2E8EB1-E9ED-FA89-3A35-962DB9594AB2}"/>
              </a:ext>
            </a:extLst>
          </p:cNvPr>
          <p:cNvSpPr txBox="1"/>
          <p:nvPr/>
        </p:nvSpPr>
        <p:spPr>
          <a:xfrm>
            <a:off x="6984800" y="2947743"/>
            <a:ext cx="1277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IC pulses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E7F7A5-2636-71CB-1E63-E8C2B33E949F}"/>
              </a:ext>
            </a:extLst>
          </p:cNvPr>
          <p:cNvSpPr txBox="1"/>
          <p:nvPr/>
        </p:nvSpPr>
        <p:spPr>
          <a:xfrm>
            <a:off x="917721" y="4946862"/>
            <a:ext cx="5220000" cy="676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en-US" sz="2000" dirty="0"/>
              <a:t>A few misclassified +IC events results </a:t>
            </a:r>
            <a:br>
              <a:rPr lang="en-US" sz="2000" dirty="0"/>
            </a:br>
            <a:r>
              <a:rPr lang="en-US" sz="2000" dirty="0"/>
              <a:t>in a flood of misclassified +CG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4B013D-6676-A1B1-195B-2A11AD96285E}"/>
              </a:ext>
            </a:extLst>
          </p:cNvPr>
          <p:cNvSpPr txBox="1"/>
          <p:nvPr/>
        </p:nvSpPr>
        <p:spPr>
          <a:xfrm>
            <a:off x="6227882" y="4946861"/>
            <a:ext cx="5220000" cy="6762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en-US" sz="2000" dirty="0"/>
              <a:t>Some misclassification of negative events </a:t>
            </a:r>
            <a:br>
              <a:rPr lang="en-US" sz="2000" dirty="0"/>
            </a:br>
            <a:r>
              <a:rPr lang="en-US" sz="2000" dirty="0"/>
              <a:t>also occurs, but the net effect is less severe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9727DA-8604-E467-93CB-02EFD81A260D}"/>
              </a:ext>
            </a:extLst>
          </p:cNvPr>
          <p:cNvSpPr txBox="1"/>
          <p:nvPr/>
        </p:nvSpPr>
        <p:spPr>
          <a:xfrm>
            <a:off x="917722" y="5695109"/>
            <a:ext cx="10549856" cy="402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/>
              <a:t>Overall rate of misclassification for all events of both polarities is around 5-10%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C538FD0-11FD-9ACE-A7D6-9C6B86BBE0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366967"/>
              </p:ext>
            </p:extLst>
          </p:nvPr>
        </p:nvGraphicFramePr>
        <p:xfrm>
          <a:off x="917722" y="2648911"/>
          <a:ext cx="5220000" cy="224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0E288B2-208B-3D65-10E8-D72F9916F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821668"/>
              </p:ext>
            </p:extLst>
          </p:nvPr>
        </p:nvGraphicFramePr>
        <p:xfrm>
          <a:off x="6215656" y="2648911"/>
          <a:ext cx="5220000" cy="224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3638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5DADE-1D31-A976-CB7B-05965BE7C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34" y="139736"/>
            <a:ext cx="11347370" cy="78720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If fault correlation query shows zero CGs, try including IC events in the query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80CF2-509C-56A9-ACA0-033856A184C7}"/>
              </a:ext>
            </a:extLst>
          </p:cNvPr>
          <p:cNvSpPr txBox="1"/>
          <p:nvPr/>
        </p:nvSpPr>
        <p:spPr>
          <a:xfrm>
            <a:off x="3678634" y="911422"/>
            <a:ext cx="3957494" cy="5232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Case from August 2021 </a:t>
            </a:r>
          </a:p>
        </p:txBody>
      </p:sp>
      <p:pic>
        <p:nvPicPr>
          <p:cNvPr id="7" name="Picture 6" descr="A map with blue circles and a river&#10;&#10;AI-generated content may be incorrect.">
            <a:extLst>
              <a:ext uri="{FF2B5EF4-FFF2-40B4-BE49-F238E27FC236}">
                <a16:creationId xmlns:a16="http://schemas.microsoft.com/office/drawing/2014/main" id="{7D9D054F-95D1-F1E6-D645-B206508D7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280" y="2143125"/>
            <a:ext cx="5463024" cy="4357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393FD1-8AF2-D3D4-6B91-9746691EC58F}"/>
              </a:ext>
            </a:extLst>
          </p:cNvPr>
          <p:cNvSpPr txBox="1"/>
          <p:nvPr/>
        </p:nvSpPr>
        <p:spPr>
          <a:xfrm>
            <a:off x="6468606" y="1619905"/>
            <a:ext cx="3845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IC events included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FCDE75-D19E-D5CC-4260-1A61BBB38F79}"/>
              </a:ext>
            </a:extLst>
          </p:cNvPr>
          <p:cNvGrpSpPr/>
          <p:nvPr/>
        </p:nvGrpSpPr>
        <p:grpSpPr>
          <a:xfrm>
            <a:off x="474934" y="2143125"/>
            <a:ext cx="5463023" cy="4349750"/>
            <a:chOff x="474934" y="2143125"/>
            <a:chExt cx="5463023" cy="4349750"/>
          </a:xfrm>
        </p:grpSpPr>
        <p:pic>
          <p:nvPicPr>
            <p:cNvPr id="4" name="Picture 3" descr="A map of a river&#10;&#10;AI-generated content may be incorrect.">
              <a:extLst>
                <a:ext uri="{FF2B5EF4-FFF2-40B4-BE49-F238E27FC236}">
                  <a16:creationId xmlns:a16="http://schemas.microsoft.com/office/drawing/2014/main" id="{8A399FE2-648C-BC36-2BFA-4BBC3769C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934" y="2143125"/>
              <a:ext cx="5463023" cy="4349750"/>
            </a:xfrm>
            <a:prstGeom prst="rect">
              <a:avLst/>
            </a:prstGeom>
          </p:spPr>
        </p:pic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9A243274-D784-BCDA-8499-CEB5B6BBA6E7}"/>
                </a:ext>
              </a:extLst>
            </p:cNvPr>
            <p:cNvSpPr/>
            <p:nvPr/>
          </p:nvSpPr>
          <p:spPr>
            <a:xfrm>
              <a:off x="2820110" y="3879788"/>
              <a:ext cx="264919" cy="230737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07F0E8D-DEE1-8B0E-3BA2-335D3819D633}"/>
              </a:ext>
            </a:extLst>
          </p:cNvPr>
          <p:cNvSpPr txBox="1"/>
          <p:nvPr/>
        </p:nvSpPr>
        <p:spPr>
          <a:xfrm>
            <a:off x="2952569" y="3249966"/>
            <a:ext cx="2018855" cy="6752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/>
              <a:t>Power line fault in this general area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ECDE30-4B2C-3708-6449-C23489344537}"/>
              </a:ext>
            </a:extLst>
          </p:cNvPr>
          <p:cNvSpPr txBox="1"/>
          <p:nvPr/>
        </p:nvSpPr>
        <p:spPr>
          <a:xfrm>
            <a:off x="8391344" y="4834335"/>
            <a:ext cx="2543356" cy="6752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/>
              <a:t>Lightning was observed but all classified as “IC,” when actually one may have been a CG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DB0C19-6DD9-93CF-B196-10D6A932E6E6}"/>
              </a:ext>
            </a:extLst>
          </p:cNvPr>
          <p:cNvSpPr txBox="1"/>
          <p:nvPr/>
        </p:nvSpPr>
        <p:spPr>
          <a:xfrm>
            <a:off x="491242" y="1619174"/>
            <a:ext cx="2804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Query of CG only</a:t>
            </a:r>
          </a:p>
        </p:txBody>
      </p:sp>
    </p:spTree>
    <p:extLst>
      <p:ext uri="{BB962C8B-B14F-4D97-AF65-F5344CB8AC3E}">
        <p14:creationId xmlns:p14="http://schemas.microsoft.com/office/powerpoint/2010/main" val="424625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2661F-9382-07E7-F506-9E0807768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45D1-E99A-2810-73BE-17273CF8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Applications of LLS data</a:t>
            </a:r>
          </a:p>
        </p:txBody>
      </p:sp>
    </p:spTree>
    <p:extLst>
      <p:ext uri="{BB962C8B-B14F-4D97-AF65-F5344CB8AC3E}">
        <p14:creationId xmlns:p14="http://schemas.microsoft.com/office/powerpoint/2010/main" val="3168863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74E991-D86C-9B9D-4A54-65626B0B6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48" y="1551056"/>
            <a:ext cx="8503960" cy="44564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054394-4C3C-42F1-3B59-9FCB0115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613"/>
            <a:ext cx="10515600" cy="82058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Major data fields include time, latitude, longitude, type, and signal strength (kA)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6DD28-1C90-99EF-65FB-3E5BF3B89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60" y="2206818"/>
            <a:ext cx="5943600" cy="26479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4EE846-5AD5-5C84-A99B-BE43F11045EC}"/>
              </a:ext>
            </a:extLst>
          </p:cNvPr>
          <p:cNvSpPr/>
          <p:nvPr/>
        </p:nvSpPr>
        <p:spPr>
          <a:xfrm>
            <a:off x="442127" y="1551056"/>
            <a:ext cx="3346102" cy="1584030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9EB765-ADD2-AA7D-4D21-28134928CE02}"/>
              </a:ext>
            </a:extLst>
          </p:cNvPr>
          <p:cNvSpPr/>
          <p:nvPr/>
        </p:nvSpPr>
        <p:spPr>
          <a:xfrm>
            <a:off x="5048460" y="2206817"/>
            <a:ext cx="5943600" cy="2647949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DA8037-9D32-F71C-69B7-30FDA0F74861}"/>
              </a:ext>
            </a:extLst>
          </p:cNvPr>
          <p:cNvCxnSpPr/>
          <p:nvPr/>
        </p:nvCxnSpPr>
        <p:spPr>
          <a:xfrm>
            <a:off x="3788229" y="1551056"/>
            <a:ext cx="7203831" cy="6557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1F3F6F-74CE-86B1-E445-CECD00BC760A}"/>
              </a:ext>
            </a:extLst>
          </p:cNvPr>
          <p:cNvCxnSpPr>
            <a:cxnSpLocks/>
          </p:cNvCxnSpPr>
          <p:nvPr/>
        </p:nvCxnSpPr>
        <p:spPr>
          <a:xfrm>
            <a:off x="442127" y="3202910"/>
            <a:ext cx="4606333" cy="1651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7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2C67-A49A-6CB3-FBE6-E28CCFC9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741"/>
            <a:ext cx="10515600" cy="876771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C0B08F-D564-FEC8-EA63-A32468F9E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696" y="1594132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Real-Time Fault Monitoring: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Cloud-to-ground stroke reports correlate with fault records to confirm lightning-induced faults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Confidence &amp; Classification: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Understanding the network’s error-ellipse metrics, peak current accuracy, detection efficiency, and classification accuracy ensure you can reliably attribute outages to lightning (and rule out other causes)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Long-Term Diagnostics: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Aggregated lightning archives reveal recurring hot spots and failure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4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AF3A32-B1AE-2C13-4402-B0F7816C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7608" y="6309321"/>
            <a:ext cx="7056784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800" kern="1200">
                <a:solidFill>
                  <a:schemeClr val="accent1"/>
                </a:solidFill>
                <a:latin typeface="Vaisala Sans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276BD-AB4A-1B47-CFC5-EFCBCA9B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309321"/>
            <a:ext cx="4314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accent1"/>
                </a:solidFill>
                <a:latin typeface="Vaisala Sans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86FE07-F779-49C6-81DB-EB924689B7B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E8EF0A-4283-1F33-7700-7DA98D690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39394"/>
            <a:ext cx="9525000" cy="53585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8ED1C6-E346-449F-81E0-1A3DC2D94940}"/>
              </a:ext>
            </a:extLst>
          </p:cNvPr>
          <p:cNvSpPr txBox="1"/>
          <p:nvPr/>
        </p:nvSpPr>
        <p:spPr>
          <a:xfrm>
            <a:off x="8153400" y="6283912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Rakov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  <a:r>
              <a:rPr lang="en-US" sz="1600" dirty="0" err="1">
                <a:solidFill>
                  <a:srgbClr val="000000"/>
                </a:solidFill>
              </a:rPr>
              <a:t>Uman</a:t>
            </a:r>
            <a:r>
              <a:rPr lang="en-US" sz="1600" dirty="0">
                <a:solidFill>
                  <a:srgbClr val="000000"/>
                </a:solidFill>
              </a:rPr>
              <a:t>, 2003, Ch4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96E2E27-515A-0090-EE51-0A6FA0474E7B}"/>
              </a:ext>
            </a:extLst>
          </p:cNvPr>
          <p:cNvSpPr txBox="1">
            <a:spLocks/>
          </p:cNvSpPr>
          <p:nvPr/>
        </p:nvSpPr>
        <p:spPr>
          <a:xfrm>
            <a:off x="5350230" y="2221563"/>
            <a:ext cx="3392931" cy="12039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Return strokes last for tens  of microseconds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62C99D-291A-EDA7-3B96-C60527F8C9CE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5522883" y="3425483"/>
            <a:ext cx="1523813" cy="957284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9222A5-3D4D-172C-9C16-57EBD9CB07CF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6894229" y="3425483"/>
            <a:ext cx="152467" cy="94207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BC2FA9-F4A7-D7B4-876A-41335D44CEE8}"/>
              </a:ext>
            </a:extLst>
          </p:cNvPr>
          <p:cNvCxnSpPr>
            <a:cxnSpLocks/>
          </p:cNvCxnSpPr>
          <p:nvPr/>
        </p:nvCxnSpPr>
        <p:spPr>
          <a:xfrm>
            <a:off x="7073113" y="3450892"/>
            <a:ext cx="851687" cy="1025046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E363417-978D-2877-6141-7352E656755F}"/>
              </a:ext>
            </a:extLst>
          </p:cNvPr>
          <p:cNvSpPr/>
          <p:nvPr/>
        </p:nvSpPr>
        <p:spPr>
          <a:xfrm>
            <a:off x="1192783" y="2665747"/>
            <a:ext cx="2156408" cy="8783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Peak current</a:t>
            </a:r>
            <a:endParaRPr lang="en-US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7AEFBF3-1DD3-1FE4-C07E-441125BE084D}"/>
              </a:ext>
            </a:extLst>
          </p:cNvPr>
          <p:cNvSpPr/>
          <p:nvPr/>
        </p:nvSpPr>
        <p:spPr>
          <a:xfrm>
            <a:off x="451249" y="4760626"/>
            <a:ext cx="3187451" cy="676278"/>
          </a:xfrm>
          <a:prstGeom prst="round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Max rate-of-rise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0509AB-0755-6348-28C1-2B87B391D889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349191" y="3104905"/>
            <a:ext cx="2076919" cy="974726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EF7F89-7ED0-4527-0240-C0505C2F88AB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638700" y="4518789"/>
            <a:ext cx="1797563" cy="579976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175DA9BA-0789-545B-8FCC-A130E50A1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18256"/>
            <a:ext cx="11139435" cy="9468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A cloud-to-ground flash consists of one or more return strokes</a:t>
            </a:r>
          </a:p>
        </p:txBody>
      </p:sp>
    </p:spTree>
    <p:extLst>
      <p:ext uri="{BB962C8B-B14F-4D97-AF65-F5344CB8AC3E}">
        <p14:creationId xmlns:p14="http://schemas.microsoft.com/office/powerpoint/2010/main" val="416570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29624-C3B8-4E1A-D7E9-0D13F9E7F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18255"/>
            <a:ext cx="11139435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Precision lightning data provides real-time correlation of lightning-caused faults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35A92-67E7-7447-E846-AB09405A1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895" y="1430042"/>
            <a:ext cx="10515600" cy="5098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Lightning strikes to infrastructure can cause flashovers and faults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Flashover: voltage spike from a lightning strike to a phase or shielding wire, causing a line-to-ground fault</a:t>
            </a:r>
          </a:p>
          <a:p>
            <a:pPr lvl="1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Backflashover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line-to-ground fault initiated by insufficiently grounded tower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Induced voltage spikes from lightning a strike nearby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Fault current causes breakers to trip and a momentary outage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Lightning Data Verification:</a:t>
            </a:r>
          </a:p>
          <a:p>
            <a:pPr lvl="1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 &amp; Location Correlation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Match stroke timestamp and error-ellipse location with transient recorder data to confirm a lightning‐caused trip</a:t>
            </a:r>
          </a:p>
          <a:p>
            <a:pPr lvl="1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Peak Current Estimate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Stroke amplitude (kA) indicates strike severity and the likelihood of flashover</a:t>
            </a:r>
          </a:p>
        </p:txBody>
      </p:sp>
    </p:spTree>
    <p:extLst>
      <p:ext uri="{BB962C8B-B14F-4D97-AF65-F5344CB8AC3E}">
        <p14:creationId xmlns:p14="http://schemas.microsoft.com/office/powerpoint/2010/main" val="211019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511A32-7464-0FB9-2312-A94CD436C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1" y="833941"/>
            <a:ext cx="9579428" cy="55445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B426C8-B9B5-90C3-354A-BF9EE812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464" y="65116"/>
            <a:ext cx="10541327" cy="91459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Historical lightning records reveal the exposure along a 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B8A4F5-D7DF-34A2-4171-3390738655CA}"/>
              </a:ext>
            </a:extLst>
          </p:cNvPr>
          <p:cNvSpPr txBox="1"/>
          <p:nvPr/>
        </p:nvSpPr>
        <p:spPr>
          <a:xfrm>
            <a:off x="8038390" y="2986600"/>
            <a:ext cx="39737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10-year NLDN Cloud-to-ground (CG) strike-point density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2015-2024 (inclusive)</a:t>
            </a:r>
          </a:p>
        </p:txBody>
      </p:sp>
    </p:spTree>
    <p:extLst>
      <p:ext uri="{BB962C8B-B14F-4D97-AF65-F5344CB8AC3E}">
        <p14:creationId xmlns:p14="http://schemas.microsoft.com/office/powerpoint/2010/main" val="365980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0F63E-C35D-FF47-11B8-F35D93F2C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34" y="2002631"/>
            <a:ext cx="10515600" cy="28527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How a Lightning Location System (LLS) Works</a:t>
            </a:r>
          </a:p>
        </p:txBody>
      </p:sp>
    </p:spTree>
    <p:extLst>
      <p:ext uri="{BB962C8B-B14F-4D97-AF65-F5344CB8AC3E}">
        <p14:creationId xmlns:p14="http://schemas.microsoft.com/office/powerpoint/2010/main" val="251603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8C20B0A-10AA-4255-BC50-A24C35622E58}"/>
              </a:ext>
            </a:extLst>
          </p:cNvPr>
          <p:cNvSpPr txBox="1">
            <a:spLocks/>
          </p:cNvSpPr>
          <p:nvPr/>
        </p:nvSpPr>
        <p:spPr>
          <a:xfrm>
            <a:off x="3439232" y="4689646"/>
            <a:ext cx="8561968" cy="18371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Wingdings" pitchFamily="2" charset="2"/>
              <a:buChar char="§"/>
              <a:defRPr sz="24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Wingdings" pitchFamily="2" charset="2"/>
              <a:buChar char="§"/>
              <a:defRPr sz="24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2pPr>
            <a:lvl3pPr marL="81598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Times New Roman" pitchFamily="18" charset="0"/>
              <a:buChar char="–"/>
              <a:defRPr sz="20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3pPr>
            <a:lvl4pPr marL="119997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Times New Roman" pitchFamily="18" charset="0"/>
              <a:buChar char="–"/>
              <a:defRPr sz="20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4pPr>
            <a:lvl5pPr marL="1535962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5pPr>
            <a:lvl6pPr marL="190800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6pPr>
            <a:lvl7pPr marL="226800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Times New Roman" pitchFamily="18" charset="0"/>
              <a:buChar char="–"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7pPr>
            <a:lvl8pPr marL="262800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Times New Roman" pitchFamily="18" charset="0"/>
              <a:buChar char="–"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8pPr>
            <a:lvl9pPr marL="3090906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Times New Roman" panose="02020603050405020304" pitchFamily="18" charset="0"/>
              <a:buChar char="–"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5" y="122253"/>
            <a:ext cx="11376000" cy="8224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Lightning Locating Systems (LLS) use remote sensors and a central analyzer to determine latitude, longitude, time, and more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AE521D-C1BD-4A73-81D0-154EB44EB530}"/>
              </a:ext>
            </a:extLst>
          </p:cNvPr>
          <p:cNvCxnSpPr>
            <a:cxnSpLocks/>
          </p:cNvCxnSpPr>
          <p:nvPr/>
        </p:nvCxnSpPr>
        <p:spPr>
          <a:xfrm flipH="1">
            <a:off x="4913562" y="2331779"/>
            <a:ext cx="984863" cy="6801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84E4CC-9649-424E-8894-E5FADC3EC32A}"/>
              </a:ext>
            </a:extLst>
          </p:cNvPr>
          <p:cNvCxnSpPr>
            <a:cxnSpLocks/>
          </p:cNvCxnSpPr>
          <p:nvPr/>
        </p:nvCxnSpPr>
        <p:spPr>
          <a:xfrm>
            <a:off x="2256971" y="2171914"/>
            <a:ext cx="984863" cy="6801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F60054-0ADE-4BB3-97F9-8A838B30E6A1}"/>
              </a:ext>
            </a:extLst>
          </p:cNvPr>
          <p:cNvCxnSpPr>
            <a:cxnSpLocks/>
          </p:cNvCxnSpPr>
          <p:nvPr/>
        </p:nvCxnSpPr>
        <p:spPr>
          <a:xfrm flipV="1">
            <a:off x="979714" y="3751943"/>
            <a:ext cx="2072958" cy="11611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9A3391-474D-4499-A41B-229C2EF8C7FA}"/>
              </a:ext>
            </a:extLst>
          </p:cNvPr>
          <p:cNvSpPr txBox="1">
            <a:spLocks/>
          </p:cNvSpPr>
          <p:nvPr/>
        </p:nvSpPr>
        <p:spPr>
          <a:xfrm>
            <a:off x="6585290" y="1093044"/>
            <a:ext cx="5606710" cy="2477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Wingdings" pitchFamily="2" charset="2"/>
              <a:buChar char="§"/>
              <a:defRPr sz="24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Wingdings" pitchFamily="2" charset="2"/>
              <a:buChar char="§"/>
              <a:defRPr sz="24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2pPr>
            <a:lvl3pPr marL="81598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Times New Roman" pitchFamily="18" charset="0"/>
              <a:buChar char="–"/>
              <a:defRPr sz="20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3pPr>
            <a:lvl4pPr marL="119997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Times New Roman" pitchFamily="18" charset="0"/>
              <a:buChar char="–"/>
              <a:defRPr sz="20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4pPr>
            <a:lvl5pPr marL="1535962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5pPr>
            <a:lvl6pPr marL="190800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6pPr>
            <a:lvl7pPr marL="226800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Times New Roman" pitchFamily="18" charset="0"/>
              <a:buChar char="–"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7pPr>
            <a:lvl8pPr marL="262800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Times New Roman" pitchFamily="18" charset="0"/>
              <a:buChar char="–"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8pPr>
            <a:lvl9pPr marL="3090906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Times New Roman" panose="02020603050405020304" pitchFamily="18" charset="0"/>
              <a:buChar char="–"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Remote sensors:</a:t>
            </a:r>
          </a:p>
          <a:p>
            <a:pPr lvl="1"/>
            <a:r>
              <a:rPr lang="en-US" dirty="0"/>
              <a:t>Detect radio-frequency signals generated by lightning</a:t>
            </a:r>
          </a:p>
          <a:p>
            <a:pPr lvl="1"/>
            <a:r>
              <a:rPr lang="en-US" dirty="0"/>
              <a:t>Stream to central analyzer: Time of Arrival (TOA), Magnetic Direction Finding (MDF), amplitude, and other parameters</a:t>
            </a:r>
          </a:p>
          <a:p>
            <a:pPr marL="0" indent="0">
              <a:buFont typeface="Wingdings" pitchFamily="2" charset="2"/>
              <a:buNone/>
            </a:pPr>
            <a:endParaRPr lang="en-US"/>
          </a:p>
        </p:txBody>
      </p:sp>
      <p:pic>
        <p:nvPicPr>
          <p:cNvPr id="4" name="Picture 2" descr="6,900+ Cartoon Of The Server Rack Stock Illustrations, Royalty-Free Vector  Graphics &amp; Clip Art - iStock">
            <a:extLst>
              <a:ext uri="{FF2B5EF4-FFF2-40B4-BE49-F238E27FC236}">
                <a16:creationId xmlns:a16="http://schemas.microsoft.com/office/drawing/2014/main" id="{DA4B1E60-36EE-6DF5-498C-6AA8175DC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8951" y="2587476"/>
            <a:ext cx="1491738" cy="131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40F5D92-088E-9590-5826-F65AD0742BB8}"/>
              </a:ext>
            </a:extLst>
          </p:cNvPr>
          <p:cNvGrpSpPr/>
          <p:nvPr/>
        </p:nvGrpSpPr>
        <p:grpSpPr>
          <a:xfrm>
            <a:off x="372530" y="3914839"/>
            <a:ext cx="1080211" cy="2604655"/>
            <a:chOff x="1156986" y="1801861"/>
            <a:chExt cx="553774" cy="1154529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4C3E1FED-AA25-1386-AE26-5AEC8CB1E7D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3983" y="1801861"/>
              <a:ext cx="544778" cy="1154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3F8FB0B6-C0C1-436C-2E92-607159D30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971" y="2654513"/>
              <a:ext cx="92962" cy="54978"/>
            </a:xfrm>
            <a:prstGeom prst="ellipse">
              <a:avLst/>
            </a:pr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7">
              <a:extLst>
                <a:ext uri="{FF2B5EF4-FFF2-40B4-BE49-F238E27FC236}">
                  <a16:creationId xmlns:a16="http://schemas.microsoft.com/office/drawing/2014/main" id="{651C45A1-EF5B-8E49-4C25-F8D39D35F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1913815"/>
              <a:ext cx="42982" cy="797675"/>
            </a:xfrm>
            <a:custGeom>
              <a:avLst/>
              <a:gdLst>
                <a:gd name="T0" fmla="*/ 18 w 18"/>
                <a:gd name="T1" fmla="*/ 310 h 336"/>
                <a:gd name="T2" fmla="*/ 0 w 18"/>
                <a:gd name="T3" fmla="*/ 310 h 336"/>
                <a:gd name="T4" fmla="*/ 0 w 18"/>
                <a:gd name="T5" fmla="*/ 0 h 336"/>
                <a:gd name="T6" fmla="*/ 18 w 18"/>
                <a:gd name="T7" fmla="*/ 0 h 336"/>
                <a:gd name="T8" fmla="*/ 18 w 18"/>
                <a:gd name="T9" fmla="*/ 31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36">
                  <a:moveTo>
                    <a:pt x="18" y="310"/>
                  </a:moveTo>
                  <a:cubicBezTo>
                    <a:pt x="14" y="336"/>
                    <a:pt x="4" y="333"/>
                    <a:pt x="0" y="310"/>
                  </a:cubicBezTo>
                  <a:cubicBezTo>
                    <a:pt x="0" y="291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291"/>
                    <a:pt x="18" y="310"/>
                  </a:cubicBezTo>
                  <a:close/>
                </a:path>
              </a:pathLst>
            </a:custGeom>
            <a:solidFill>
              <a:srgbClr val="CAC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11993AA-0001-C809-908F-3EF780991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961" y="1915815"/>
              <a:ext cx="1999" cy="750694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9">
              <a:extLst>
                <a:ext uri="{FF2B5EF4-FFF2-40B4-BE49-F238E27FC236}">
                  <a16:creationId xmlns:a16="http://schemas.microsoft.com/office/drawing/2014/main" id="{517F7160-56C2-FD53-6FEB-9A0E24A2F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1915815"/>
              <a:ext cx="4998" cy="738699"/>
            </a:xfrm>
            <a:custGeom>
              <a:avLst/>
              <a:gdLst>
                <a:gd name="T0" fmla="*/ 5 w 5"/>
                <a:gd name="T1" fmla="*/ 739 h 739"/>
                <a:gd name="T2" fmla="*/ 0 w 5"/>
                <a:gd name="T3" fmla="*/ 727 h 739"/>
                <a:gd name="T4" fmla="*/ 0 w 5"/>
                <a:gd name="T5" fmla="*/ 0 h 739"/>
                <a:gd name="T6" fmla="*/ 5 w 5"/>
                <a:gd name="T7" fmla="*/ 0 h 739"/>
                <a:gd name="T8" fmla="*/ 5 w 5"/>
                <a:gd name="T9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39">
                  <a:moveTo>
                    <a:pt x="5" y="739"/>
                  </a:moveTo>
                  <a:lnTo>
                    <a:pt x="0" y="727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39"/>
                  </a:lnTo>
                  <a:close/>
                </a:path>
              </a:pathLst>
            </a:custGeom>
            <a:solidFill>
              <a:srgbClr val="A4A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9FD74A08-1716-A201-522A-44EFADADC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963" y="1917814"/>
              <a:ext cx="1000" cy="724704"/>
            </a:xfrm>
            <a:prstGeom prst="rect">
              <a:avLst/>
            </a:prstGeom>
            <a:solidFill>
              <a:srgbClr val="8E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E895085-9163-4A00-62DF-600B602D5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7953" y="1913815"/>
              <a:ext cx="6997" cy="766687"/>
            </a:xfrm>
            <a:custGeom>
              <a:avLst/>
              <a:gdLst>
                <a:gd name="T0" fmla="*/ 7 w 7"/>
                <a:gd name="T1" fmla="*/ 765 h 767"/>
                <a:gd name="T2" fmla="*/ 0 w 7"/>
                <a:gd name="T3" fmla="*/ 767 h 767"/>
                <a:gd name="T4" fmla="*/ 0 w 7"/>
                <a:gd name="T5" fmla="*/ 0 h 767"/>
                <a:gd name="T6" fmla="*/ 7 w 7"/>
                <a:gd name="T7" fmla="*/ 0 h 767"/>
                <a:gd name="T8" fmla="*/ 7 w 7"/>
                <a:gd name="T9" fmla="*/ 765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67">
                  <a:moveTo>
                    <a:pt x="7" y="765"/>
                  </a:moveTo>
                  <a:lnTo>
                    <a:pt x="0" y="76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65"/>
                  </a:lnTo>
                  <a:close/>
                </a:path>
              </a:pathLst>
            </a:custGeom>
            <a:solidFill>
              <a:srgbClr val="A4A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E4516CA9-F1AF-36A0-8D61-8CEA55EF6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950" y="1915815"/>
              <a:ext cx="7997" cy="752693"/>
            </a:xfrm>
            <a:prstGeom prst="rect">
              <a:avLst/>
            </a:prstGeom>
            <a:solidFill>
              <a:srgbClr val="A4A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DEB57A36-6975-BEAC-5C6B-BFF3DF7CE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947" y="1910817"/>
              <a:ext cx="6997" cy="750694"/>
            </a:xfrm>
            <a:custGeom>
              <a:avLst/>
              <a:gdLst>
                <a:gd name="T0" fmla="*/ 7 w 7"/>
                <a:gd name="T1" fmla="*/ 732 h 751"/>
                <a:gd name="T2" fmla="*/ 0 w 7"/>
                <a:gd name="T3" fmla="*/ 751 h 751"/>
                <a:gd name="T4" fmla="*/ 0 w 7"/>
                <a:gd name="T5" fmla="*/ 0 h 751"/>
                <a:gd name="T6" fmla="*/ 7 w 7"/>
                <a:gd name="T7" fmla="*/ 0 h 751"/>
                <a:gd name="T8" fmla="*/ 7 w 7"/>
                <a:gd name="T9" fmla="*/ 732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51">
                  <a:moveTo>
                    <a:pt x="7" y="732"/>
                  </a:moveTo>
                  <a:lnTo>
                    <a:pt x="0" y="75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32"/>
                  </a:lnTo>
                  <a:close/>
                </a:path>
              </a:pathLst>
            </a:custGeom>
            <a:solidFill>
              <a:srgbClr val="8E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CD35572B-0E7D-668A-2809-873391181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1915815"/>
              <a:ext cx="45981" cy="61975"/>
            </a:xfrm>
            <a:custGeom>
              <a:avLst/>
              <a:gdLst>
                <a:gd name="T0" fmla="*/ 19 w 19"/>
                <a:gd name="T1" fmla="*/ 0 h 26"/>
                <a:gd name="T2" fmla="*/ 19 w 19"/>
                <a:gd name="T3" fmla="*/ 10 h 26"/>
                <a:gd name="T4" fmla="*/ 16 w 19"/>
                <a:gd name="T5" fmla="*/ 20 h 26"/>
                <a:gd name="T6" fmla="*/ 2 w 19"/>
                <a:gd name="T7" fmla="*/ 20 h 26"/>
                <a:gd name="T8" fmla="*/ 0 w 19"/>
                <a:gd name="T9" fmla="*/ 10 h 26"/>
                <a:gd name="T10" fmla="*/ 0 w 19"/>
                <a:gd name="T11" fmla="*/ 0 h 26"/>
                <a:gd name="T12" fmla="*/ 2 w 19"/>
                <a:gd name="T13" fmla="*/ 11 h 26"/>
                <a:gd name="T14" fmla="*/ 16 w 19"/>
                <a:gd name="T15" fmla="*/ 11 h 26"/>
                <a:gd name="T16" fmla="*/ 19 w 19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6">
                  <a:moveTo>
                    <a:pt x="19" y="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14"/>
                    <a:pt x="18" y="17"/>
                    <a:pt x="16" y="20"/>
                  </a:cubicBezTo>
                  <a:cubicBezTo>
                    <a:pt x="12" y="26"/>
                    <a:pt x="6" y="26"/>
                    <a:pt x="2" y="20"/>
                  </a:cubicBezTo>
                  <a:cubicBezTo>
                    <a:pt x="1" y="17"/>
                    <a:pt x="0" y="13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cubicBezTo>
                    <a:pt x="6" y="16"/>
                    <a:pt x="12" y="16"/>
                    <a:pt x="16" y="11"/>
                  </a:cubicBezTo>
                  <a:cubicBezTo>
                    <a:pt x="18" y="8"/>
                    <a:pt x="19" y="4"/>
                    <a:pt x="19" y="0"/>
                  </a:cubicBezTo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061F9EC7-A4A2-E828-D425-A126158FD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2664509"/>
              <a:ext cx="45981" cy="34986"/>
            </a:xfrm>
            <a:custGeom>
              <a:avLst/>
              <a:gdLst>
                <a:gd name="T0" fmla="*/ 19 w 19"/>
                <a:gd name="T1" fmla="*/ 0 h 15"/>
                <a:gd name="T2" fmla="*/ 19 w 19"/>
                <a:gd name="T3" fmla="*/ 6 h 15"/>
                <a:gd name="T4" fmla="*/ 16 w 19"/>
                <a:gd name="T5" fmla="*/ 12 h 15"/>
                <a:gd name="T6" fmla="*/ 2 w 19"/>
                <a:gd name="T7" fmla="*/ 12 h 15"/>
                <a:gd name="T8" fmla="*/ 0 w 19"/>
                <a:gd name="T9" fmla="*/ 6 h 15"/>
                <a:gd name="T10" fmla="*/ 0 w 19"/>
                <a:gd name="T11" fmla="*/ 0 h 15"/>
                <a:gd name="T12" fmla="*/ 2 w 19"/>
                <a:gd name="T13" fmla="*/ 6 h 15"/>
                <a:gd name="T14" fmla="*/ 16 w 19"/>
                <a:gd name="T15" fmla="*/ 6 h 15"/>
                <a:gd name="T16" fmla="*/ 19 w 1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8"/>
                    <a:pt x="18" y="10"/>
                    <a:pt x="16" y="12"/>
                  </a:cubicBezTo>
                  <a:cubicBezTo>
                    <a:pt x="12" y="15"/>
                    <a:pt x="6" y="15"/>
                    <a:pt x="2" y="12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5"/>
                    <a:pt x="2" y="6"/>
                  </a:cubicBezTo>
                  <a:cubicBezTo>
                    <a:pt x="6" y="10"/>
                    <a:pt x="12" y="10"/>
                    <a:pt x="16" y="6"/>
                  </a:cubicBezTo>
                  <a:cubicBezTo>
                    <a:pt x="18" y="5"/>
                    <a:pt x="19" y="2"/>
                    <a:pt x="19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C88F3B92-8568-7713-980C-E97367FD9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974" y="1906818"/>
              <a:ext cx="101958" cy="51979"/>
            </a:xfrm>
            <a:custGeom>
              <a:avLst/>
              <a:gdLst>
                <a:gd name="T0" fmla="*/ 43 w 43"/>
                <a:gd name="T1" fmla="*/ 0 h 22"/>
                <a:gd name="T2" fmla="*/ 43 w 43"/>
                <a:gd name="T3" fmla="*/ 8 h 22"/>
                <a:gd name="T4" fmla="*/ 36 w 43"/>
                <a:gd name="T5" fmla="*/ 17 h 22"/>
                <a:gd name="T6" fmla="*/ 6 w 43"/>
                <a:gd name="T7" fmla="*/ 17 h 22"/>
                <a:gd name="T8" fmla="*/ 0 w 43"/>
                <a:gd name="T9" fmla="*/ 8 h 22"/>
                <a:gd name="T10" fmla="*/ 0 w 43"/>
                <a:gd name="T11" fmla="*/ 0 h 22"/>
                <a:gd name="T12" fmla="*/ 6 w 43"/>
                <a:gd name="T13" fmla="*/ 9 h 22"/>
                <a:gd name="T14" fmla="*/ 36 w 43"/>
                <a:gd name="T15" fmla="*/ 9 h 22"/>
                <a:gd name="T16" fmla="*/ 43 w 43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2">
                  <a:moveTo>
                    <a:pt x="43" y="0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2" y="12"/>
                    <a:pt x="40" y="15"/>
                    <a:pt x="36" y="17"/>
                  </a:cubicBezTo>
                  <a:cubicBezTo>
                    <a:pt x="28" y="22"/>
                    <a:pt x="15" y="22"/>
                    <a:pt x="6" y="17"/>
                  </a:cubicBezTo>
                  <a:cubicBezTo>
                    <a:pt x="2" y="15"/>
                    <a:pt x="0" y="11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" y="7"/>
                    <a:pt x="6" y="9"/>
                  </a:cubicBezTo>
                  <a:cubicBezTo>
                    <a:pt x="15" y="14"/>
                    <a:pt x="28" y="14"/>
                    <a:pt x="36" y="9"/>
                  </a:cubicBezTo>
                  <a:cubicBezTo>
                    <a:pt x="40" y="7"/>
                    <a:pt x="43" y="4"/>
                    <a:pt x="43" y="0"/>
                  </a:cubicBezTo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01292883-7E77-A882-CF1F-1A495E337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983" y="1898821"/>
              <a:ext cx="143941" cy="64973"/>
            </a:xfrm>
            <a:custGeom>
              <a:avLst/>
              <a:gdLst>
                <a:gd name="T0" fmla="*/ 51 w 60"/>
                <a:gd name="T1" fmla="*/ 11 h 27"/>
                <a:gd name="T2" fmla="*/ 39 w 60"/>
                <a:gd name="T3" fmla="*/ 15 h 27"/>
                <a:gd name="T4" fmla="*/ 25 w 60"/>
                <a:gd name="T5" fmla="*/ 16 h 27"/>
                <a:gd name="T6" fmla="*/ 9 w 60"/>
                <a:gd name="T7" fmla="*/ 11 h 27"/>
                <a:gd name="T8" fmla="*/ 6 w 60"/>
                <a:gd name="T9" fmla="*/ 9 h 27"/>
                <a:gd name="T10" fmla="*/ 0 w 60"/>
                <a:gd name="T11" fmla="*/ 3 h 27"/>
                <a:gd name="T12" fmla="*/ 0 w 60"/>
                <a:gd name="T13" fmla="*/ 0 h 27"/>
                <a:gd name="T14" fmla="*/ 0 w 60"/>
                <a:gd name="T15" fmla="*/ 12 h 27"/>
                <a:gd name="T16" fmla="*/ 0 w 60"/>
                <a:gd name="T17" fmla="*/ 14 h 27"/>
                <a:gd name="T18" fmla="*/ 6 w 60"/>
                <a:gd name="T19" fmla="*/ 21 h 27"/>
                <a:gd name="T20" fmla="*/ 9 w 60"/>
                <a:gd name="T21" fmla="*/ 23 h 27"/>
                <a:gd name="T22" fmla="*/ 25 w 60"/>
                <a:gd name="T23" fmla="*/ 27 h 27"/>
                <a:gd name="T24" fmla="*/ 39 w 60"/>
                <a:gd name="T25" fmla="*/ 27 h 27"/>
                <a:gd name="T26" fmla="*/ 51 w 60"/>
                <a:gd name="T27" fmla="*/ 23 h 27"/>
                <a:gd name="T28" fmla="*/ 60 w 60"/>
                <a:gd name="T29" fmla="*/ 12 h 27"/>
                <a:gd name="T30" fmla="*/ 60 w 60"/>
                <a:gd name="T31" fmla="*/ 1 h 27"/>
                <a:gd name="T32" fmla="*/ 51 w 60"/>
                <a:gd name="T3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27">
                  <a:moveTo>
                    <a:pt x="51" y="11"/>
                  </a:moveTo>
                  <a:cubicBezTo>
                    <a:pt x="48" y="13"/>
                    <a:pt x="43" y="15"/>
                    <a:pt x="39" y="15"/>
                  </a:cubicBezTo>
                  <a:cubicBezTo>
                    <a:pt x="34" y="16"/>
                    <a:pt x="29" y="16"/>
                    <a:pt x="25" y="16"/>
                  </a:cubicBezTo>
                  <a:cubicBezTo>
                    <a:pt x="19" y="15"/>
                    <a:pt x="14" y="14"/>
                    <a:pt x="9" y="11"/>
                  </a:cubicBezTo>
                  <a:cubicBezTo>
                    <a:pt x="8" y="11"/>
                    <a:pt x="7" y="10"/>
                    <a:pt x="6" y="9"/>
                  </a:cubicBezTo>
                  <a:cubicBezTo>
                    <a:pt x="3" y="7"/>
                    <a:pt x="1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6"/>
                    <a:pt x="3" y="19"/>
                    <a:pt x="6" y="21"/>
                  </a:cubicBezTo>
                  <a:cubicBezTo>
                    <a:pt x="7" y="21"/>
                    <a:pt x="8" y="22"/>
                    <a:pt x="9" y="23"/>
                  </a:cubicBezTo>
                  <a:cubicBezTo>
                    <a:pt x="13" y="25"/>
                    <a:pt x="19" y="26"/>
                    <a:pt x="25" y="27"/>
                  </a:cubicBezTo>
                  <a:cubicBezTo>
                    <a:pt x="29" y="27"/>
                    <a:pt x="34" y="27"/>
                    <a:pt x="39" y="27"/>
                  </a:cubicBezTo>
                  <a:cubicBezTo>
                    <a:pt x="43" y="26"/>
                    <a:pt x="48" y="25"/>
                    <a:pt x="51" y="23"/>
                  </a:cubicBezTo>
                  <a:cubicBezTo>
                    <a:pt x="57" y="20"/>
                    <a:pt x="60" y="16"/>
                    <a:pt x="60" y="12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5"/>
                    <a:pt x="57" y="8"/>
                    <a:pt x="51" y="11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CC2EAE41-A03A-72EE-9F9E-645D27A47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986" y="1863836"/>
              <a:ext cx="157936" cy="92962"/>
            </a:xfrm>
            <a:custGeom>
              <a:avLst/>
              <a:gdLst>
                <a:gd name="T0" fmla="*/ 54 w 66"/>
                <a:gd name="T1" fmla="*/ 7 h 39"/>
                <a:gd name="T2" fmla="*/ 55 w 66"/>
                <a:gd name="T3" fmla="*/ 32 h 39"/>
                <a:gd name="T4" fmla="*/ 12 w 66"/>
                <a:gd name="T5" fmla="*/ 32 h 39"/>
                <a:gd name="T6" fmla="*/ 12 w 66"/>
                <a:gd name="T7" fmla="*/ 7 h 39"/>
                <a:gd name="T8" fmla="*/ 54 w 66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9">
                  <a:moveTo>
                    <a:pt x="54" y="7"/>
                  </a:moveTo>
                  <a:cubicBezTo>
                    <a:pt x="66" y="14"/>
                    <a:pt x="66" y="25"/>
                    <a:pt x="55" y="32"/>
                  </a:cubicBezTo>
                  <a:cubicBezTo>
                    <a:pt x="43" y="39"/>
                    <a:pt x="24" y="39"/>
                    <a:pt x="12" y="32"/>
                  </a:cubicBezTo>
                  <a:cubicBezTo>
                    <a:pt x="0" y="25"/>
                    <a:pt x="0" y="14"/>
                    <a:pt x="12" y="7"/>
                  </a:cubicBezTo>
                  <a:cubicBezTo>
                    <a:pt x="23" y="0"/>
                    <a:pt x="43" y="0"/>
                    <a:pt x="54" y="7"/>
                  </a:cubicBezTo>
                  <a:close/>
                </a:path>
              </a:pathLst>
            </a:custGeom>
            <a:solidFill>
              <a:srgbClr val="737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E6925112-DBAB-858D-4BF3-7D59D826D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975" y="1801861"/>
              <a:ext cx="104957" cy="106956"/>
            </a:xfrm>
            <a:custGeom>
              <a:avLst/>
              <a:gdLst>
                <a:gd name="T0" fmla="*/ 12 w 44"/>
                <a:gd name="T1" fmla="*/ 41 h 45"/>
                <a:gd name="T2" fmla="*/ 0 w 44"/>
                <a:gd name="T3" fmla="*/ 21 h 45"/>
                <a:gd name="T4" fmla="*/ 5 w 44"/>
                <a:gd name="T5" fmla="*/ 9 h 45"/>
                <a:gd name="T6" fmla="*/ 16 w 44"/>
                <a:gd name="T7" fmla="*/ 2 h 45"/>
                <a:gd name="T8" fmla="*/ 33 w 44"/>
                <a:gd name="T9" fmla="*/ 4 h 45"/>
                <a:gd name="T10" fmla="*/ 22 w 44"/>
                <a:gd name="T11" fmla="*/ 2 h 45"/>
                <a:gd name="T12" fmla="*/ 33 w 44"/>
                <a:gd name="T13" fmla="*/ 4 h 45"/>
                <a:gd name="T14" fmla="*/ 42 w 44"/>
                <a:gd name="T15" fmla="*/ 14 h 45"/>
                <a:gd name="T16" fmla="*/ 44 w 44"/>
                <a:gd name="T17" fmla="*/ 26 h 45"/>
                <a:gd name="T18" fmla="*/ 27 w 44"/>
                <a:gd name="T19" fmla="*/ 43 h 45"/>
                <a:gd name="T20" fmla="*/ 12 w 44"/>
                <a:gd name="T21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45">
                  <a:moveTo>
                    <a:pt x="12" y="41"/>
                  </a:moveTo>
                  <a:cubicBezTo>
                    <a:pt x="2" y="35"/>
                    <a:pt x="0" y="25"/>
                    <a:pt x="0" y="21"/>
                  </a:cubicBezTo>
                  <a:cubicBezTo>
                    <a:pt x="0" y="19"/>
                    <a:pt x="2" y="13"/>
                    <a:pt x="5" y="9"/>
                  </a:cubicBezTo>
                  <a:cubicBezTo>
                    <a:pt x="7" y="7"/>
                    <a:pt x="10" y="3"/>
                    <a:pt x="16" y="2"/>
                  </a:cubicBezTo>
                  <a:cubicBezTo>
                    <a:pt x="20" y="0"/>
                    <a:pt x="26" y="0"/>
                    <a:pt x="33" y="4"/>
                  </a:cubicBezTo>
                  <a:cubicBezTo>
                    <a:pt x="30" y="2"/>
                    <a:pt x="26" y="1"/>
                    <a:pt x="22" y="2"/>
                  </a:cubicBezTo>
                  <a:cubicBezTo>
                    <a:pt x="26" y="1"/>
                    <a:pt x="30" y="2"/>
                    <a:pt x="33" y="4"/>
                  </a:cubicBezTo>
                  <a:cubicBezTo>
                    <a:pt x="36" y="5"/>
                    <a:pt x="39" y="8"/>
                    <a:pt x="42" y="14"/>
                  </a:cubicBezTo>
                  <a:cubicBezTo>
                    <a:pt x="43" y="16"/>
                    <a:pt x="44" y="20"/>
                    <a:pt x="44" y="26"/>
                  </a:cubicBezTo>
                  <a:cubicBezTo>
                    <a:pt x="43" y="33"/>
                    <a:pt x="37" y="41"/>
                    <a:pt x="27" y="43"/>
                  </a:cubicBezTo>
                  <a:cubicBezTo>
                    <a:pt x="20" y="45"/>
                    <a:pt x="14" y="42"/>
                    <a:pt x="12" y="41"/>
                  </a:cubicBezTo>
                </a:path>
              </a:pathLst>
            </a:custGeom>
            <a:solidFill>
              <a:srgbClr val="8E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CB2DE3AF-486F-E5A6-D82B-CABFA9C19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976" y="1801861"/>
              <a:ext cx="90963" cy="70971"/>
            </a:xfrm>
            <a:custGeom>
              <a:avLst/>
              <a:gdLst>
                <a:gd name="T0" fmla="*/ 30 w 38"/>
                <a:gd name="T1" fmla="*/ 6 h 30"/>
                <a:gd name="T2" fmla="*/ 17 w 38"/>
                <a:gd name="T3" fmla="*/ 29 h 30"/>
                <a:gd name="T4" fmla="*/ 9 w 38"/>
                <a:gd name="T5" fmla="*/ 7 h 30"/>
                <a:gd name="T6" fmla="*/ 30 w 38"/>
                <a:gd name="T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30" y="6"/>
                  </a:moveTo>
                  <a:cubicBezTo>
                    <a:pt x="38" y="14"/>
                    <a:pt x="30" y="29"/>
                    <a:pt x="17" y="29"/>
                  </a:cubicBezTo>
                  <a:cubicBezTo>
                    <a:pt x="5" y="30"/>
                    <a:pt x="0" y="16"/>
                    <a:pt x="9" y="7"/>
                  </a:cubicBezTo>
                  <a:cubicBezTo>
                    <a:pt x="16" y="0"/>
                    <a:pt x="26" y="1"/>
                    <a:pt x="30" y="6"/>
                  </a:cubicBezTo>
                </a:path>
              </a:pathLst>
            </a:custGeom>
            <a:solidFill>
              <a:srgbClr val="A4A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080846CD-9C42-E5F3-A104-1E1563D13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968" y="1808858"/>
              <a:ext cx="40983" cy="40983"/>
            </a:xfrm>
            <a:custGeom>
              <a:avLst/>
              <a:gdLst>
                <a:gd name="T0" fmla="*/ 16 w 17"/>
                <a:gd name="T1" fmla="*/ 11 h 17"/>
                <a:gd name="T2" fmla="*/ 10 w 17"/>
                <a:gd name="T3" fmla="*/ 16 h 17"/>
                <a:gd name="T4" fmla="*/ 2 w 17"/>
                <a:gd name="T5" fmla="*/ 12 h 17"/>
                <a:gd name="T6" fmla="*/ 11 w 17"/>
                <a:gd name="T7" fmla="*/ 2 h 17"/>
                <a:gd name="T8" fmla="*/ 16 w 17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11"/>
                  </a:moveTo>
                  <a:cubicBezTo>
                    <a:pt x="15" y="14"/>
                    <a:pt x="12" y="16"/>
                    <a:pt x="10" y="16"/>
                  </a:cubicBezTo>
                  <a:cubicBezTo>
                    <a:pt x="5" y="17"/>
                    <a:pt x="3" y="14"/>
                    <a:pt x="2" y="12"/>
                  </a:cubicBezTo>
                  <a:cubicBezTo>
                    <a:pt x="0" y="7"/>
                    <a:pt x="6" y="0"/>
                    <a:pt x="11" y="2"/>
                  </a:cubicBezTo>
                  <a:cubicBezTo>
                    <a:pt x="16" y="4"/>
                    <a:pt x="17" y="8"/>
                    <a:pt x="16" y="11"/>
                  </a:cubicBezTo>
                </a:path>
              </a:pathLst>
            </a:custGeom>
            <a:solidFill>
              <a:srgbClr val="CAC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ED01C7F9-B36E-2AFC-60BB-7A419966A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963" y="1820853"/>
              <a:ext cx="16993" cy="13994"/>
            </a:xfrm>
            <a:custGeom>
              <a:avLst/>
              <a:gdLst>
                <a:gd name="T0" fmla="*/ 7 w 7"/>
                <a:gd name="T1" fmla="*/ 3 h 6"/>
                <a:gd name="T2" fmla="*/ 6 w 7"/>
                <a:gd name="T3" fmla="*/ 4 h 6"/>
                <a:gd name="T4" fmla="*/ 4 w 7"/>
                <a:gd name="T5" fmla="*/ 6 h 6"/>
                <a:gd name="T6" fmla="*/ 2 w 7"/>
                <a:gd name="T7" fmla="*/ 6 h 6"/>
                <a:gd name="T8" fmla="*/ 0 w 7"/>
                <a:gd name="T9" fmla="*/ 4 h 6"/>
                <a:gd name="T10" fmla="*/ 0 w 7"/>
                <a:gd name="T11" fmla="*/ 2 h 6"/>
                <a:gd name="T12" fmla="*/ 1 w 7"/>
                <a:gd name="T13" fmla="*/ 0 h 6"/>
                <a:gd name="T14" fmla="*/ 2 w 7"/>
                <a:gd name="T15" fmla="*/ 0 h 6"/>
                <a:gd name="T16" fmla="*/ 5 w 7"/>
                <a:gd name="T17" fmla="*/ 0 h 6"/>
                <a:gd name="T18" fmla="*/ 7 w 7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2"/>
                    <a:pt x="7" y="3"/>
                  </a:cubicBezTo>
                </a:path>
              </a:pathLst>
            </a:cu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D0775745-C47B-3EB9-CB87-82C7EB943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975" y="1853840"/>
              <a:ext cx="104957" cy="80967"/>
            </a:xfrm>
            <a:custGeom>
              <a:avLst/>
              <a:gdLst>
                <a:gd name="T0" fmla="*/ 37 w 44"/>
                <a:gd name="T1" fmla="*/ 14 h 34"/>
                <a:gd name="T2" fmla="*/ 28 w 44"/>
                <a:gd name="T3" fmla="*/ 19 h 34"/>
                <a:gd name="T4" fmla="*/ 18 w 44"/>
                <a:gd name="T5" fmla="*/ 20 h 34"/>
                <a:gd name="T6" fmla="*/ 7 w 44"/>
                <a:gd name="T7" fmla="*/ 14 h 34"/>
                <a:gd name="T8" fmla="*/ 4 w 44"/>
                <a:gd name="T9" fmla="*/ 12 h 34"/>
                <a:gd name="T10" fmla="*/ 0 w 44"/>
                <a:gd name="T11" fmla="*/ 3 h 34"/>
                <a:gd name="T12" fmla="*/ 0 w 44"/>
                <a:gd name="T13" fmla="*/ 0 h 34"/>
                <a:gd name="T14" fmla="*/ 0 w 44"/>
                <a:gd name="T15" fmla="*/ 14 h 34"/>
                <a:gd name="T16" fmla="*/ 0 w 44"/>
                <a:gd name="T17" fmla="*/ 17 h 34"/>
                <a:gd name="T18" fmla="*/ 4 w 44"/>
                <a:gd name="T19" fmla="*/ 26 h 34"/>
                <a:gd name="T20" fmla="*/ 7 w 44"/>
                <a:gd name="T21" fmla="*/ 28 h 34"/>
                <a:gd name="T22" fmla="*/ 18 w 44"/>
                <a:gd name="T23" fmla="*/ 34 h 34"/>
                <a:gd name="T24" fmla="*/ 28 w 44"/>
                <a:gd name="T25" fmla="*/ 33 h 34"/>
                <a:gd name="T26" fmla="*/ 37 w 44"/>
                <a:gd name="T27" fmla="*/ 28 h 34"/>
                <a:gd name="T28" fmla="*/ 44 w 44"/>
                <a:gd name="T29" fmla="*/ 14 h 34"/>
                <a:gd name="T30" fmla="*/ 44 w 44"/>
                <a:gd name="T31" fmla="*/ 1 h 34"/>
                <a:gd name="T32" fmla="*/ 37 w 44"/>
                <a:gd name="T3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34">
                  <a:moveTo>
                    <a:pt x="37" y="14"/>
                  </a:moveTo>
                  <a:cubicBezTo>
                    <a:pt x="35" y="17"/>
                    <a:pt x="32" y="18"/>
                    <a:pt x="28" y="19"/>
                  </a:cubicBezTo>
                  <a:cubicBezTo>
                    <a:pt x="25" y="20"/>
                    <a:pt x="22" y="20"/>
                    <a:pt x="18" y="20"/>
                  </a:cubicBezTo>
                  <a:cubicBezTo>
                    <a:pt x="14" y="19"/>
                    <a:pt x="10" y="17"/>
                    <a:pt x="7" y="14"/>
                  </a:cubicBezTo>
                  <a:cubicBezTo>
                    <a:pt x="6" y="14"/>
                    <a:pt x="5" y="13"/>
                    <a:pt x="4" y="12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1" y="20"/>
                    <a:pt x="2" y="23"/>
                    <a:pt x="4" y="26"/>
                  </a:cubicBezTo>
                  <a:cubicBezTo>
                    <a:pt x="5" y="26"/>
                    <a:pt x="6" y="27"/>
                    <a:pt x="7" y="28"/>
                  </a:cubicBezTo>
                  <a:cubicBezTo>
                    <a:pt x="10" y="31"/>
                    <a:pt x="14" y="33"/>
                    <a:pt x="18" y="34"/>
                  </a:cubicBezTo>
                  <a:cubicBezTo>
                    <a:pt x="21" y="34"/>
                    <a:pt x="25" y="34"/>
                    <a:pt x="28" y="33"/>
                  </a:cubicBezTo>
                  <a:cubicBezTo>
                    <a:pt x="31" y="32"/>
                    <a:pt x="35" y="31"/>
                    <a:pt x="37" y="28"/>
                  </a:cubicBezTo>
                  <a:cubicBezTo>
                    <a:pt x="41" y="24"/>
                    <a:pt x="44" y="19"/>
                    <a:pt x="44" y="14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6"/>
                    <a:pt x="41" y="11"/>
                    <a:pt x="37" y="14"/>
                  </a:cubicBezTo>
                  <a:close/>
                </a:path>
              </a:pathLst>
            </a:custGeom>
            <a:solidFill>
              <a:srgbClr val="8E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3048B646-4DFD-577F-049F-1A12EE87E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975" y="1887826"/>
              <a:ext cx="104957" cy="48980"/>
            </a:xfrm>
            <a:custGeom>
              <a:avLst/>
              <a:gdLst>
                <a:gd name="T0" fmla="*/ 37 w 44"/>
                <a:gd name="T1" fmla="*/ 9 h 21"/>
                <a:gd name="T2" fmla="*/ 28 w 44"/>
                <a:gd name="T3" fmla="*/ 12 h 21"/>
                <a:gd name="T4" fmla="*/ 18 w 44"/>
                <a:gd name="T5" fmla="*/ 12 h 21"/>
                <a:gd name="T6" fmla="*/ 7 w 44"/>
                <a:gd name="T7" fmla="*/ 9 h 21"/>
                <a:gd name="T8" fmla="*/ 4 w 44"/>
                <a:gd name="T9" fmla="*/ 7 h 21"/>
                <a:gd name="T10" fmla="*/ 0 w 44"/>
                <a:gd name="T11" fmla="*/ 2 h 21"/>
                <a:gd name="T12" fmla="*/ 0 w 44"/>
                <a:gd name="T13" fmla="*/ 0 h 21"/>
                <a:gd name="T14" fmla="*/ 0 w 44"/>
                <a:gd name="T15" fmla="*/ 8 h 21"/>
                <a:gd name="T16" fmla="*/ 0 w 44"/>
                <a:gd name="T17" fmla="*/ 10 h 21"/>
                <a:gd name="T18" fmla="*/ 4 w 44"/>
                <a:gd name="T19" fmla="*/ 16 h 21"/>
                <a:gd name="T20" fmla="*/ 7 w 44"/>
                <a:gd name="T21" fmla="*/ 17 h 21"/>
                <a:gd name="T22" fmla="*/ 18 w 44"/>
                <a:gd name="T23" fmla="*/ 21 h 21"/>
                <a:gd name="T24" fmla="*/ 28 w 44"/>
                <a:gd name="T25" fmla="*/ 20 h 21"/>
                <a:gd name="T26" fmla="*/ 37 w 44"/>
                <a:gd name="T27" fmla="*/ 17 h 21"/>
                <a:gd name="T28" fmla="*/ 44 w 44"/>
                <a:gd name="T29" fmla="*/ 9 h 21"/>
                <a:gd name="T30" fmla="*/ 44 w 44"/>
                <a:gd name="T31" fmla="*/ 0 h 21"/>
                <a:gd name="T32" fmla="*/ 37 w 44"/>
                <a:gd name="T3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21">
                  <a:moveTo>
                    <a:pt x="37" y="9"/>
                  </a:moveTo>
                  <a:cubicBezTo>
                    <a:pt x="35" y="10"/>
                    <a:pt x="32" y="11"/>
                    <a:pt x="28" y="12"/>
                  </a:cubicBezTo>
                  <a:cubicBezTo>
                    <a:pt x="25" y="12"/>
                    <a:pt x="22" y="12"/>
                    <a:pt x="18" y="12"/>
                  </a:cubicBezTo>
                  <a:cubicBezTo>
                    <a:pt x="14" y="12"/>
                    <a:pt x="10" y="10"/>
                    <a:pt x="7" y="9"/>
                  </a:cubicBezTo>
                  <a:cubicBezTo>
                    <a:pt x="6" y="8"/>
                    <a:pt x="5" y="8"/>
                    <a:pt x="4" y="7"/>
                  </a:cubicBezTo>
                  <a:cubicBezTo>
                    <a:pt x="2" y="5"/>
                    <a:pt x="1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1" y="12"/>
                    <a:pt x="2" y="14"/>
                    <a:pt x="4" y="16"/>
                  </a:cubicBezTo>
                  <a:cubicBezTo>
                    <a:pt x="5" y="16"/>
                    <a:pt x="6" y="17"/>
                    <a:pt x="7" y="17"/>
                  </a:cubicBezTo>
                  <a:cubicBezTo>
                    <a:pt x="10" y="19"/>
                    <a:pt x="14" y="20"/>
                    <a:pt x="18" y="21"/>
                  </a:cubicBezTo>
                  <a:cubicBezTo>
                    <a:pt x="21" y="21"/>
                    <a:pt x="25" y="21"/>
                    <a:pt x="28" y="20"/>
                  </a:cubicBezTo>
                  <a:cubicBezTo>
                    <a:pt x="31" y="20"/>
                    <a:pt x="35" y="19"/>
                    <a:pt x="37" y="17"/>
                  </a:cubicBezTo>
                  <a:cubicBezTo>
                    <a:pt x="41" y="15"/>
                    <a:pt x="44" y="12"/>
                    <a:pt x="44" y="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1" y="6"/>
                    <a:pt x="37" y="9"/>
                  </a:cubicBezTo>
                  <a:close/>
                </a:path>
              </a:pathLst>
            </a:custGeom>
            <a:solidFill>
              <a:srgbClr val="8E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17CBDF0B-BA40-663D-A0FA-A1A4519BC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2652514"/>
              <a:ext cx="45981" cy="34986"/>
            </a:xfrm>
            <a:custGeom>
              <a:avLst/>
              <a:gdLst>
                <a:gd name="T0" fmla="*/ 19 w 19"/>
                <a:gd name="T1" fmla="*/ 0 h 15"/>
                <a:gd name="T2" fmla="*/ 19 w 19"/>
                <a:gd name="T3" fmla="*/ 6 h 15"/>
                <a:gd name="T4" fmla="*/ 16 w 19"/>
                <a:gd name="T5" fmla="*/ 12 h 15"/>
                <a:gd name="T6" fmla="*/ 2 w 19"/>
                <a:gd name="T7" fmla="*/ 12 h 15"/>
                <a:gd name="T8" fmla="*/ 0 w 19"/>
                <a:gd name="T9" fmla="*/ 6 h 15"/>
                <a:gd name="T10" fmla="*/ 0 w 19"/>
                <a:gd name="T11" fmla="*/ 0 h 15"/>
                <a:gd name="T12" fmla="*/ 2 w 19"/>
                <a:gd name="T13" fmla="*/ 6 h 15"/>
                <a:gd name="T14" fmla="*/ 16 w 19"/>
                <a:gd name="T15" fmla="*/ 6 h 15"/>
                <a:gd name="T16" fmla="*/ 19 w 1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8"/>
                    <a:pt x="18" y="10"/>
                    <a:pt x="16" y="12"/>
                  </a:cubicBezTo>
                  <a:cubicBezTo>
                    <a:pt x="12" y="15"/>
                    <a:pt x="6" y="15"/>
                    <a:pt x="2" y="12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5"/>
                    <a:pt x="2" y="6"/>
                  </a:cubicBezTo>
                  <a:cubicBezTo>
                    <a:pt x="6" y="10"/>
                    <a:pt x="12" y="10"/>
                    <a:pt x="16" y="6"/>
                  </a:cubicBezTo>
                  <a:cubicBezTo>
                    <a:pt x="18" y="5"/>
                    <a:pt x="19" y="2"/>
                    <a:pt x="19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4F22F99E-4394-7885-3D0C-7E2506EE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2642518"/>
              <a:ext cx="45981" cy="35985"/>
            </a:xfrm>
            <a:custGeom>
              <a:avLst/>
              <a:gdLst>
                <a:gd name="T0" fmla="*/ 19 w 19"/>
                <a:gd name="T1" fmla="*/ 0 h 15"/>
                <a:gd name="T2" fmla="*/ 19 w 19"/>
                <a:gd name="T3" fmla="*/ 5 h 15"/>
                <a:gd name="T4" fmla="*/ 16 w 19"/>
                <a:gd name="T5" fmla="*/ 11 h 15"/>
                <a:gd name="T6" fmla="*/ 2 w 19"/>
                <a:gd name="T7" fmla="*/ 11 h 15"/>
                <a:gd name="T8" fmla="*/ 0 w 19"/>
                <a:gd name="T9" fmla="*/ 5 h 15"/>
                <a:gd name="T10" fmla="*/ 0 w 19"/>
                <a:gd name="T11" fmla="*/ 0 h 15"/>
                <a:gd name="T12" fmla="*/ 2 w 19"/>
                <a:gd name="T13" fmla="*/ 6 h 15"/>
                <a:gd name="T14" fmla="*/ 16 w 19"/>
                <a:gd name="T15" fmla="*/ 6 h 15"/>
                <a:gd name="T16" fmla="*/ 19 w 1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0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8"/>
                    <a:pt x="18" y="10"/>
                    <a:pt x="16" y="11"/>
                  </a:cubicBezTo>
                  <a:cubicBezTo>
                    <a:pt x="12" y="15"/>
                    <a:pt x="6" y="15"/>
                    <a:pt x="2" y="11"/>
                  </a:cubicBezTo>
                  <a:cubicBezTo>
                    <a:pt x="0" y="10"/>
                    <a:pt x="0" y="7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2" y="6"/>
                  </a:cubicBezTo>
                  <a:cubicBezTo>
                    <a:pt x="6" y="9"/>
                    <a:pt x="12" y="9"/>
                    <a:pt x="16" y="6"/>
                  </a:cubicBezTo>
                  <a:cubicBezTo>
                    <a:pt x="18" y="4"/>
                    <a:pt x="19" y="2"/>
                    <a:pt x="19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B2537C78-AC53-B5F3-3148-862D5A54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2635521"/>
              <a:ext cx="45981" cy="35985"/>
            </a:xfrm>
            <a:custGeom>
              <a:avLst/>
              <a:gdLst>
                <a:gd name="T0" fmla="*/ 19 w 19"/>
                <a:gd name="T1" fmla="*/ 0 h 15"/>
                <a:gd name="T2" fmla="*/ 19 w 19"/>
                <a:gd name="T3" fmla="*/ 6 h 15"/>
                <a:gd name="T4" fmla="*/ 16 w 19"/>
                <a:gd name="T5" fmla="*/ 12 h 15"/>
                <a:gd name="T6" fmla="*/ 2 w 19"/>
                <a:gd name="T7" fmla="*/ 12 h 15"/>
                <a:gd name="T8" fmla="*/ 0 w 19"/>
                <a:gd name="T9" fmla="*/ 5 h 15"/>
                <a:gd name="T10" fmla="*/ 0 w 19"/>
                <a:gd name="T11" fmla="*/ 0 h 15"/>
                <a:gd name="T12" fmla="*/ 2 w 19"/>
                <a:gd name="T13" fmla="*/ 6 h 15"/>
                <a:gd name="T14" fmla="*/ 16 w 19"/>
                <a:gd name="T15" fmla="*/ 6 h 15"/>
                <a:gd name="T16" fmla="*/ 19 w 1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8"/>
                    <a:pt x="18" y="10"/>
                    <a:pt x="16" y="12"/>
                  </a:cubicBezTo>
                  <a:cubicBezTo>
                    <a:pt x="12" y="15"/>
                    <a:pt x="6" y="15"/>
                    <a:pt x="2" y="12"/>
                  </a:cubicBezTo>
                  <a:cubicBezTo>
                    <a:pt x="0" y="10"/>
                    <a:pt x="0" y="8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2" y="6"/>
                  </a:cubicBezTo>
                  <a:cubicBezTo>
                    <a:pt x="6" y="9"/>
                    <a:pt x="12" y="9"/>
                    <a:pt x="16" y="6"/>
                  </a:cubicBezTo>
                  <a:cubicBezTo>
                    <a:pt x="18" y="4"/>
                    <a:pt x="19" y="2"/>
                    <a:pt x="19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00F68B06-6C71-1052-72B3-FC4321D7F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2181706"/>
              <a:ext cx="42982" cy="25989"/>
            </a:xfrm>
            <a:custGeom>
              <a:avLst/>
              <a:gdLst>
                <a:gd name="T0" fmla="*/ 18 w 18"/>
                <a:gd name="T1" fmla="*/ 0 h 11"/>
                <a:gd name="T2" fmla="*/ 18 w 18"/>
                <a:gd name="T3" fmla="*/ 4 h 11"/>
                <a:gd name="T4" fmla="*/ 16 w 18"/>
                <a:gd name="T5" fmla="*/ 9 h 11"/>
                <a:gd name="T6" fmla="*/ 2 w 18"/>
                <a:gd name="T7" fmla="*/ 9 h 11"/>
                <a:gd name="T8" fmla="*/ 0 w 18"/>
                <a:gd name="T9" fmla="*/ 4 h 11"/>
                <a:gd name="T10" fmla="*/ 0 w 18"/>
                <a:gd name="T11" fmla="*/ 0 h 11"/>
                <a:gd name="T12" fmla="*/ 2 w 18"/>
                <a:gd name="T13" fmla="*/ 5 h 11"/>
                <a:gd name="T14" fmla="*/ 16 w 18"/>
                <a:gd name="T15" fmla="*/ 5 h 11"/>
                <a:gd name="T16" fmla="*/ 18 w 18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8" y="0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6"/>
                    <a:pt x="17" y="7"/>
                    <a:pt x="16" y="9"/>
                  </a:cubicBezTo>
                  <a:cubicBezTo>
                    <a:pt x="12" y="11"/>
                    <a:pt x="6" y="11"/>
                    <a:pt x="2" y="9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2" y="5"/>
                  </a:cubicBezTo>
                  <a:cubicBezTo>
                    <a:pt x="6" y="7"/>
                    <a:pt x="12" y="7"/>
                    <a:pt x="16" y="5"/>
                  </a:cubicBezTo>
                  <a:cubicBezTo>
                    <a:pt x="17" y="3"/>
                    <a:pt x="18" y="2"/>
                    <a:pt x="18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26B5CCA8-F34D-03F0-9F2E-FCFC187D8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2172710"/>
              <a:ext cx="42982" cy="25989"/>
            </a:xfrm>
            <a:custGeom>
              <a:avLst/>
              <a:gdLst>
                <a:gd name="T0" fmla="*/ 18 w 18"/>
                <a:gd name="T1" fmla="*/ 0 h 11"/>
                <a:gd name="T2" fmla="*/ 18 w 18"/>
                <a:gd name="T3" fmla="*/ 4 h 11"/>
                <a:gd name="T4" fmla="*/ 16 w 18"/>
                <a:gd name="T5" fmla="*/ 9 h 11"/>
                <a:gd name="T6" fmla="*/ 2 w 18"/>
                <a:gd name="T7" fmla="*/ 9 h 11"/>
                <a:gd name="T8" fmla="*/ 0 w 18"/>
                <a:gd name="T9" fmla="*/ 4 h 11"/>
                <a:gd name="T10" fmla="*/ 0 w 18"/>
                <a:gd name="T11" fmla="*/ 0 h 11"/>
                <a:gd name="T12" fmla="*/ 2 w 18"/>
                <a:gd name="T13" fmla="*/ 5 h 11"/>
                <a:gd name="T14" fmla="*/ 16 w 18"/>
                <a:gd name="T15" fmla="*/ 5 h 11"/>
                <a:gd name="T16" fmla="*/ 18 w 18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8" y="0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6"/>
                    <a:pt x="17" y="7"/>
                    <a:pt x="16" y="9"/>
                  </a:cubicBezTo>
                  <a:cubicBezTo>
                    <a:pt x="12" y="11"/>
                    <a:pt x="6" y="11"/>
                    <a:pt x="2" y="9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2" y="5"/>
                  </a:cubicBezTo>
                  <a:cubicBezTo>
                    <a:pt x="6" y="7"/>
                    <a:pt x="12" y="7"/>
                    <a:pt x="16" y="5"/>
                  </a:cubicBezTo>
                  <a:cubicBezTo>
                    <a:pt x="17" y="3"/>
                    <a:pt x="18" y="2"/>
                    <a:pt x="18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80F60F6C-46BD-0B40-EF2B-1C823EC6A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950" y="2203697"/>
              <a:ext cx="112954" cy="234904"/>
            </a:xfrm>
            <a:custGeom>
              <a:avLst/>
              <a:gdLst>
                <a:gd name="T0" fmla="*/ 0 w 113"/>
                <a:gd name="T1" fmla="*/ 61 h 235"/>
                <a:gd name="T2" fmla="*/ 0 w 113"/>
                <a:gd name="T3" fmla="*/ 235 h 235"/>
                <a:gd name="T4" fmla="*/ 113 w 113"/>
                <a:gd name="T5" fmla="*/ 173 h 235"/>
                <a:gd name="T6" fmla="*/ 113 w 113"/>
                <a:gd name="T7" fmla="*/ 0 h 235"/>
                <a:gd name="T8" fmla="*/ 0 w 113"/>
                <a:gd name="T9" fmla="*/ 6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35">
                  <a:moveTo>
                    <a:pt x="0" y="61"/>
                  </a:moveTo>
                  <a:lnTo>
                    <a:pt x="0" y="235"/>
                  </a:lnTo>
                  <a:lnTo>
                    <a:pt x="113" y="173"/>
                  </a:lnTo>
                  <a:lnTo>
                    <a:pt x="113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59BEA233-AFF2-BACE-0490-59FAD5583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976" y="2229686"/>
              <a:ext cx="63974" cy="208915"/>
            </a:xfrm>
            <a:custGeom>
              <a:avLst/>
              <a:gdLst>
                <a:gd name="T0" fmla="*/ 64 w 64"/>
                <a:gd name="T1" fmla="*/ 35 h 209"/>
                <a:gd name="T2" fmla="*/ 0 w 64"/>
                <a:gd name="T3" fmla="*/ 0 h 209"/>
                <a:gd name="T4" fmla="*/ 2 w 64"/>
                <a:gd name="T5" fmla="*/ 173 h 209"/>
                <a:gd name="T6" fmla="*/ 64 w 64"/>
                <a:gd name="T7" fmla="*/ 209 h 209"/>
                <a:gd name="T8" fmla="*/ 64 w 64"/>
                <a:gd name="T9" fmla="*/ 3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09">
                  <a:moveTo>
                    <a:pt x="64" y="35"/>
                  </a:moveTo>
                  <a:lnTo>
                    <a:pt x="0" y="0"/>
                  </a:lnTo>
                  <a:lnTo>
                    <a:pt x="2" y="173"/>
                  </a:lnTo>
                  <a:lnTo>
                    <a:pt x="64" y="209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8E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AAB1F189-45E1-B3B0-36BD-70FAA3FCD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976" y="2167712"/>
              <a:ext cx="176928" cy="96960"/>
            </a:xfrm>
            <a:custGeom>
              <a:avLst/>
              <a:gdLst>
                <a:gd name="T0" fmla="*/ 177 w 177"/>
                <a:gd name="T1" fmla="*/ 36 h 97"/>
                <a:gd name="T2" fmla="*/ 112 w 177"/>
                <a:gd name="T3" fmla="*/ 0 h 97"/>
                <a:gd name="T4" fmla="*/ 0 w 177"/>
                <a:gd name="T5" fmla="*/ 62 h 97"/>
                <a:gd name="T6" fmla="*/ 64 w 177"/>
                <a:gd name="T7" fmla="*/ 97 h 97"/>
                <a:gd name="T8" fmla="*/ 177 w 177"/>
                <a:gd name="T9" fmla="*/ 3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97">
                  <a:moveTo>
                    <a:pt x="177" y="36"/>
                  </a:moveTo>
                  <a:lnTo>
                    <a:pt x="112" y="0"/>
                  </a:lnTo>
                  <a:lnTo>
                    <a:pt x="0" y="62"/>
                  </a:lnTo>
                  <a:lnTo>
                    <a:pt x="64" y="97"/>
                  </a:lnTo>
                  <a:lnTo>
                    <a:pt x="177" y="3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82CFB0A9-0B1B-2539-64DA-21AD12E4F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955" y="2196700"/>
              <a:ext cx="112954" cy="234904"/>
            </a:xfrm>
            <a:custGeom>
              <a:avLst/>
              <a:gdLst>
                <a:gd name="T0" fmla="*/ 0 w 113"/>
                <a:gd name="T1" fmla="*/ 232 h 235"/>
                <a:gd name="T2" fmla="*/ 0 w 113"/>
                <a:gd name="T3" fmla="*/ 61 h 235"/>
                <a:gd name="T4" fmla="*/ 113 w 113"/>
                <a:gd name="T5" fmla="*/ 0 h 235"/>
                <a:gd name="T6" fmla="*/ 113 w 113"/>
                <a:gd name="T7" fmla="*/ 2 h 235"/>
                <a:gd name="T8" fmla="*/ 3 w 113"/>
                <a:gd name="T9" fmla="*/ 64 h 235"/>
                <a:gd name="T10" fmla="*/ 3 w 113"/>
                <a:gd name="T11" fmla="*/ 235 h 235"/>
                <a:gd name="T12" fmla="*/ 0 w 113"/>
                <a:gd name="T13" fmla="*/ 235 h 235"/>
                <a:gd name="T14" fmla="*/ 0 w 113"/>
                <a:gd name="T15" fmla="*/ 23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235">
                  <a:moveTo>
                    <a:pt x="0" y="232"/>
                  </a:moveTo>
                  <a:lnTo>
                    <a:pt x="0" y="61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3" y="64"/>
                  </a:lnTo>
                  <a:lnTo>
                    <a:pt x="3" y="235"/>
                  </a:lnTo>
                  <a:lnTo>
                    <a:pt x="0" y="235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4816EE5C-510C-3DCC-85B9-D999120D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764" y="2942396"/>
              <a:ext cx="8996" cy="11995"/>
            </a:xfrm>
            <a:custGeom>
              <a:avLst/>
              <a:gdLst>
                <a:gd name="T0" fmla="*/ 0 w 4"/>
                <a:gd name="T1" fmla="*/ 2 h 5"/>
                <a:gd name="T2" fmla="*/ 0 w 4"/>
                <a:gd name="T3" fmla="*/ 2 h 5"/>
                <a:gd name="T4" fmla="*/ 2 w 4"/>
                <a:gd name="T5" fmla="*/ 4 h 5"/>
                <a:gd name="T6" fmla="*/ 4 w 4"/>
                <a:gd name="T7" fmla="*/ 3 h 5"/>
                <a:gd name="T8" fmla="*/ 4 w 4"/>
                <a:gd name="T9" fmla="*/ 3 h 5"/>
                <a:gd name="T10" fmla="*/ 2 w 4"/>
                <a:gd name="T11" fmla="*/ 0 h 5"/>
                <a:gd name="T12" fmla="*/ 0 w 4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CFCDED2-14BB-30E6-3C8B-C51E98BE91C5}"/>
              </a:ext>
            </a:extLst>
          </p:cNvPr>
          <p:cNvGrpSpPr/>
          <p:nvPr/>
        </p:nvGrpSpPr>
        <p:grpSpPr>
          <a:xfrm>
            <a:off x="1709067" y="1078469"/>
            <a:ext cx="1080211" cy="2604655"/>
            <a:chOff x="1156986" y="1801861"/>
            <a:chExt cx="553774" cy="1154529"/>
          </a:xfrm>
        </p:grpSpPr>
        <p:sp>
          <p:nvSpPr>
            <p:cNvPr id="48" name="AutoShape 3">
              <a:extLst>
                <a:ext uri="{FF2B5EF4-FFF2-40B4-BE49-F238E27FC236}">
                  <a16:creationId xmlns:a16="http://schemas.microsoft.com/office/drawing/2014/main" id="{B83D100F-9565-4DC0-DEF8-8FBB91B749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3983" y="1801861"/>
              <a:ext cx="544778" cy="1154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5">
              <a:extLst>
                <a:ext uri="{FF2B5EF4-FFF2-40B4-BE49-F238E27FC236}">
                  <a16:creationId xmlns:a16="http://schemas.microsoft.com/office/drawing/2014/main" id="{13DADE0C-7C7F-97E0-06E0-510124AEB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971" y="2654513"/>
              <a:ext cx="92962" cy="54978"/>
            </a:xfrm>
            <a:prstGeom prst="ellipse">
              <a:avLst/>
            </a:pr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7">
              <a:extLst>
                <a:ext uri="{FF2B5EF4-FFF2-40B4-BE49-F238E27FC236}">
                  <a16:creationId xmlns:a16="http://schemas.microsoft.com/office/drawing/2014/main" id="{B6E6D95D-431E-B897-531F-2805E5276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1913815"/>
              <a:ext cx="42982" cy="797675"/>
            </a:xfrm>
            <a:custGeom>
              <a:avLst/>
              <a:gdLst>
                <a:gd name="T0" fmla="*/ 18 w 18"/>
                <a:gd name="T1" fmla="*/ 310 h 336"/>
                <a:gd name="T2" fmla="*/ 0 w 18"/>
                <a:gd name="T3" fmla="*/ 310 h 336"/>
                <a:gd name="T4" fmla="*/ 0 w 18"/>
                <a:gd name="T5" fmla="*/ 0 h 336"/>
                <a:gd name="T6" fmla="*/ 18 w 18"/>
                <a:gd name="T7" fmla="*/ 0 h 336"/>
                <a:gd name="T8" fmla="*/ 18 w 18"/>
                <a:gd name="T9" fmla="*/ 31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36">
                  <a:moveTo>
                    <a:pt x="18" y="310"/>
                  </a:moveTo>
                  <a:cubicBezTo>
                    <a:pt x="14" y="336"/>
                    <a:pt x="4" y="333"/>
                    <a:pt x="0" y="310"/>
                  </a:cubicBezTo>
                  <a:cubicBezTo>
                    <a:pt x="0" y="291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291"/>
                    <a:pt x="18" y="310"/>
                  </a:cubicBezTo>
                  <a:close/>
                </a:path>
              </a:pathLst>
            </a:custGeom>
            <a:solidFill>
              <a:srgbClr val="CAC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C8EDC39-B5D8-AF17-4319-CAC800145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961" y="1915815"/>
              <a:ext cx="1999" cy="750694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9">
              <a:extLst>
                <a:ext uri="{FF2B5EF4-FFF2-40B4-BE49-F238E27FC236}">
                  <a16:creationId xmlns:a16="http://schemas.microsoft.com/office/drawing/2014/main" id="{1398E990-2C49-D1D1-128E-D987ED017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1915815"/>
              <a:ext cx="4998" cy="738699"/>
            </a:xfrm>
            <a:custGeom>
              <a:avLst/>
              <a:gdLst>
                <a:gd name="T0" fmla="*/ 5 w 5"/>
                <a:gd name="T1" fmla="*/ 739 h 739"/>
                <a:gd name="T2" fmla="*/ 0 w 5"/>
                <a:gd name="T3" fmla="*/ 727 h 739"/>
                <a:gd name="T4" fmla="*/ 0 w 5"/>
                <a:gd name="T5" fmla="*/ 0 h 739"/>
                <a:gd name="T6" fmla="*/ 5 w 5"/>
                <a:gd name="T7" fmla="*/ 0 h 739"/>
                <a:gd name="T8" fmla="*/ 5 w 5"/>
                <a:gd name="T9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39">
                  <a:moveTo>
                    <a:pt x="5" y="739"/>
                  </a:moveTo>
                  <a:lnTo>
                    <a:pt x="0" y="727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39"/>
                  </a:lnTo>
                  <a:close/>
                </a:path>
              </a:pathLst>
            </a:custGeom>
            <a:solidFill>
              <a:srgbClr val="A4A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9">
              <a:extLst>
                <a:ext uri="{FF2B5EF4-FFF2-40B4-BE49-F238E27FC236}">
                  <a16:creationId xmlns:a16="http://schemas.microsoft.com/office/drawing/2014/main" id="{EC50D7E7-EEFC-CABA-2879-830CE9E06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963" y="1917814"/>
              <a:ext cx="1000" cy="724704"/>
            </a:xfrm>
            <a:prstGeom prst="rect">
              <a:avLst/>
            </a:prstGeom>
            <a:solidFill>
              <a:srgbClr val="8E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D23E91CA-B9AA-672E-C6E8-6181C0B4F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7953" y="1913815"/>
              <a:ext cx="6997" cy="766687"/>
            </a:xfrm>
            <a:custGeom>
              <a:avLst/>
              <a:gdLst>
                <a:gd name="T0" fmla="*/ 7 w 7"/>
                <a:gd name="T1" fmla="*/ 765 h 767"/>
                <a:gd name="T2" fmla="*/ 0 w 7"/>
                <a:gd name="T3" fmla="*/ 767 h 767"/>
                <a:gd name="T4" fmla="*/ 0 w 7"/>
                <a:gd name="T5" fmla="*/ 0 h 767"/>
                <a:gd name="T6" fmla="*/ 7 w 7"/>
                <a:gd name="T7" fmla="*/ 0 h 767"/>
                <a:gd name="T8" fmla="*/ 7 w 7"/>
                <a:gd name="T9" fmla="*/ 765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67">
                  <a:moveTo>
                    <a:pt x="7" y="765"/>
                  </a:moveTo>
                  <a:lnTo>
                    <a:pt x="0" y="76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65"/>
                  </a:lnTo>
                  <a:close/>
                </a:path>
              </a:pathLst>
            </a:custGeom>
            <a:solidFill>
              <a:srgbClr val="A4A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11">
              <a:extLst>
                <a:ext uri="{FF2B5EF4-FFF2-40B4-BE49-F238E27FC236}">
                  <a16:creationId xmlns:a16="http://schemas.microsoft.com/office/drawing/2014/main" id="{929714CE-0AEE-051D-BE11-EB72E448A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950" y="1915815"/>
              <a:ext cx="7997" cy="752693"/>
            </a:xfrm>
            <a:prstGeom prst="rect">
              <a:avLst/>
            </a:prstGeom>
            <a:solidFill>
              <a:srgbClr val="A4A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E443E92C-EB5D-013C-5DC1-4EBF30215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947" y="1910817"/>
              <a:ext cx="6997" cy="750694"/>
            </a:xfrm>
            <a:custGeom>
              <a:avLst/>
              <a:gdLst>
                <a:gd name="T0" fmla="*/ 7 w 7"/>
                <a:gd name="T1" fmla="*/ 732 h 751"/>
                <a:gd name="T2" fmla="*/ 0 w 7"/>
                <a:gd name="T3" fmla="*/ 751 h 751"/>
                <a:gd name="T4" fmla="*/ 0 w 7"/>
                <a:gd name="T5" fmla="*/ 0 h 751"/>
                <a:gd name="T6" fmla="*/ 7 w 7"/>
                <a:gd name="T7" fmla="*/ 0 h 751"/>
                <a:gd name="T8" fmla="*/ 7 w 7"/>
                <a:gd name="T9" fmla="*/ 732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51">
                  <a:moveTo>
                    <a:pt x="7" y="732"/>
                  </a:moveTo>
                  <a:lnTo>
                    <a:pt x="0" y="75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32"/>
                  </a:lnTo>
                  <a:close/>
                </a:path>
              </a:pathLst>
            </a:custGeom>
            <a:solidFill>
              <a:srgbClr val="8E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7EC92F2B-050F-7CD2-D762-61C9BC7FB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1915815"/>
              <a:ext cx="45981" cy="61975"/>
            </a:xfrm>
            <a:custGeom>
              <a:avLst/>
              <a:gdLst>
                <a:gd name="T0" fmla="*/ 19 w 19"/>
                <a:gd name="T1" fmla="*/ 0 h 26"/>
                <a:gd name="T2" fmla="*/ 19 w 19"/>
                <a:gd name="T3" fmla="*/ 10 h 26"/>
                <a:gd name="T4" fmla="*/ 16 w 19"/>
                <a:gd name="T5" fmla="*/ 20 h 26"/>
                <a:gd name="T6" fmla="*/ 2 w 19"/>
                <a:gd name="T7" fmla="*/ 20 h 26"/>
                <a:gd name="T8" fmla="*/ 0 w 19"/>
                <a:gd name="T9" fmla="*/ 10 h 26"/>
                <a:gd name="T10" fmla="*/ 0 w 19"/>
                <a:gd name="T11" fmla="*/ 0 h 26"/>
                <a:gd name="T12" fmla="*/ 2 w 19"/>
                <a:gd name="T13" fmla="*/ 11 h 26"/>
                <a:gd name="T14" fmla="*/ 16 w 19"/>
                <a:gd name="T15" fmla="*/ 11 h 26"/>
                <a:gd name="T16" fmla="*/ 19 w 19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6">
                  <a:moveTo>
                    <a:pt x="19" y="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14"/>
                    <a:pt x="18" y="17"/>
                    <a:pt x="16" y="20"/>
                  </a:cubicBezTo>
                  <a:cubicBezTo>
                    <a:pt x="12" y="26"/>
                    <a:pt x="6" y="26"/>
                    <a:pt x="2" y="20"/>
                  </a:cubicBezTo>
                  <a:cubicBezTo>
                    <a:pt x="1" y="17"/>
                    <a:pt x="0" y="13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cubicBezTo>
                    <a:pt x="6" y="16"/>
                    <a:pt x="12" y="16"/>
                    <a:pt x="16" y="11"/>
                  </a:cubicBezTo>
                  <a:cubicBezTo>
                    <a:pt x="18" y="8"/>
                    <a:pt x="19" y="4"/>
                    <a:pt x="19" y="0"/>
                  </a:cubicBezTo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605BFBFE-53B3-0958-7C44-3F009C679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2664509"/>
              <a:ext cx="45981" cy="34986"/>
            </a:xfrm>
            <a:custGeom>
              <a:avLst/>
              <a:gdLst>
                <a:gd name="T0" fmla="*/ 19 w 19"/>
                <a:gd name="T1" fmla="*/ 0 h 15"/>
                <a:gd name="T2" fmla="*/ 19 w 19"/>
                <a:gd name="T3" fmla="*/ 6 h 15"/>
                <a:gd name="T4" fmla="*/ 16 w 19"/>
                <a:gd name="T5" fmla="*/ 12 h 15"/>
                <a:gd name="T6" fmla="*/ 2 w 19"/>
                <a:gd name="T7" fmla="*/ 12 h 15"/>
                <a:gd name="T8" fmla="*/ 0 w 19"/>
                <a:gd name="T9" fmla="*/ 6 h 15"/>
                <a:gd name="T10" fmla="*/ 0 w 19"/>
                <a:gd name="T11" fmla="*/ 0 h 15"/>
                <a:gd name="T12" fmla="*/ 2 w 19"/>
                <a:gd name="T13" fmla="*/ 6 h 15"/>
                <a:gd name="T14" fmla="*/ 16 w 19"/>
                <a:gd name="T15" fmla="*/ 6 h 15"/>
                <a:gd name="T16" fmla="*/ 19 w 1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8"/>
                    <a:pt x="18" y="10"/>
                    <a:pt x="16" y="12"/>
                  </a:cubicBezTo>
                  <a:cubicBezTo>
                    <a:pt x="12" y="15"/>
                    <a:pt x="6" y="15"/>
                    <a:pt x="2" y="12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5"/>
                    <a:pt x="2" y="6"/>
                  </a:cubicBezTo>
                  <a:cubicBezTo>
                    <a:pt x="6" y="10"/>
                    <a:pt x="12" y="10"/>
                    <a:pt x="16" y="6"/>
                  </a:cubicBezTo>
                  <a:cubicBezTo>
                    <a:pt x="18" y="5"/>
                    <a:pt x="19" y="2"/>
                    <a:pt x="19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22AB79E7-8E02-3011-2C5B-7A446E74A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974" y="1906818"/>
              <a:ext cx="101958" cy="51979"/>
            </a:xfrm>
            <a:custGeom>
              <a:avLst/>
              <a:gdLst>
                <a:gd name="T0" fmla="*/ 43 w 43"/>
                <a:gd name="T1" fmla="*/ 0 h 22"/>
                <a:gd name="T2" fmla="*/ 43 w 43"/>
                <a:gd name="T3" fmla="*/ 8 h 22"/>
                <a:gd name="T4" fmla="*/ 36 w 43"/>
                <a:gd name="T5" fmla="*/ 17 h 22"/>
                <a:gd name="T6" fmla="*/ 6 w 43"/>
                <a:gd name="T7" fmla="*/ 17 h 22"/>
                <a:gd name="T8" fmla="*/ 0 w 43"/>
                <a:gd name="T9" fmla="*/ 8 h 22"/>
                <a:gd name="T10" fmla="*/ 0 w 43"/>
                <a:gd name="T11" fmla="*/ 0 h 22"/>
                <a:gd name="T12" fmla="*/ 6 w 43"/>
                <a:gd name="T13" fmla="*/ 9 h 22"/>
                <a:gd name="T14" fmla="*/ 36 w 43"/>
                <a:gd name="T15" fmla="*/ 9 h 22"/>
                <a:gd name="T16" fmla="*/ 43 w 43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2">
                  <a:moveTo>
                    <a:pt x="43" y="0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2" y="12"/>
                    <a:pt x="40" y="15"/>
                    <a:pt x="36" y="17"/>
                  </a:cubicBezTo>
                  <a:cubicBezTo>
                    <a:pt x="28" y="22"/>
                    <a:pt x="15" y="22"/>
                    <a:pt x="6" y="17"/>
                  </a:cubicBezTo>
                  <a:cubicBezTo>
                    <a:pt x="2" y="15"/>
                    <a:pt x="0" y="11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" y="7"/>
                    <a:pt x="6" y="9"/>
                  </a:cubicBezTo>
                  <a:cubicBezTo>
                    <a:pt x="15" y="14"/>
                    <a:pt x="28" y="14"/>
                    <a:pt x="36" y="9"/>
                  </a:cubicBezTo>
                  <a:cubicBezTo>
                    <a:pt x="40" y="7"/>
                    <a:pt x="43" y="4"/>
                    <a:pt x="43" y="0"/>
                  </a:cubicBezTo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6FF40880-3659-2DF3-51B2-1CFA6A72E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983" y="1898821"/>
              <a:ext cx="143941" cy="64973"/>
            </a:xfrm>
            <a:custGeom>
              <a:avLst/>
              <a:gdLst>
                <a:gd name="T0" fmla="*/ 51 w 60"/>
                <a:gd name="T1" fmla="*/ 11 h 27"/>
                <a:gd name="T2" fmla="*/ 39 w 60"/>
                <a:gd name="T3" fmla="*/ 15 h 27"/>
                <a:gd name="T4" fmla="*/ 25 w 60"/>
                <a:gd name="T5" fmla="*/ 16 h 27"/>
                <a:gd name="T6" fmla="*/ 9 w 60"/>
                <a:gd name="T7" fmla="*/ 11 h 27"/>
                <a:gd name="T8" fmla="*/ 6 w 60"/>
                <a:gd name="T9" fmla="*/ 9 h 27"/>
                <a:gd name="T10" fmla="*/ 0 w 60"/>
                <a:gd name="T11" fmla="*/ 3 h 27"/>
                <a:gd name="T12" fmla="*/ 0 w 60"/>
                <a:gd name="T13" fmla="*/ 0 h 27"/>
                <a:gd name="T14" fmla="*/ 0 w 60"/>
                <a:gd name="T15" fmla="*/ 12 h 27"/>
                <a:gd name="T16" fmla="*/ 0 w 60"/>
                <a:gd name="T17" fmla="*/ 14 h 27"/>
                <a:gd name="T18" fmla="*/ 6 w 60"/>
                <a:gd name="T19" fmla="*/ 21 h 27"/>
                <a:gd name="T20" fmla="*/ 9 w 60"/>
                <a:gd name="T21" fmla="*/ 23 h 27"/>
                <a:gd name="T22" fmla="*/ 25 w 60"/>
                <a:gd name="T23" fmla="*/ 27 h 27"/>
                <a:gd name="T24" fmla="*/ 39 w 60"/>
                <a:gd name="T25" fmla="*/ 27 h 27"/>
                <a:gd name="T26" fmla="*/ 51 w 60"/>
                <a:gd name="T27" fmla="*/ 23 h 27"/>
                <a:gd name="T28" fmla="*/ 60 w 60"/>
                <a:gd name="T29" fmla="*/ 12 h 27"/>
                <a:gd name="T30" fmla="*/ 60 w 60"/>
                <a:gd name="T31" fmla="*/ 1 h 27"/>
                <a:gd name="T32" fmla="*/ 51 w 60"/>
                <a:gd name="T3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27">
                  <a:moveTo>
                    <a:pt x="51" y="11"/>
                  </a:moveTo>
                  <a:cubicBezTo>
                    <a:pt x="48" y="13"/>
                    <a:pt x="43" y="15"/>
                    <a:pt x="39" y="15"/>
                  </a:cubicBezTo>
                  <a:cubicBezTo>
                    <a:pt x="34" y="16"/>
                    <a:pt x="29" y="16"/>
                    <a:pt x="25" y="16"/>
                  </a:cubicBezTo>
                  <a:cubicBezTo>
                    <a:pt x="19" y="15"/>
                    <a:pt x="14" y="14"/>
                    <a:pt x="9" y="11"/>
                  </a:cubicBezTo>
                  <a:cubicBezTo>
                    <a:pt x="8" y="11"/>
                    <a:pt x="7" y="10"/>
                    <a:pt x="6" y="9"/>
                  </a:cubicBezTo>
                  <a:cubicBezTo>
                    <a:pt x="3" y="7"/>
                    <a:pt x="1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6"/>
                    <a:pt x="3" y="19"/>
                    <a:pt x="6" y="21"/>
                  </a:cubicBezTo>
                  <a:cubicBezTo>
                    <a:pt x="7" y="21"/>
                    <a:pt x="8" y="22"/>
                    <a:pt x="9" y="23"/>
                  </a:cubicBezTo>
                  <a:cubicBezTo>
                    <a:pt x="13" y="25"/>
                    <a:pt x="19" y="26"/>
                    <a:pt x="25" y="27"/>
                  </a:cubicBezTo>
                  <a:cubicBezTo>
                    <a:pt x="29" y="27"/>
                    <a:pt x="34" y="27"/>
                    <a:pt x="39" y="27"/>
                  </a:cubicBezTo>
                  <a:cubicBezTo>
                    <a:pt x="43" y="26"/>
                    <a:pt x="48" y="25"/>
                    <a:pt x="51" y="23"/>
                  </a:cubicBezTo>
                  <a:cubicBezTo>
                    <a:pt x="57" y="20"/>
                    <a:pt x="60" y="16"/>
                    <a:pt x="60" y="12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5"/>
                    <a:pt x="57" y="8"/>
                    <a:pt x="51" y="11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06581821-8259-08AB-3ED6-4B622B7CE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986" y="1863836"/>
              <a:ext cx="157936" cy="92962"/>
            </a:xfrm>
            <a:custGeom>
              <a:avLst/>
              <a:gdLst>
                <a:gd name="T0" fmla="*/ 54 w 66"/>
                <a:gd name="T1" fmla="*/ 7 h 39"/>
                <a:gd name="T2" fmla="*/ 55 w 66"/>
                <a:gd name="T3" fmla="*/ 32 h 39"/>
                <a:gd name="T4" fmla="*/ 12 w 66"/>
                <a:gd name="T5" fmla="*/ 32 h 39"/>
                <a:gd name="T6" fmla="*/ 12 w 66"/>
                <a:gd name="T7" fmla="*/ 7 h 39"/>
                <a:gd name="T8" fmla="*/ 54 w 66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9">
                  <a:moveTo>
                    <a:pt x="54" y="7"/>
                  </a:moveTo>
                  <a:cubicBezTo>
                    <a:pt x="66" y="14"/>
                    <a:pt x="66" y="25"/>
                    <a:pt x="55" y="32"/>
                  </a:cubicBezTo>
                  <a:cubicBezTo>
                    <a:pt x="43" y="39"/>
                    <a:pt x="24" y="39"/>
                    <a:pt x="12" y="32"/>
                  </a:cubicBezTo>
                  <a:cubicBezTo>
                    <a:pt x="0" y="25"/>
                    <a:pt x="0" y="14"/>
                    <a:pt x="12" y="7"/>
                  </a:cubicBezTo>
                  <a:cubicBezTo>
                    <a:pt x="23" y="0"/>
                    <a:pt x="43" y="0"/>
                    <a:pt x="54" y="7"/>
                  </a:cubicBezTo>
                  <a:close/>
                </a:path>
              </a:pathLst>
            </a:custGeom>
            <a:solidFill>
              <a:srgbClr val="737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CCD0E2A2-C0DA-C919-1477-9B021DBA9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975" y="1801861"/>
              <a:ext cx="104957" cy="106956"/>
            </a:xfrm>
            <a:custGeom>
              <a:avLst/>
              <a:gdLst>
                <a:gd name="T0" fmla="*/ 12 w 44"/>
                <a:gd name="T1" fmla="*/ 41 h 45"/>
                <a:gd name="T2" fmla="*/ 0 w 44"/>
                <a:gd name="T3" fmla="*/ 21 h 45"/>
                <a:gd name="T4" fmla="*/ 5 w 44"/>
                <a:gd name="T5" fmla="*/ 9 h 45"/>
                <a:gd name="T6" fmla="*/ 16 w 44"/>
                <a:gd name="T7" fmla="*/ 2 h 45"/>
                <a:gd name="T8" fmla="*/ 33 w 44"/>
                <a:gd name="T9" fmla="*/ 4 h 45"/>
                <a:gd name="T10" fmla="*/ 22 w 44"/>
                <a:gd name="T11" fmla="*/ 2 h 45"/>
                <a:gd name="T12" fmla="*/ 33 w 44"/>
                <a:gd name="T13" fmla="*/ 4 h 45"/>
                <a:gd name="T14" fmla="*/ 42 w 44"/>
                <a:gd name="T15" fmla="*/ 14 h 45"/>
                <a:gd name="T16" fmla="*/ 44 w 44"/>
                <a:gd name="T17" fmla="*/ 26 h 45"/>
                <a:gd name="T18" fmla="*/ 27 w 44"/>
                <a:gd name="T19" fmla="*/ 43 h 45"/>
                <a:gd name="T20" fmla="*/ 12 w 44"/>
                <a:gd name="T21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45">
                  <a:moveTo>
                    <a:pt x="12" y="41"/>
                  </a:moveTo>
                  <a:cubicBezTo>
                    <a:pt x="2" y="35"/>
                    <a:pt x="0" y="25"/>
                    <a:pt x="0" y="21"/>
                  </a:cubicBezTo>
                  <a:cubicBezTo>
                    <a:pt x="0" y="19"/>
                    <a:pt x="2" y="13"/>
                    <a:pt x="5" y="9"/>
                  </a:cubicBezTo>
                  <a:cubicBezTo>
                    <a:pt x="7" y="7"/>
                    <a:pt x="10" y="3"/>
                    <a:pt x="16" y="2"/>
                  </a:cubicBezTo>
                  <a:cubicBezTo>
                    <a:pt x="20" y="0"/>
                    <a:pt x="26" y="0"/>
                    <a:pt x="33" y="4"/>
                  </a:cubicBezTo>
                  <a:cubicBezTo>
                    <a:pt x="30" y="2"/>
                    <a:pt x="26" y="1"/>
                    <a:pt x="22" y="2"/>
                  </a:cubicBezTo>
                  <a:cubicBezTo>
                    <a:pt x="26" y="1"/>
                    <a:pt x="30" y="2"/>
                    <a:pt x="33" y="4"/>
                  </a:cubicBezTo>
                  <a:cubicBezTo>
                    <a:pt x="36" y="5"/>
                    <a:pt x="39" y="8"/>
                    <a:pt x="42" y="14"/>
                  </a:cubicBezTo>
                  <a:cubicBezTo>
                    <a:pt x="43" y="16"/>
                    <a:pt x="44" y="20"/>
                    <a:pt x="44" y="26"/>
                  </a:cubicBezTo>
                  <a:cubicBezTo>
                    <a:pt x="43" y="33"/>
                    <a:pt x="37" y="41"/>
                    <a:pt x="27" y="43"/>
                  </a:cubicBezTo>
                  <a:cubicBezTo>
                    <a:pt x="20" y="45"/>
                    <a:pt x="14" y="42"/>
                    <a:pt x="12" y="41"/>
                  </a:cubicBezTo>
                </a:path>
              </a:pathLst>
            </a:custGeom>
            <a:solidFill>
              <a:srgbClr val="8E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358BAE6F-A5A4-8474-5A65-5D47CD41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976" y="1801861"/>
              <a:ext cx="90963" cy="70971"/>
            </a:xfrm>
            <a:custGeom>
              <a:avLst/>
              <a:gdLst>
                <a:gd name="T0" fmla="*/ 30 w 38"/>
                <a:gd name="T1" fmla="*/ 6 h 30"/>
                <a:gd name="T2" fmla="*/ 17 w 38"/>
                <a:gd name="T3" fmla="*/ 29 h 30"/>
                <a:gd name="T4" fmla="*/ 9 w 38"/>
                <a:gd name="T5" fmla="*/ 7 h 30"/>
                <a:gd name="T6" fmla="*/ 30 w 38"/>
                <a:gd name="T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30" y="6"/>
                  </a:moveTo>
                  <a:cubicBezTo>
                    <a:pt x="38" y="14"/>
                    <a:pt x="30" y="29"/>
                    <a:pt x="17" y="29"/>
                  </a:cubicBezTo>
                  <a:cubicBezTo>
                    <a:pt x="5" y="30"/>
                    <a:pt x="0" y="16"/>
                    <a:pt x="9" y="7"/>
                  </a:cubicBezTo>
                  <a:cubicBezTo>
                    <a:pt x="16" y="0"/>
                    <a:pt x="26" y="1"/>
                    <a:pt x="30" y="6"/>
                  </a:cubicBezTo>
                </a:path>
              </a:pathLst>
            </a:custGeom>
            <a:solidFill>
              <a:srgbClr val="A4A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7028DF8C-93A8-1E31-C577-F4AF2D6EB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968" y="1808858"/>
              <a:ext cx="40983" cy="40983"/>
            </a:xfrm>
            <a:custGeom>
              <a:avLst/>
              <a:gdLst>
                <a:gd name="T0" fmla="*/ 16 w 17"/>
                <a:gd name="T1" fmla="*/ 11 h 17"/>
                <a:gd name="T2" fmla="*/ 10 w 17"/>
                <a:gd name="T3" fmla="*/ 16 h 17"/>
                <a:gd name="T4" fmla="*/ 2 w 17"/>
                <a:gd name="T5" fmla="*/ 12 h 17"/>
                <a:gd name="T6" fmla="*/ 11 w 17"/>
                <a:gd name="T7" fmla="*/ 2 h 17"/>
                <a:gd name="T8" fmla="*/ 16 w 17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11"/>
                  </a:moveTo>
                  <a:cubicBezTo>
                    <a:pt x="15" y="14"/>
                    <a:pt x="12" y="16"/>
                    <a:pt x="10" y="16"/>
                  </a:cubicBezTo>
                  <a:cubicBezTo>
                    <a:pt x="5" y="17"/>
                    <a:pt x="3" y="14"/>
                    <a:pt x="2" y="12"/>
                  </a:cubicBezTo>
                  <a:cubicBezTo>
                    <a:pt x="0" y="7"/>
                    <a:pt x="6" y="0"/>
                    <a:pt x="11" y="2"/>
                  </a:cubicBezTo>
                  <a:cubicBezTo>
                    <a:pt x="16" y="4"/>
                    <a:pt x="17" y="8"/>
                    <a:pt x="16" y="11"/>
                  </a:cubicBezTo>
                </a:path>
              </a:pathLst>
            </a:custGeom>
            <a:solidFill>
              <a:srgbClr val="CAC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DD078E61-4AC2-1AB0-38DE-4C2BB6550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963" y="1820853"/>
              <a:ext cx="16993" cy="13994"/>
            </a:xfrm>
            <a:custGeom>
              <a:avLst/>
              <a:gdLst>
                <a:gd name="T0" fmla="*/ 7 w 7"/>
                <a:gd name="T1" fmla="*/ 3 h 6"/>
                <a:gd name="T2" fmla="*/ 6 w 7"/>
                <a:gd name="T3" fmla="*/ 4 h 6"/>
                <a:gd name="T4" fmla="*/ 4 w 7"/>
                <a:gd name="T5" fmla="*/ 6 h 6"/>
                <a:gd name="T6" fmla="*/ 2 w 7"/>
                <a:gd name="T7" fmla="*/ 6 h 6"/>
                <a:gd name="T8" fmla="*/ 0 w 7"/>
                <a:gd name="T9" fmla="*/ 4 h 6"/>
                <a:gd name="T10" fmla="*/ 0 w 7"/>
                <a:gd name="T11" fmla="*/ 2 h 6"/>
                <a:gd name="T12" fmla="*/ 1 w 7"/>
                <a:gd name="T13" fmla="*/ 0 h 6"/>
                <a:gd name="T14" fmla="*/ 2 w 7"/>
                <a:gd name="T15" fmla="*/ 0 h 6"/>
                <a:gd name="T16" fmla="*/ 5 w 7"/>
                <a:gd name="T17" fmla="*/ 0 h 6"/>
                <a:gd name="T18" fmla="*/ 7 w 7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2"/>
                    <a:pt x="7" y="3"/>
                  </a:cubicBezTo>
                </a:path>
              </a:pathLst>
            </a:cu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D5647A61-58C8-EC43-EC6E-C61652804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975" y="1853840"/>
              <a:ext cx="104957" cy="80967"/>
            </a:xfrm>
            <a:custGeom>
              <a:avLst/>
              <a:gdLst>
                <a:gd name="T0" fmla="*/ 37 w 44"/>
                <a:gd name="T1" fmla="*/ 14 h 34"/>
                <a:gd name="T2" fmla="*/ 28 w 44"/>
                <a:gd name="T3" fmla="*/ 19 h 34"/>
                <a:gd name="T4" fmla="*/ 18 w 44"/>
                <a:gd name="T5" fmla="*/ 20 h 34"/>
                <a:gd name="T6" fmla="*/ 7 w 44"/>
                <a:gd name="T7" fmla="*/ 14 h 34"/>
                <a:gd name="T8" fmla="*/ 4 w 44"/>
                <a:gd name="T9" fmla="*/ 12 h 34"/>
                <a:gd name="T10" fmla="*/ 0 w 44"/>
                <a:gd name="T11" fmla="*/ 3 h 34"/>
                <a:gd name="T12" fmla="*/ 0 w 44"/>
                <a:gd name="T13" fmla="*/ 0 h 34"/>
                <a:gd name="T14" fmla="*/ 0 w 44"/>
                <a:gd name="T15" fmla="*/ 14 h 34"/>
                <a:gd name="T16" fmla="*/ 0 w 44"/>
                <a:gd name="T17" fmla="*/ 17 h 34"/>
                <a:gd name="T18" fmla="*/ 4 w 44"/>
                <a:gd name="T19" fmla="*/ 26 h 34"/>
                <a:gd name="T20" fmla="*/ 7 w 44"/>
                <a:gd name="T21" fmla="*/ 28 h 34"/>
                <a:gd name="T22" fmla="*/ 18 w 44"/>
                <a:gd name="T23" fmla="*/ 34 h 34"/>
                <a:gd name="T24" fmla="*/ 28 w 44"/>
                <a:gd name="T25" fmla="*/ 33 h 34"/>
                <a:gd name="T26" fmla="*/ 37 w 44"/>
                <a:gd name="T27" fmla="*/ 28 h 34"/>
                <a:gd name="T28" fmla="*/ 44 w 44"/>
                <a:gd name="T29" fmla="*/ 14 h 34"/>
                <a:gd name="T30" fmla="*/ 44 w 44"/>
                <a:gd name="T31" fmla="*/ 1 h 34"/>
                <a:gd name="T32" fmla="*/ 37 w 44"/>
                <a:gd name="T3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34">
                  <a:moveTo>
                    <a:pt x="37" y="14"/>
                  </a:moveTo>
                  <a:cubicBezTo>
                    <a:pt x="35" y="17"/>
                    <a:pt x="32" y="18"/>
                    <a:pt x="28" y="19"/>
                  </a:cubicBezTo>
                  <a:cubicBezTo>
                    <a:pt x="25" y="20"/>
                    <a:pt x="22" y="20"/>
                    <a:pt x="18" y="20"/>
                  </a:cubicBezTo>
                  <a:cubicBezTo>
                    <a:pt x="14" y="19"/>
                    <a:pt x="10" y="17"/>
                    <a:pt x="7" y="14"/>
                  </a:cubicBezTo>
                  <a:cubicBezTo>
                    <a:pt x="6" y="14"/>
                    <a:pt x="5" y="13"/>
                    <a:pt x="4" y="12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1" y="20"/>
                    <a:pt x="2" y="23"/>
                    <a:pt x="4" y="26"/>
                  </a:cubicBezTo>
                  <a:cubicBezTo>
                    <a:pt x="5" y="26"/>
                    <a:pt x="6" y="27"/>
                    <a:pt x="7" y="28"/>
                  </a:cubicBezTo>
                  <a:cubicBezTo>
                    <a:pt x="10" y="31"/>
                    <a:pt x="14" y="33"/>
                    <a:pt x="18" y="34"/>
                  </a:cubicBezTo>
                  <a:cubicBezTo>
                    <a:pt x="21" y="34"/>
                    <a:pt x="25" y="34"/>
                    <a:pt x="28" y="33"/>
                  </a:cubicBezTo>
                  <a:cubicBezTo>
                    <a:pt x="31" y="32"/>
                    <a:pt x="35" y="31"/>
                    <a:pt x="37" y="28"/>
                  </a:cubicBezTo>
                  <a:cubicBezTo>
                    <a:pt x="41" y="24"/>
                    <a:pt x="44" y="19"/>
                    <a:pt x="44" y="14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6"/>
                    <a:pt x="41" y="11"/>
                    <a:pt x="37" y="14"/>
                  </a:cubicBezTo>
                  <a:close/>
                </a:path>
              </a:pathLst>
            </a:custGeom>
            <a:solidFill>
              <a:srgbClr val="8E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03C302AF-529C-01A7-F508-C7DF2CADA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975" y="1887826"/>
              <a:ext cx="104957" cy="48980"/>
            </a:xfrm>
            <a:custGeom>
              <a:avLst/>
              <a:gdLst>
                <a:gd name="T0" fmla="*/ 37 w 44"/>
                <a:gd name="T1" fmla="*/ 9 h 21"/>
                <a:gd name="T2" fmla="*/ 28 w 44"/>
                <a:gd name="T3" fmla="*/ 12 h 21"/>
                <a:gd name="T4" fmla="*/ 18 w 44"/>
                <a:gd name="T5" fmla="*/ 12 h 21"/>
                <a:gd name="T6" fmla="*/ 7 w 44"/>
                <a:gd name="T7" fmla="*/ 9 h 21"/>
                <a:gd name="T8" fmla="*/ 4 w 44"/>
                <a:gd name="T9" fmla="*/ 7 h 21"/>
                <a:gd name="T10" fmla="*/ 0 w 44"/>
                <a:gd name="T11" fmla="*/ 2 h 21"/>
                <a:gd name="T12" fmla="*/ 0 w 44"/>
                <a:gd name="T13" fmla="*/ 0 h 21"/>
                <a:gd name="T14" fmla="*/ 0 w 44"/>
                <a:gd name="T15" fmla="*/ 8 h 21"/>
                <a:gd name="T16" fmla="*/ 0 w 44"/>
                <a:gd name="T17" fmla="*/ 10 h 21"/>
                <a:gd name="T18" fmla="*/ 4 w 44"/>
                <a:gd name="T19" fmla="*/ 16 h 21"/>
                <a:gd name="T20" fmla="*/ 7 w 44"/>
                <a:gd name="T21" fmla="*/ 17 h 21"/>
                <a:gd name="T22" fmla="*/ 18 w 44"/>
                <a:gd name="T23" fmla="*/ 21 h 21"/>
                <a:gd name="T24" fmla="*/ 28 w 44"/>
                <a:gd name="T25" fmla="*/ 20 h 21"/>
                <a:gd name="T26" fmla="*/ 37 w 44"/>
                <a:gd name="T27" fmla="*/ 17 h 21"/>
                <a:gd name="T28" fmla="*/ 44 w 44"/>
                <a:gd name="T29" fmla="*/ 9 h 21"/>
                <a:gd name="T30" fmla="*/ 44 w 44"/>
                <a:gd name="T31" fmla="*/ 0 h 21"/>
                <a:gd name="T32" fmla="*/ 37 w 44"/>
                <a:gd name="T3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21">
                  <a:moveTo>
                    <a:pt x="37" y="9"/>
                  </a:moveTo>
                  <a:cubicBezTo>
                    <a:pt x="35" y="10"/>
                    <a:pt x="32" y="11"/>
                    <a:pt x="28" y="12"/>
                  </a:cubicBezTo>
                  <a:cubicBezTo>
                    <a:pt x="25" y="12"/>
                    <a:pt x="22" y="12"/>
                    <a:pt x="18" y="12"/>
                  </a:cubicBezTo>
                  <a:cubicBezTo>
                    <a:pt x="14" y="12"/>
                    <a:pt x="10" y="10"/>
                    <a:pt x="7" y="9"/>
                  </a:cubicBezTo>
                  <a:cubicBezTo>
                    <a:pt x="6" y="8"/>
                    <a:pt x="5" y="8"/>
                    <a:pt x="4" y="7"/>
                  </a:cubicBezTo>
                  <a:cubicBezTo>
                    <a:pt x="2" y="5"/>
                    <a:pt x="1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1" y="12"/>
                    <a:pt x="2" y="14"/>
                    <a:pt x="4" y="16"/>
                  </a:cubicBezTo>
                  <a:cubicBezTo>
                    <a:pt x="5" y="16"/>
                    <a:pt x="6" y="17"/>
                    <a:pt x="7" y="17"/>
                  </a:cubicBezTo>
                  <a:cubicBezTo>
                    <a:pt x="10" y="19"/>
                    <a:pt x="14" y="20"/>
                    <a:pt x="18" y="21"/>
                  </a:cubicBezTo>
                  <a:cubicBezTo>
                    <a:pt x="21" y="21"/>
                    <a:pt x="25" y="21"/>
                    <a:pt x="28" y="20"/>
                  </a:cubicBezTo>
                  <a:cubicBezTo>
                    <a:pt x="31" y="20"/>
                    <a:pt x="35" y="19"/>
                    <a:pt x="37" y="17"/>
                  </a:cubicBezTo>
                  <a:cubicBezTo>
                    <a:pt x="41" y="15"/>
                    <a:pt x="44" y="12"/>
                    <a:pt x="44" y="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1" y="6"/>
                    <a:pt x="37" y="9"/>
                  </a:cubicBezTo>
                  <a:close/>
                </a:path>
              </a:pathLst>
            </a:custGeom>
            <a:solidFill>
              <a:srgbClr val="8E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F81F370E-D96F-03D1-1B79-B477EE9EF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2652514"/>
              <a:ext cx="45981" cy="34986"/>
            </a:xfrm>
            <a:custGeom>
              <a:avLst/>
              <a:gdLst>
                <a:gd name="T0" fmla="*/ 19 w 19"/>
                <a:gd name="T1" fmla="*/ 0 h 15"/>
                <a:gd name="T2" fmla="*/ 19 w 19"/>
                <a:gd name="T3" fmla="*/ 6 h 15"/>
                <a:gd name="T4" fmla="*/ 16 w 19"/>
                <a:gd name="T5" fmla="*/ 12 h 15"/>
                <a:gd name="T6" fmla="*/ 2 w 19"/>
                <a:gd name="T7" fmla="*/ 12 h 15"/>
                <a:gd name="T8" fmla="*/ 0 w 19"/>
                <a:gd name="T9" fmla="*/ 6 h 15"/>
                <a:gd name="T10" fmla="*/ 0 w 19"/>
                <a:gd name="T11" fmla="*/ 0 h 15"/>
                <a:gd name="T12" fmla="*/ 2 w 19"/>
                <a:gd name="T13" fmla="*/ 6 h 15"/>
                <a:gd name="T14" fmla="*/ 16 w 19"/>
                <a:gd name="T15" fmla="*/ 6 h 15"/>
                <a:gd name="T16" fmla="*/ 19 w 1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8"/>
                    <a:pt x="18" y="10"/>
                    <a:pt x="16" y="12"/>
                  </a:cubicBezTo>
                  <a:cubicBezTo>
                    <a:pt x="12" y="15"/>
                    <a:pt x="6" y="15"/>
                    <a:pt x="2" y="12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5"/>
                    <a:pt x="2" y="6"/>
                  </a:cubicBezTo>
                  <a:cubicBezTo>
                    <a:pt x="6" y="10"/>
                    <a:pt x="12" y="10"/>
                    <a:pt x="16" y="6"/>
                  </a:cubicBezTo>
                  <a:cubicBezTo>
                    <a:pt x="18" y="5"/>
                    <a:pt x="19" y="2"/>
                    <a:pt x="19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">
              <a:extLst>
                <a:ext uri="{FF2B5EF4-FFF2-40B4-BE49-F238E27FC236}">
                  <a16:creationId xmlns:a16="http://schemas.microsoft.com/office/drawing/2014/main" id="{C1E8A87C-4DE5-7B9E-5DBD-F55458D88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2642518"/>
              <a:ext cx="45981" cy="35985"/>
            </a:xfrm>
            <a:custGeom>
              <a:avLst/>
              <a:gdLst>
                <a:gd name="T0" fmla="*/ 19 w 19"/>
                <a:gd name="T1" fmla="*/ 0 h 15"/>
                <a:gd name="T2" fmla="*/ 19 w 19"/>
                <a:gd name="T3" fmla="*/ 5 h 15"/>
                <a:gd name="T4" fmla="*/ 16 w 19"/>
                <a:gd name="T5" fmla="*/ 11 h 15"/>
                <a:gd name="T6" fmla="*/ 2 w 19"/>
                <a:gd name="T7" fmla="*/ 11 h 15"/>
                <a:gd name="T8" fmla="*/ 0 w 19"/>
                <a:gd name="T9" fmla="*/ 5 h 15"/>
                <a:gd name="T10" fmla="*/ 0 w 19"/>
                <a:gd name="T11" fmla="*/ 0 h 15"/>
                <a:gd name="T12" fmla="*/ 2 w 19"/>
                <a:gd name="T13" fmla="*/ 6 h 15"/>
                <a:gd name="T14" fmla="*/ 16 w 19"/>
                <a:gd name="T15" fmla="*/ 6 h 15"/>
                <a:gd name="T16" fmla="*/ 19 w 1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0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8"/>
                    <a:pt x="18" y="10"/>
                    <a:pt x="16" y="11"/>
                  </a:cubicBezTo>
                  <a:cubicBezTo>
                    <a:pt x="12" y="15"/>
                    <a:pt x="6" y="15"/>
                    <a:pt x="2" y="11"/>
                  </a:cubicBezTo>
                  <a:cubicBezTo>
                    <a:pt x="0" y="10"/>
                    <a:pt x="0" y="7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2" y="6"/>
                  </a:cubicBezTo>
                  <a:cubicBezTo>
                    <a:pt x="6" y="9"/>
                    <a:pt x="12" y="9"/>
                    <a:pt x="16" y="6"/>
                  </a:cubicBezTo>
                  <a:cubicBezTo>
                    <a:pt x="18" y="4"/>
                    <a:pt x="19" y="2"/>
                    <a:pt x="19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A2BED7D3-3347-F4AA-E5B0-5DA0C612C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2635521"/>
              <a:ext cx="45981" cy="35985"/>
            </a:xfrm>
            <a:custGeom>
              <a:avLst/>
              <a:gdLst>
                <a:gd name="T0" fmla="*/ 19 w 19"/>
                <a:gd name="T1" fmla="*/ 0 h 15"/>
                <a:gd name="T2" fmla="*/ 19 w 19"/>
                <a:gd name="T3" fmla="*/ 6 h 15"/>
                <a:gd name="T4" fmla="*/ 16 w 19"/>
                <a:gd name="T5" fmla="*/ 12 h 15"/>
                <a:gd name="T6" fmla="*/ 2 w 19"/>
                <a:gd name="T7" fmla="*/ 12 h 15"/>
                <a:gd name="T8" fmla="*/ 0 w 19"/>
                <a:gd name="T9" fmla="*/ 5 h 15"/>
                <a:gd name="T10" fmla="*/ 0 w 19"/>
                <a:gd name="T11" fmla="*/ 0 h 15"/>
                <a:gd name="T12" fmla="*/ 2 w 19"/>
                <a:gd name="T13" fmla="*/ 6 h 15"/>
                <a:gd name="T14" fmla="*/ 16 w 19"/>
                <a:gd name="T15" fmla="*/ 6 h 15"/>
                <a:gd name="T16" fmla="*/ 19 w 1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8"/>
                    <a:pt x="18" y="10"/>
                    <a:pt x="16" y="12"/>
                  </a:cubicBezTo>
                  <a:cubicBezTo>
                    <a:pt x="12" y="15"/>
                    <a:pt x="6" y="15"/>
                    <a:pt x="2" y="12"/>
                  </a:cubicBezTo>
                  <a:cubicBezTo>
                    <a:pt x="0" y="10"/>
                    <a:pt x="0" y="8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2" y="6"/>
                  </a:cubicBezTo>
                  <a:cubicBezTo>
                    <a:pt x="6" y="9"/>
                    <a:pt x="12" y="9"/>
                    <a:pt x="16" y="6"/>
                  </a:cubicBezTo>
                  <a:cubicBezTo>
                    <a:pt x="18" y="4"/>
                    <a:pt x="19" y="2"/>
                    <a:pt x="19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7EDC7308-21ED-B9F8-113B-DE1389935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2181706"/>
              <a:ext cx="42982" cy="25989"/>
            </a:xfrm>
            <a:custGeom>
              <a:avLst/>
              <a:gdLst>
                <a:gd name="T0" fmla="*/ 18 w 18"/>
                <a:gd name="T1" fmla="*/ 0 h 11"/>
                <a:gd name="T2" fmla="*/ 18 w 18"/>
                <a:gd name="T3" fmla="*/ 4 h 11"/>
                <a:gd name="T4" fmla="*/ 16 w 18"/>
                <a:gd name="T5" fmla="*/ 9 h 11"/>
                <a:gd name="T6" fmla="*/ 2 w 18"/>
                <a:gd name="T7" fmla="*/ 9 h 11"/>
                <a:gd name="T8" fmla="*/ 0 w 18"/>
                <a:gd name="T9" fmla="*/ 4 h 11"/>
                <a:gd name="T10" fmla="*/ 0 w 18"/>
                <a:gd name="T11" fmla="*/ 0 h 11"/>
                <a:gd name="T12" fmla="*/ 2 w 18"/>
                <a:gd name="T13" fmla="*/ 5 h 11"/>
                <a:gd name="T14" fmla="*/ 16 w 18"/>
                <a:gd name="T15" fmla="*/ 5 h 11"/>
                <a:gd name="T16" fmla="*/ 18 w 18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8" y="0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6"/>
                    <a:pt x="17" y="7"/>
                    <a:pt x="16" y="9"/>
                  </a:cubicBezTo>
                  <a:cubicBezTo>
                    <a:pt x="12" y="11"/>
                    <a:pt x="6" y="11"/>
                    <a:pt x="2" y="9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2" y="5"/>
                  </a:cubicBezTo>
                  <a:cubicBezTo>
                    <a:pt x="6" y="7"/>
                    <a:pt x="12" y="7"/>
                    <a:pt x="16" y="5"/>
                  </a:cubicBezTo>
                  <a:cubicBezTo>
                    <a:pt x="17" y="3"/>
                    <a:pt x="18" y="2"/>
                    <a:pt x="18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642713ED-74C6-E059-47C7-4CDB125E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2172710"/>
              <a:ext cx="42982" cy="25989"/>
            </a:xfrm>
            <a:custGeom>
              <a:avLst/>
              <a:gdLst>
                <a:gd name="T0" fmla="*/ 18 w 18"/>
                <a:gd name="T1" fmla="*/ 0 h 11"/>
                <a:gd name="T2" fmla="*/ 18 w 18"/>
                <a:gd name="T3" fmla="*/ 4 h 11"/>
                <a:gd name="T4" fmla="*/ 16 w 18"/>
                <a:gd name="T5" fmla="*/ 9 h 11"/>
                <a:gd name="T6" fmla="*/ 2 w 18"/>
                <a:gd name="T7" fmla="*/ 9 h 11"/>
                <a:gd name="T8" fmla="*/ 0 w 18"/>
                <a:gd name="T9" fmla="*/ 4 h 11"/>
                <a:gd name="T10" fmla="*/ 0 w 18"/>
                <a:gd name="T11" fmla="*/ 0 h 11"/>
                <a:gd name="T12" fmla="*/ 2 w 18"/>
                <a:gd name="T13" fmla="*/ 5 h 11"/>
                <a:gd name="T14" fmla="*/ 16 w 18"/>
                <a:gd name="T15" fmla="*/ 5 h 11"/>
                <a:gd name="T16" fmla="*/ 18 w 18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8" y="0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6"/>
                    <a:pt x="17" y="7"/>
                    <a:pt x="16" y="9"/>
                  </a:cubicBezTo>
                  <a:cubicBezTo>
                    <a:pt x="12" y="11"/>
                    <a:pt x="6" y="11"/>
                    <a:pt x="2" y="9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2" y="5"/>
                  </a:cubicBezTo>
                  <a:cubicBezTo>
                    <a:pt x="6" y="7"/>
                    <a:pt x="12" y="7"/>
                    <a:pt x="16" y="5"/>
                  </a:cubicBezTo>
                  <a:cubicBezTo>
                    <a:pt x="17" y="3"/>
                    <a:pt x="18" y="2"/>
                    <a:pt x="18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8D417289-C736-6F7C-EF90-1D92B1FE0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950" y="2203697"/>
              <a:ext cx="112954" cy="234904"/>
            </a:xfrm>
            <a:custGeom>
              <a:avLst/>
              <a:gdLst>
                <a:gd name="T0" fmla="*/ 0 w 113"/>
                <a:gd name="T1" fmla="*/ 61 h 235"/>
                <a:gd name="T2" fmla="*/ 0 w 113"/>
                <a:gd name="T3" fmla="*/ 235 h 235"/>
                <a:gd name="T4" fmla="*/ 113 w 113"/>
                <a:gd name="T5" fmla="*/ 173 h 235"/>
                <a:gd name="T6" fmla="*/ 113 w 113"/>
                <a:gd name="T7" fmla="*/ 0 h 235"/>
                <a:gd name="T8" fmla="*/ 0 w 113"/>
                <a:gd name="T9" fmla="*/ 6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35">
                  <a:moveTo>
                    <a:pt x="0" y="61"/>
                  </a:moveTo>
                  <a:lnTo>
                    <a:pt x="0" y="235"/>
                  </a:lnTo>
                  <a:lnTo>
                    <a:pt x="113" y="173"/>
                  </a:lnTo>
                  <a:lnTo>
                    <a:pt x="113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2">
              <a:extLst>
                <a:ext uri="{FF2B5EF4-FFF2-40B4-BE49-F238E27FC236}">
                  <a16:creationId xmlns:a16="http://schemas.microsoft.com/office/drawing/2014/main" id="{9DC21D58-5DCC-1224-BB49-832A295AD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976" y="2229686"/>
              <a:ext cx="63974" cy="208915"/>
            </a:xfrm>
            <a:custGeom>
              <a:avLst/>
              <a:gdLst>
                <a:gd name="T0" fmla="*/ 64 w 64"/>
                <a:gd name="T1" fmla="*/ 35 h 209"/>
                <a:gd name="T2" fmla="*/ 0 w 64"/>
                <a:gd name="T3" fmla="*/ 0 h 209"/>
                <a:gd name="T4" fmla="*/ 2 w 64"/>
                <a:gd name="T5" fmla="*/ 173 h 209"/>
                <a:gd name="T6" fmla="*/ 64 w 64"/>
                <a:gd name="T7" fmla="*/ 209 h 209"/>
                <a:gd name="T8" fmla="*/ 64 w 64"/>
                <a:gd name="T9" fmla="*/ 3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09">
                  <a:moveTo>
                    <a:pt x="64" y="35"/>
                  </a:moveTo>
                  <a:lnTo>
                    <a:pt x="0" y="0"/>
                  </a:lnTo>
                  <a:lnTo>
                    <a:pt x="2" y="173"/>
                  </a:lnTo>
                  <a:lnTo>
                    <a:pt x="64" y="209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8E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3">
              <a:extLst>
                <a:ext uri="{FF2B5EF4-FFF2-40B4-BE49-F238E27FC236}">
                  <a16:creationId xmlns:a16="http://schemas.microsoft.com/office/drawing/2014/main" id="{BE6BD0E3-5107-1DAA-83C0-3FD167084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976" y="2167712"/>
              <a:ext cx="176928" cy="96960"/>
            </a:xfrm>
            <a:custGeom>
              <a:avLst/>
              <a:gdLst>
                <a:gd name="T0" fmla="*/ 177 w 177"/>
                <a:gd name="T1" fmla="*/ 36 h 97"/>
                <a:gd name="T2" fmla="*/ 112 w 177"/>
                <a:gd name="T3" fmla="*/ 0 h 97"/>
                <a:gd name="T4" fmla="*/ 0 w 177"/>
                <a:gd name="T5" fmla="*/ 62 h 97"/>
                <a:gd name="T6" fmla="*/ 64 w 177"/>
                <a:gd name="T7" fmla="*/ 97 h 97"/>
                <a:gd name="T8" fmla="*/ 177 w 177"/>
                <a:gd name="T9" fmla="*/ 3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97">
                  <a:moveTo>
                    <a:pt x="177" y="36"/>
                  </a:moveTo>
                  <a:lnTo>
                    <a:pt x="112" y="0"/>
                  </a:lnTo>
                  <a:lnTo>
                    <a:pt x="0" y="62"/>
                  </a:lnTo>
                  <a:lnTo>
                    <a:pt x="64" y="97"/>
                  </a:lnTo>
                  <a:lnTo>
                    <a:pt x="177" y="3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4">
              <a:extLst>
                <a:ext uri="{FF2B5EF4-FFF2-40B4-BE49-F238E27FC236}">
                  <a16:creationId xmlns:a16="http://schemas.microsoft.com/office/drawing/2014/main" id="{84913A67-C018-7D9A-AA37-4D3A18729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955" y="2196700"/>
              <a:ext cx="112954" cy="234904"/>
            </a:xfrm>
            <a:custGeom>
              <a:avLst/>
              <a:gdLst>
                <a:gd name="T0" fmla="*/ 0 w 113"/>
                <a:gd name="T1" fmla="*/ 232 h 235"/>
                <a:gd name="T2" fmla="*/ 0 w 113"/>
                <a:gd name="T3" fmla="*/ 61 h 235"/>
                <a:gd name="T4" fmla="*/ 113 w 113"/>
                <a:gd name="T5" fmla="*/ 0 h 235"/>
                <a:gd name="T6" fmla="*/ 113 w 113"/>
                <a:gd name="T7" fmla="*/ 2 h 235"/>
                <a:gd name="T8" fmla="*/ 3 w 113"/>
                <a:gd name="T9" fmla="*/ 64 h 235"/>
                <a:gd name="T10" fmla="*/ 3 w 113"/>
                <a:gd name="T11" fmla="*/ 235 h 235"/>
                <a:gd name="T12" fmla="*/ 0 w 113"/>
                <a:gd name="T13" fmla="*/ 235 h 235"/>
                <a:gd name="T14" fmla="*/ 0 w 113"/>
                <a:gd name="T15" fmla="*/ 23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235">
                  <a:moveTo>
                    <a:pt x="0" y="232"/>
                  </a:moveTo>
                  <a:lnTo>
                    <a:pt x="0" y="61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3" y="64"/>
                  </a:lnTo>
                  <a:lnTo>
                    <a:pt x="3" y="235"/>
                  </a:lnTo>
                  <a:lnTo>
                    <a:pt x="0" y="235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9">
              <a:extLst>
                <a:ext uri="{FF2B5EF4-FFF2-40B4-BE49-F238E27FC236}">
                  <a16:creationId xmlns:a16="http://schemas.microsoft.com/office/drawing/2014/main" id="{3FAC8000-10F3-2758-27AF-59EFD65CE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764" y="2942396"/>
              <a:ext cx="8996" cy="11995"/>
            </a:xfrm>
            <a:custGeom>
              <a:avLst/>
              <a:gdLst>
                <a:gd name="T0" fmla="*/ 0 w 4"/>
                <a:gd name="T1" fmla="*/ 2 h 5"/>
                <a:gd name="T2" fmla="*/ 0 w 4"/>
                <a:gd name="T3" fmla="*/ 2 h 5"/>
                <a:gd name="T4" fmla="*/ 2 w 4"/>
                <a:gd name="T5" fmla="*/ 4 h 5"/>
                <a:gd name="T6" fmla="*/ 4 w 4"/>
                <a:gd name="T7" fmla="*/ 3 h 5"/>
                <a:gd name="T8" fmla="*/ 4 w 4"/>
                <a:gd name="T9" fmla="*/ 3 h 5"/>
                <a:gd name="T10" fmla="*/ 2 w 4"/>
                <a:gd name="T11" fmla="*/ 0 h 5"/>
                <a:gd name="T12" fmla="*/ 0 w 4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85D4702-7E85-9255-4EE3-E24C900AAF59}"/>
              </a:ext>
            </a:extLst>
          </p:cNvPr>
          <p:cNvGrpSpPr/>
          <p:nvPr/>
        </p:nvGrpSpPr>
        <p:grpSpPr>
          <a:xfrm>
            <a:off x="6010696" y="1067627"/>
            <a:ext cx="1080211" cy="2604655"/>
            <a:chOff x="1156986" y="1801861"/>
            <a:chExt cx="553774" cy="1154529"/>
          </a:xfrm>
        </p:grpSpPr>
        <p:sp>
          <p:nvSpPr>
            <p:cNvPr id="79" name="AutoShape 3">
              <a:extLst>
                <a:ext uri="{FF2B5EF4-FFF2-40B4-BE49-F238E27FC236}">
                  <a16:creationId xmlns:a16="http://schemas.microsoft.com/office/drawing/2014/main" id="{991B38B1-C0A7-AD76-F3DC-0699E5ECE12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3983" y="1801861"/>
              <a:ext cx="544778" cy="1154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5">
              <a:extLst>
                <a:ext uri="{FF2B5EF4-FFF2-40B4-BE49-F238E27FC236}">
                  <a16:creationId xmlns:a16="http://schemas.microsoft.com/office/drawing/2014/main" id="{8447C248-A8E4-6C7D-6B79-CAE26E33B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971" y="2654513"/>
              <a:ext cx="92962" cy="54978"/>
            </a:xfrm>
            <a:prstGeom prst="ellipse">
              <a:avLst/>
            </a:pr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996D996B-9E74-8AF2-BA96-57382BC25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1913815"/>
              <a:ext cx="42982" cy="797675"/>
            </a:xfrm>
            <a:custGeom>
              <a:avLst/>
              <a:gdLst>
                <a:gd name="T0" fmla="*/ 18 w 18"/>
                <a:gd name="T1" fmla="*/ 310 h 336"/>
                <a:gd name="T2" fmla="*/ 0 w 18"/>
                <a:gd name="T3" fmla="*/ 310 h 336"/>
                <a:gd name="T4" fmla="*/ 0 w 18"/>
                <a:gd name="T5" fmla="*/ 0 h 336"/>
                <a:gd name="T6" fmla="*/ 18 w 18"/>
                <a:gd name="T7" fmla="*/ 0 h 336"/>
                <a:gd name="T8" fmla="*/ 18 w 18"/>
                <a:gd name="T9" fmla="*/ 31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36">
                  <a:moveTo>
                    <a:pt x="18" y="310"/>
                  </a:moveTo>
                  <a:cubicBezTo>
                    <a:pt x="14" y="336"/>
                    <a:pt x="4" y="333"/>
                    <a:pt x="0" y="310"/>
                  </a:cubicBezTo>
                  <a:cubicBezTo>
                    <a:pt x="0" y="291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291"/>
                    <a:pt x="18" y="310"/>
                  </a:cubicBezTo>
                  <a:close/>
                </a:path>
              </a:pathLst>
            </a:custGeom>
            <a:solidFill>
              <a:srgbClr val="CAC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F393F87-527B-90B3-B30A-A4AAE9B97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961" y="1915815"/>
              <a:ext cx="1999" cy="750694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FC286E87-FA08-B352-C71C-31064D696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1915815"/>
              <a:ext cx="4998" cy="738699"/>
            </a:xfrm>
            <a:custGeom>
              <a:avLst/>
              <a:gdLst>
                <a:gd name="T0" fmla="*/ 5 w 5"/>
                <a:gd name="T1" fmla="*/ 739 h 739"/>
                <a:gd name="T2" fmla="*/ 0 w 5"/>
                <a:gd name="T3" fmla="*/ 727 h 739"/>
                <a:gd name="T4" fmla="*/ 0 w 5"/>
                <a:gd name="T5" fmla="*/ 0 h 739"/>
                <a:gd name="T6" fmla="*/ 5 w 5"/>
                <a:gd name="T7" fmla="*/ 0 h 739"/>
                <a:gd name="T8" fmla="*/ 5 w 5"/>
                <a:gd name="T9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39">
                  <a:moveTo>
                    <a:pt x="5" y="739"/>
                  </a:moveTo>
                  <a:lnTo>
                    <a:pt x="0" y="727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39"/>
                  </a:lnTo>
                  <a:close/>
                </a:path>
              </a:pathLst>
            </a:custGeom>
            <a:solidFill>
              <a:srgbClr val="A4A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9">
              <a:extLst>
                <a:ext uri="{FF2B5EF4-FFF2-40B4-BE49-F238E27FC236}">
                  <a16:creationId xmlns:a16="http://schemas.microsoft.com/office/drawing/2014/main" id="{1FD74CD4-1EBD-DAAC-897A-527A8127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963" y="1917814"/>
              <a:ext cx="1000" cy="724704"/>
            </a:xfrm>
            <a:prstGeom prst="rect">
              <a:avLst/>
            </a:prstGeom>
            <a:solidFill>
              <a:srgbClr val="8E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B4558796-6EB8-5FFA-6D16-EB4BED7F8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7953" y="1913815"/>
              <a:ext cx="6997" cy="766687"/>
            </a:xfrm>
            <a:custGeom>
              <a:avLst/>
              <a:gdLst>
                <a:gd name="T0" fmla="*/ 7 w 7"/>
                <a:gd name="T1" fmla="*/ 765 h 767"/>
                <a:gd name="T2" fmla="*/ 0 w 7"/>
                <a:gd name="T3" fmla="*/ 767 h 767"/>
                <a:gd name="T4" fmla="*/ 0 w 7"/>
                <a:gd name="T5" fmla="*/ 0 h 767"/>
                <a:gd name="T6" fmla="*/ 7 w 7"/>
                <a:gd name="T7" fmla="*/ 0 h 767"/>
                <a:gd name="T8" fmla="*/ 7 w 7"/>
                <a:gd name="T9" fmla="*/ 765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67">
                  <a:moveTo>
                    <a:pt x="7" y="765"/>
                  </a:moveTo>
                  <a:lnTo>
                    <a:pt x="0" y="76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65"/>
                  </a:lnTo>
                  <a:close/>
                </a:path>
              </a:pathLst>
            </a:custGeom>
            <a:solidFill>
              <a:srgbClr val="A4A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1">
              <a:extLst>
                <a:ext uri="{FF2B5EF4-FFF2-40B4-BE49-F238E27FC236}">
                  <a16:creationId xmlns:a16="http://schemas.microsoft.com/office/drawing/2014/main" id="{820C8C40-3128-A7FB-F6CF-A804064B8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950" y="1915815"/>
              <a:ext cx="7997" cy="752693"/>
            </a:xfrm>
            <a:prstGeom prst="rect">
              <a:avLst/>
            </a:prstGeom>
            <a:solidFill>
              <a:srgbClr val="A4A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7F64B25B-180E-2542-DB58-4280A2C49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947" y="1910817"/>
              <a:ext cx="6997" cy="750694"/>
            </a:xfrm>
            <a:custGeom>
              <a:avLst/>
              <a:gdLst>
                <a:gd name="T0" fmla="*/ 7 w 7"/>
                <a:gd name="T1" fmla="*/ 732 h 751"/>
                <a:gd name="T2" fmla="*/ 0 w 7"/>
                <a:gd name="T3" fmla="*/ 751 h 751"/>
                <a:gd name="T4" fmla="*/ 0 w 7"/>
                <a:gd name="T5" fmla="*/ 0 h 751"/>
                <a:gd name="T6" fmla="*/ 7 w 7"/>
                <a:gd name="T7" fmla="*/ 0 h 751"/>
                <a:gd name="T8" fmla="*/ 7 w 7"/>
                <a:gd name="T9" fmla="*/ 732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51">
                  <a:moveTo>
                    <a:pt x="7" y="732"/>
                  </a:moveTo>
                  <a:lnTo>
                    <a:pt x="0" y="75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32"/>
                  </a:lnTo>
                  <a:close/>
                </a:path>
              </a:pathLst>
            </a:custGeom>
            <a:solidFill>
              <a:srgbClr val="8E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2367335E-0D8A-31F1-C9A6-93E96BB8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1915815"/>
              <a:ext cx="45981" cy="61975"/>
            </a:xfrm>
            <a:custGeom>
              <a:avLst/>
              <a:gdLst>
                <a:gd name="T0" fmla="*/ 19 w 19"/>
                <a:gd name="T1" fmla="*/ 0 h 26"/>
                <a:gd name="T2" fmla="*/ 19 w 19"/>
                <a:gd name="T3" fmla="*/ 10 h 26"/>
                <a:gd name="T4" fmla="*/ 16 w 19"/>
                <a:gd name="T5" fmla="*/ 20 h 26"/>
                <a:gd name="T6" fmla="*/ 2 w 19"/>
                <a:gd name="T7" fmla="*/ 20 h 26"/>
                <a:gd name="T8" fmla="*/ 0 w 19"/>
                <a:gd name="T9" fmla="*/ 10 h 26"/>
                <a:gd name="T10" fmla="*/ 0 w 19"/>
                <a:gd name="T11" fmla="*/ 0 h 26"/>
                <a:gd name="T12" fmla="*/ 2 w 19"/>
                <a:gd name="T13" fmla="*/ 11 h 26"/>
                <a:gd name="T14" fmla="*/ 16 w 19"/>
                <a:gd name="T15" fmla="*/ 11 h 26"/>
                <a:gd name="T16" fmla="*/ 19 w 19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6">
                  <a:moveTo>
                    <a:pt x="19" y="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14"/>
                    <a:pt x="18" y="17"/>
                    <a:pt x="16" y="20"/>
                  </a:cubicBezTo>
                  <a:cubicBezTo>
                    <a:pt x="12" y="26"/>
                    <a:pt x="6" y="26"/>
                    <a:pt x="2" y="20"/>
                  </a:cubicBezTo>
                  <a:cubicBezTo>
                    <a:pt x="1" y="17"/>
                    <a:pt x="0" y="13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cubicBezTo>
                    <a:pt x="6" y="16"/>
                    <a:pt x="12" y="16"/>
                    <a:pt x="16" y="11"/>
                  </a:cubicBezTo>
                  <a:cubicBezTo>
                    <a:pt x="18" y="8"/>
                    <a:pt x="19" y="4"/>
                    <a:pt x="19" y="0"/>
                  </a:cubicBezTo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103240F3-403B-3E0C-B48F-2EADB7575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2664509"/>
              <a:ext cx="45981" cy="34986"/>
            </a:xfrm>
            <a:custGeom>
              <a:avLst/>
              <a:gdLst>
                <a:gd name="T0" fmla="*/ 19 w 19"/>
                <a:gd name="T1" fmla="*/ 0 h 15"/>
                <a:gd name="T2" fmla="*/ 19 w 19"/>
                <a:gd name="T3" fmla="*/ 6 h 15"/>
                <a:gd name="T4" fmla="*/ 16 w 19"/>
                <a:gd name="T5" fmla="*/ 12 h 15"/>
                <a:gd name="T6" fmla="*/ 2 w 19"/>
                <a:gd name="T7" fmla="*/ 12 h 15"/>
                <a:gd name="T8" fmla="*/ 0 w 19"/>
                <a:gd name="T9" fmla="*/ 6 h 15"/>
                <a:gd name="T10" fmla="*/ 0 w 19"/>
                <a:gd name="T11" fmla="*/ 0 h 15"/>
                <a:gd name="T12" fmla="*/ 2 w 19"/>
                <a:gd name="T13" fmla="*/ 6 h 15"/>
                <a:gd name="T14" fmla="*/ 16 w 19"/>
                <a:gd name="T15" fmla="*/ 6 h 15"/>
                <a:gd name="T16" fmla="*/ 19 w 1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8"/>
                    <a:pt x="18" y="10"/>
                    <a:pt x="16" y="12"/>
                  </a:cubicBezTo>
                  <a:cubicBezTo>
                    <a:pt x="12" y="15"/>
                    <a:pt x="6" y="15"/>
                    <a:pt x="2" y="12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5"/>
                    <a:pt x="2" y="6"/>
                  </a:cubicBezTo>
                  <a:cubicBezTo>
                    <a:pt x="6" y="10"/>
                    <a:pt x="12" y="10"/>
                    <a:pt x="16" y="6"/>
                  </a:cubicBezTo>
                  <a:cubicBezTo>
                    <a:pt x="18" y="5"/>
                    <a:pt x="19" y="2"/>
                    <a:pt x="19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A8AC3D78-DF2A-3987-88A0-038001974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974" y="1906818"/>
              <a:ext cx="101958" cy="51979"/>
            </a:xfrm>
            <a:custGeom>
              <a:avLst/>
              <a:gdLst>
                <a:gd name="T0" fmla="*/ 43 w 43"/>
                <a:gd name="T1" fmla="*/ 0 h 22"/>
                <a:gd name="T2" fmla="*/ 43 w 43"/>
                <a:gd name="T3" fmla="*/ 8 h 22"/>
                <a:gd name="T4" fmla="*/ 36 w 43"/>
                <a:gd name="T5" fmla="*/ 17 h 22"/>
                <a:gd name="T6" fmla="*/ 6 w 43"/>
                <a:gd name="T7" fmla="*/ 17 h 22"/>
                <a:gd name="T8" fmla="*/ 0 w 43"/>
                <a:gd name="T9" fmla="*/ 8 h 22"/>
                <a:gd name="T10" fmla="*/ 0 w 43"/>
                <a:gd name="T11" fmla="*/ 0 h 22"/>
                <a:gd name="T12" fmla="*/ 6 w 43"/>
                <a:gd name="T13" fmla="*/ 9 h 22"/>
                <a:gd name="T14" fmla="*/ 36 w 43"/>
                <a:gd name="T15" fmla="*/ 9 h 22"/>
                <a:gd name="T16" fmla="*/ 43 w 43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2">
                  <a:moveTo>
                    <a:pt x="43" y="0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2" y="12"/>
                    <a:pt x="40" y="15"/>
                    <a:pt x="36" y="17"/>
                  </a:cubicBezTo>
                  <a:cubicBezTo>
                    <a:pt x="28" y="22"/>
                    <a:pt x="15" y="22"/>
                    <a:pt x="6" y="17"/>
                  </a:cubicBezTo>
                  <a:cubicBezTo>
                    <a:pt x="2" y="15"/>
                    <a:pt x="0" y="11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" y="7"/>
                    <a:pt x="6" y="9"/>
                  </a:cubicBezTo>
                  <a:cubicBezTo>
                    <a:pt x="15" y="14"/>
                    <a:pt x="28" y="14"/>
                    <a:pt x="36" y="9"/>
                  </a:cubicBezTo>
                  <a:cubicBezTo>
                    <a:pt x="40" y="7"/>
                    <a:pt x="43" y="4"/>
                    <a:pt x="43" y="0"/>
                  </a:cubicBezTo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DA1ACC56-20AC-DA4F-67F5-BA01A385F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983" y="1898821"/>
              <a:ext cx="143941" cy="64973"/>
            </a:xfrm>
            <a:custGeom>
              <a:avLst/>
              <a:gdLst>
                <a:gd name="T0" fmla="*/ 51 w 60"/>
                <a:gd name="T1" fmla="*/ 11 h 27"/>
                <a:gd name="T2" fmla="*/ 39 w 60"/>
                <a:gd name="T3" fmla="*/ 15 h 27"/>
                <a:gd name="T4" fmla="*/ 25 w 60"/>
                <a:gd name="T5" fmla="*/ 16 h 27"/>
                <a:gd name="T6" fmla="*/ 9 w 60"/>
                <a:gd name="T7" fmla="*/ 11 h 27"/>
                <a:gd name="T8" fmla="*/ 6 w 60"/>
                <a:gd name="T9" fmla="*/ 9 h 27"/>
                <a:gd name="T10" fmla="*/ 0 w 60"/>
                <a:gd name="T11" fmla="*/ 3 h 27"/>
                <a:gd name="T12" fmla="*/ 0 w 60"/>
                <a:gd name="T13" fmla="*/ 0 h 27"/>
                <a:gd name="T14" fmla="*/ 0 w 60"/>
                <a:gd name="T15" fmla="*/ 12 h 27"/>
                <a:gd name="T16" fmla="*/ 0 w 60"/>
                <a:gd name="T17" fmla="*/ 14 h 27"/>
                <a:gd name="T18" fmla="*/ 6 w 60"/>
                <a:gd name="T19" fmla="*/ 21 h 27"/>
                <a:gd name="T20" fmla="*/ 9 w 60"/>
                <a:gd name="T21" fmla="*/ 23 h 27"/>
                <a:gd name="T22" fmla="*/ 25 w 60"/>
                <a:gd name="T23" fmla="*/ 27 h 27"/>
                <a:gd name="T24" fmla="*/ 39 w 60"/>
                <a:gd name="T25" fmla="*/ 27 h 27"/>
                <a:gd name="T26" fmla="*/ 51 w 60"/>
                <a:gd name="T27" fmla="*/ 23 h 27"/>
                <a:gd name="T28" fmla="*/ 60 w 60"/>
                <a:gd name="T29" fmla="*/ 12 h 27"/>
                <a:gd name="T30" fmla="*/ 60 w 60"/>
                <a:gd name="T31" fmla="*/ 1 h 27"/>
                <a:gd name="T32" fmla="*/ 51 w 60"/>
                <a:gd name="T3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27">
                  <a:moveTo>
                    <a:pt x="51" y="11"/>
                  </a:moveTo>
                  <a:cubicBezTo>
                    <a:pt x="48" y="13"/>
                    <a:pt x="43" y="15"/>
                    <a:pt x="39" y="15"/>
                  </a:cubicBezTo>
                  <a:cubicBezTo>
                    <a:pt x="34" y="16"/>
                    <a:pt x="29" y="16"/>
                    <a:pt x="25" y="16"/>
                  </a:cubicBezTo>
                  <a:cubicBezTo>
                    <a:pt x="19" y="15"/>
                    <a:pt x="14" y="14"/>
                    <a:pt x="9" y="11"/>
                  </a:cubicBezTo>
                  <a:cubicBezTo>
                    <a:pt x="8" y="11"/>
                    <a:pt x="7" y="10"/>
                    <a:pt x="6" y="9"/>
                  </a:cubicBezTo>
                  <a:cubicBezTo>
                    <a:pt x="3" y="7"/>
                    <a:pt x="1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6"/>
                    <a:pt x="3" y="19"/>
                    <a:pt x="6" y="21"/>
                  </a:cubicBezTo>
                  <a:cubicBezTo>
                    <a:pt x="7" y="21"/>
                    <a:pt x="8" y="22"/>
                    <a:pt x="9" y="23"/>
                  </a:cubicBezTo>
                  <a:cubicBezTo>
                    <a:pt x="13" y="25"/>
                    <a:pt x="19" y="26"/>
                    <a:pt x="25" y="27"/>
                  </a:cubicBezTo>
                  <a:cubicBezTo>
                    <a:pt x="29" y="27"/>
                    <a:pt x="34" y="27"/>
                    <a:pt x="39" y="27"/>
                  </a:cubicBezTo>
                  <a:cubicBezTo>
                    <a:pt x="43" y="26"/>
                    <a:pt x="48" y="25"/>
                    <a:pt x="51" y="23"/>
                  </a:cubicBezTo>
                  <a:cubicBezTo>
                    <a:pt x="57" y="20"/>
                    <a:pt x="60" y="16"/>
                    <a:pt x="60" y="12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5"/>
                    <a:pt x="57" y="8"/>
                    <a:pt x="51" y="11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EE8B5741-03CD-620D-EC48-15B8A0D68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986" y="1863836"/>
              <a:ext cx="157936" cy="92962"/>
            </a:xfrm>
            <a:custGeom>
              <a:avLst/>
              <a:gdLst>
                <a:gd name="T0" fmla="*/ 54 w 66"/>
                <a:gd name="T1" fmla="*/ 7 h 39"/>
                <a:gd name="T2" fmla="*/ 55 w 66"/>
                <a:gd name="T3" fmla="*/ 32 h 39"/>
                <a:gd name="T4" fmla="*/ 12 w 66"/>
                <a:gd name="T5" fmla="*/ 32 h 39"/>
                <a:gd name="T6" fmla="*/ 12 w 66"/>
                <a:gd name="T7" fmla="*/ 7 h 39"/>
                <a:gd name="T8" fmla="*/ 54 w 66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9">
                  <a:moveTo>
                    <a:pt x="54" y="7"/>
                  </a:moveTo>
                  <a:cubicBezTo>
                    <a:pt x="66" y="14"/>
                    <a:pt x="66" y="25"/>
                    <a:pt x="55" y="32"/>
                  </a:cubicBezTo>
                  <a:cubicBezTo>
                    <a:pt x="43" y="39"/>
                    <a:pt x="24" y="39"/>
                    <a:pt x="12" y="32"/>
                  </a:cubicBezTo>
                  <a:cubicBezTo>
                    <a:pt x="0" y="25"/>
                    <a:pt x="0" y="14"/>
                    <a:pt x="12" y="7"/>
                  </a:cubicBezTo>
                  <a:cubicBezTo>
                    <a:pt x="23" y="0"/>
                    <a:pt x="43" y="0"/>
                    <a:pt x="54" y="7"/>
                  </a:cubicBezTo>
                  <a:close/>
                </a:path>
              </a:pathLst>
            </a:custGeom>
            <a:solidFill>
              <a:srgbClr val="737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3D2D2CF5-6BF6-E457-6A6D-F2FC04FEE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975" y="1801861"/>
              <a:ext cx="104957" cy="106956"/>
            </a:xfrm>
            <a:custGeom>
              <a:avLst/>
              <a:gdLst>
                <a:gd name="T0" fmla="*/ 12 w 44"/>
                <a:gd name="T1" fmla="*/ 41 h 45"/>
                <a:gd name="T2" fmla="*/ 0 w 44"/>
                <a:gd name="T3" fmla="*/ 21 h 45"/>
                <a:gd name="T4" fmla="*/ 5 w 44"/>
                <a:gd name="T5" fmla="*/ 9 h 45"/>
                <a:gd name="T6" fmla="*/ 16 w 44"/>
                <a:gd name="T7" fmla="*/ 2 h 45"/>
                <a:gd name="T8" fmla="*/ 33 w 44"/>
                <a:gd name="T9" fmla="*/ 4 h 45"/>
                <a:gd name="T10" fmla="*/ 22 w 44"/>
                <a:gd name="T11" fmla="*/ 2 h 45"/>
                <a:gd name="T12" fmla="*/ 33 w 44"/>
                <a:gd name="T13" fmla="*/ 4 h 45"/>
                <a:gd name="T14" fmla="*/ 42 w 44"/>
                <a:gd name="T15" fmla="*/ 14 h 45"/>
                <a:gd name="T16" fmla="*/ 44 w 44"/>
                <a:gd name="T17" fmla="*/ 26 h 45"/>
                <a:gd name="T18" fmla="*/ 27 w 44"/>
                <a:gd name="T19" fmla="*/ 43 h 45"/>
                <a:gd name="T20" fmla="*/ 12 w 44"/>
                <a:gd name="T21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45">
                  <a:moveTo>
                    <a:pt x="12" y="41"/>
                  </a:moveTo>
                  <a:cubicBezTo>
                    <a:pt x="2" y="35"/>
                    <a:pt x="0" y="25"/>
                    <a:pt x="0" y="21"/>
                  </a:cubicBezTo>
                  <a:cubicBezTo>
                    <a:pt x="0" y="19"/>
                    <a:pt x="2" y="13"/>
                    <a:pt x="5" y="9"/>
                  </a:cubicBezTo>
                  <a:cubicBezTo>
                    <a:pt x="7" y="7"/>
                    <a:pt x="10" y="3"/>
                    <a:pt x="16" y="2"/>
                  </a:cubicBezTo>
                  <a:cubicBezTo>
                    <a:pt x="20" y="0"/>
                    <a:pt x="26" y="0"/>
                    <a:pt x="33" y="4"/>
                  </a:cubicBezTo>
                  <a:cubicBezTo>
                    <a:pt x="30" y="2"/>
                    <a:pt x="26" y="1"/>
                    <a:pt x="22" y="2"/>
                  </a:cubicBezTo>
                  <a:cubicBezTo>
                    <a:pt x="26" y="1"/>
                    <a:pt x="30" y="2"/>
                    <a:pt x="33" y="4"/>
                  </a:cubicBezTo>
                  <a:cubicBezTo>
                    <a:pt x="36" y="5"/>
                    <a:pt x="39" y="8"/>
                    <a:pt x="42" y="14"/>
                  </a:cubicBezTo>
                  <a:cubicBezTo>
                    <a:pt x="43" y="16"/>
                    <a:pt x="44" y="20"/>
                    <a:pt x="44" y="26"/>
                  </a:cubicBezTo>
                  <a:cubicBezTo>
                    <a:pt x="43" y="33"/>
                    <a:pt x="37" y="41"/>
                    <a:pt x="27" y="43"/>
                  </a:cubicBezTo>
                  <a:cubicBezTo>
                    <a:pt x="20" y="45"/>
                    <a:pt x="14" y="42"/>
                    <a:pt x="12" y="41"/>
                  </a:cubicBezTo>
                </a:path>
              </a:pathLst>
            </a:custGeom>
            <a:solidFill>
              <a:srgbClr val="8E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C7CEC6D9-6A2A-729F-74DB-78ED9E322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976" y="1801861"/>
              <a:ext cx="90963" cy="70971"/>
            </a:xfrm>
            <a:custGeom>
              <a:avLst/>
              <a:gdLst>
                <a:gd name="T0" fmla="*/ 30 w 38"/>
                <a:gd name="T1" fmla="*/ 6 h 30"/>
                <a:gd name="T2" fmla="*/ 17 w 38"/>
                <a:gd name="T3" fmla="*/ 29 h 30"/>
                <a:gd name="T4" fmla="*/ 9 w 38"/>
                <a:gd name="T5" fmla="*/ 7 h 30"/>
                <a:gd name="T6" fmla="*/ 30 w 38"/>
                <a:gd name="T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0">
                  <a:moveTo>
                    <a:pt x="30" y="6"/>
                  </a:moveTo>
                  <a:cubicBezTo>
                    <a:pt x="38" y="14"/>
                    <a:pt x="30" y="29"/>
                    <a:pt x="17" y="29"/>
                  </a:cubicBezTo>
                  <a:cubicBezTo>
                    <a:pt x="5" y="30"/>
                    <a:pt x="0" y="16"/>
                    <a:pt x="9" y="7"/>
                  </a:cubicBezTo>
                  <a:cubicBezTo>
                    <a:pt x="16" y="0"/>
                    <a:pt x="26" y="1"/>
                    <a:pt x="30" y="6"/>
                  </a:cubicBezTo>
                </a:path>
              </a:pathLst>
            </a:custGeom>
            <a:solidFill>
              <a:srgbClr val="A4A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07BC6D34-0BD1-7BFF-EC04-4973E9D7E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968" y="1808858"/>
              <a:ext cx="40983" cy="40983"/>
            </a:xfrm>
            <a:custGeom>
              <a:avLst/>
              <a:gdLst>
                <a:gd name="T0" fmla="*/ 16 w 17"/>
                <a:gd name="T1" fmla="*/ 11 h 17"/>
                <a:gd name="T2" fmla="*/ 10 w 17"/>
                <a:gd name="T3" fmla="*/ 16 h 17"/>
                <a:gd name="T4" fmla="*/ 2 w 17"/>
                <a:gd name="T5" fmla="*/ 12 h 17"/>
                <a:gd name="T6" fmla="*/ 11 w 17"/>
                <a:gd name="T7" fmla="*/ 2 h 17"/>
                <a:gd name="T8" fmla="*/ 16 w 17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11"/>
                  </a:moveTo>
                  <a:cubicBezTo>
                    <a:pt x="15" y="14"/>
                    <a:pt x="12" y="16"/>
                    <a:pt x="10" y="16"/>
                  </a:cubicBezTo>
                  <a:cubicBezTo>
                    <a:pt x="5" y="17"/>
                    <a:pt x="3" y="14"/>
                    <a:pt x="2" y="12"/>
                  </a:cubicBezTo>
                  <a:cubicBezTo>
                    <a:pt x="0" y="7"/>
                    <a:pt x="6" y="0"/>
                    <a:pt x="11" y="2"/>
                  </a:cubicBezTo>
                  <a:cubicBezTo>
                    <a:pt x="16" y="4"/>
                    <a:pt x="17" y="8"/>
                    <a:pt x="16" y="11"/>
                  </a:cubicBezTo>
                </a:path>
              </a:pathLst>
            </a:custGeom>
            <a:solidFill>
              <a:srgbClr val="CAC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2E95C18A-85E2-B55E-AA21-A20C86BE1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963" y="1820853"/>
              <a:ext cx="16993" cy="13994"/>
            </a:xfrm>
            <a:custGeom>
              <a:avLst/>
              <a:gdLst>
                <a:gd name="T0" fmla="*/ 7 w 7"/>
                <a:gd name="T1" fmla="*/ 3 h 6"/>
                <a:gd name="T2" fmla="*/ 6 w 7"/>
                <a:gd name="T3" fmla="*/ 4 h 6"/>
                <a:gd name="T4" fmla="*/ 4 w 7"/>
                <a:gd name="T5" fmla="*/ 6 h 6"/>
                <a:gd name="T6" fmla="*/ 2 w 7"/>
                <a:gd name="T7" fmla="*/ 6 h 6"/>
                <a:gd name="T8" fmla="*/ 0 w 7"/>
                <a:gd name="T9" fmla="*/ 4 h 6"/>
                <a:gd name="T10" fmla="*/ 0 w 7"/>
                <a:gd name="T11" fmla="*/ 2 h 6"/>
                <a:gd name="T12" fmla="*/ 1 w 7"/>
                <a:gd name="T13" fmla="*/ 0 h 6"/>
                <a:gd name="T14" fmla="*/ 2 w 7"/>
                <a:gd name="T15" fmla="*/ 0 h 6"/>
                <a:gd name="T16" fmla="*/ 5 w 7"/>
                <a:gd name="T17" fmla="*/ 0 h 6"/>
                <a:gd name="T18" fmla="*/ 7 w 7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2"/>
                    <a:pt x="7" y="3"/>
                  </a:cubicBezTo>
                </a:path>
              </a:pathLst>
            </a:cu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53507FD8-EDF4-EE6B-2ECD-A5AC6653C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975" y="1853840"/>
              <a:ext cx="104957" cy="80967"/>
            </a:xfrm>
            <a:custGeom>
              <a:avLst/>
              <a:gdLst>
                <a:gd name="T0" fmla="*/ 37 w 44"/>
                <a:gd name="T1" fmla="*/ 14 h 34"/>
                <a:gd name="T2" fmla="*/ 28 w 44"/>
                <a:gd name="T3" fmla="*/ 19 h 34"/>
                <a:gd name="T4" fmla="*/ 18 w 44"/>
                <a:gd name="T5" fmla="*/ 20 h 34"/>
                <a:gd name="T6" fmla="*/ 7 w 44"/>
                <a:gd name="T7" fmla="*/ 14 h 34"/>
                <a:gd name="T8" fmla="*/ 4 w 44"/>
                <a:gd name="T9" fmla="*/ 12 h 34"/>
                <a:gd name="T10" fmla="*/ 0 w 44"/>
                <a:gd name="T11" fmla="*/ 3 h 34"/>
                <a:gd name="T12" fmla="*/ 0 w 44"/>
                <a:gd name="T13" fmla="*/ 0 h 34"/>
                <a:gd name="T14" fmla="*/ 0 w 44"/>
                <a:gd name="T15" fmla="*/ 14 h 34"/>
                <a:gd name="T16" fmla="*/ 0 w 44"/>
                <a:gd name="T17" fmla="*/ 17 h 34"/>
                <a:gd name="T18" fmla="*/ 4 w 44"/>
                <a:gd name="T19" fmla="*/ 26 h 34"/>
                <a:gd name="T20" fmla="*/ 7 w 44"/>
                <a:gd name="T21" fmla="*/ 28 h 34"/>
                <a:gd name="T22" fmla="*/ 18 w 44"/>
                <a:gd name="T23" fmla="*/ 34 h 34"/>
                <a:gd name="T24" fmla="*/ 28 w 44"/>
                <a:gd name="T25" fmla="*/ 33 h 34"/>
                <a:gd name="T26" fmla="*/ 37 w 44"/>
                <a:gd name="T27" fmla="*/ 28 h 34"/>
                <a:gd name="T28" fmla="*/ 44 w 44"/>
                <a:gd name="T29" fmla="*/ 14 h 34"/>
                <a:gd name="T30" fmla="*/ 44 w 44"/>
                <a:gd name="T31" fmla="*/ 1 h 34"/>
                <a:gd name="T32" fmla="*/ 37 w 44"/>
                <a:gd name="T3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34">
                  <a:moveTo>
                    <a:pt x="37" y="14"/>
                  </a:moveTo>
                  <a:cubicBezTo>
                    <a:pt x="35" y="17"/>
                    <a:pt x="32" y="18"/>
                    <a:pt x="28" y="19"/>
                  </a:cubicBezTo>
                  <a:cubicBezTo>
                    <a:pt x="25" y="20"/>
                    <a:pt x="22" y="20"/>
                    <a:pt x="18" y="20"/>
                  </a:cubicBezTo>
                  <a:cubicBezTo>
                    <a:pt x="14" y="19"/>
                    <a:pt x="10" y="17"/>
                    <a:pt x="7" y="14"/>
                  </a:cubicBezTo>
                  <a:cubicBezTo>
                    <a:pt x="6" y="14"/>
                    <a:pt x="5" y="13"/>
                    <a:pt x="4" y="12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1" y="20"/>
                    <a:pt x="2" y="23"/>
                    <a:pt x="4" y="26"/>
                  </a:cubicBezTo>
                  <a:cubicBezTo>
                    <a:pt x="5" y="26"/>
                    <a:pt x="6" y="27"/>
                    <a:pt x="7" y="28"/>
                  </a:cubicBezTo>
                  <a:cubicBezTo>
                    <a:pt x="10" y="31"/>
                    <a:pt x="14" y="33"/>
                    <a:pt x="18" y="34"/>
                  </a:cubicBezTo>
                  <a:cubicBezTo>
                    <a:pt x="21" y="34"/>
                    <a:pt x="25" y="34"/>
                    <a:pt x="28" y="33"/>
                  </a:cubicBezTo>
                  <a:cubicBezTo>
                    <a:pt x="31" y="32"/>
                    <a:pt x="35" y="31"/>
                    <a:pt x="37" y="28"/>
                  </a:cubicBezTo>
                  <a:cubicBezTo>
                    <a:pt x="41" y="24"/>
                    <a:pt x="44" y="19"/>
                    <a:pt x="44" y="14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6"/>
                    <a:pt x="41" y="11"/>
                    <a:pt x="37" y="14"/>
                  </a:cubicBezTo>
                  <a:close/>
                </a:path>
              </a:pathLst>
            </a:custGeom>
            <a:solidFill>
              <a:srgbClr val="8E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3">
              <a:extLst>
                <a:ext uri="{FF2B5EF4-FFF2-40B4-BE49-F238E27FC236}">
                  <a16:creationId xmlns:a16="http://schemas.microsoft.com/office/drawing/2014/main" id="{F11C9DA1-9F6D-0FA8-C79C-C2C15131E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975" y="1887826"/>
              <a:ext cx="104957" cy="48980"/>
            </a:xfrm>
            <a:custGeom>
              <a:avLst/>
              <a:gdLst>
                <a:gd name="T0" fmla="*/ 37 w 44"/>
                <a:gd name="T1" fmla="*/ 9 h 21"/>
                <a:gd name="T2" fmla="*/ 28 w 44"/>
                <a:gd name="T3" fmla="*/ 12 h 21"/>
                <a:gd name="T4" fmla="*/ 18 w 44"/>
                <a:gd name="T5" fmla="*/ 12 h 21"/>
                <a:gd name="T6" fmla="*/ 7 w 44"/>
                <a:gd name="T7" fmla="*/ 9 h 21"/>
                <a:gd name="T8" fmla="*/ 4 w 44"/>
                <a:gd name="T9" fmla="*/ 7 h 21"/>
                <a:gd name="T10" fmla="*/ 0 w 44"/>
                <a:gd name="T11" fmla="*/ 2 h 21"/>
                <a:gd name="T12" fmla="*/ 0 w 44"/>
                <a:gd name="T13" fmla="*/ 0 h 21"/>
                <a:gd name="T14" fmla="*/ 0 w 44"/>
                <a:gd name="T15" fmla="*/ 8 h 21"/>
                <a:gd name="T16" fmla="*/ 0 w 44"/>
                <a:gd name="T17" fmla="*/ 10 h 21"/>
                <a:gd name="T18" fmla="*/ 4 w 44"/>
                <a:gd name="T19" fmla="*/ 16 h 21"/>
                <a:gd name="T20" fmla="*/ 7 w 44"/>
                <a:gd name="T21" fmla="*/ 17 h 21"/>
                <a:gd name="T22" fmla="*/ 18 w 44"/>
                <a:gd name="T23" fmla="*/ 21 h 21"/>
                <a:gd name="T24" fmla="*/ 28 w 44"/>
                <a:gd name="T25" fmla="*/ 20 h 21"/>
                <a:gd name="T26" fmla="*/ 37 w 44"/>
                <a:gd name="T27" fmla="*/ 17 h 21"/>
                <a:gd name="T28" fmla="*/ 44 w 44"/>
                <a:gd name="T29" fmla="*/ 9 h 21"/>
                <a:gd name="T30" fmla="*/ 44 w 44"/>
                <a:gd name="T31" fmla="*/ 0 h 21"/>
                <a:gd name="T32" fmla="*/ 37 w 44"/>
                <a:gd name="T3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21">
                  <a:moveTo>
                    <a:pt x="37" y="9"/>
                  </a:moveTo>
                  <a:cubicBezTo>
                    <a:pt x="35" y="10"/>
                    <a:pt x="32" y="11"/>
                    <a:pt x="28" y="12"/>
                  </a:cubicBezTo>
                  <a:cubicBezTo>
                    <a:pt x="25" y="12"/>
                    <a:pt x="22" y="12"/>
                    <a:pt x="18" y="12"/>
                  </a:cubicBezTo>
                  <a:cubicBezTo>
                    <a:pt x="14" y="12"/>
                    <a:pt x="10" y="10"/>
                    <a:pt x="7" y="9"/>
                  </a:cubicBezTo>
                  <a:cubicBezTo>
                    <a:pt x="6" y="8"/>
                    <a:pt x="5" y="8"/>
                    <a:pt x="4" y="7"/>
                  </a:cubicBezTo>
                  <a:cubicBezTo>
                    <a:pt x="2" y="5"/>
                    <a:pt x="1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1" y="12"/>
                    <a:pt x="2" y="14"/>
                    <a:pt x="4" y="16"/>
                  </a:cubicBezTo>
                  <a:cubicBezTo>
                    <a:pt x="5" y="16"/>
                    <a:pt x="6" y="17"/>
                    <a:pt x="7" y="17"/>
                  </a:cubicBezTo>
                  <a:cubicBezTo>
                    <a:pt x="10" y="19"/>
                    <a:pt x="14" y="20"/>
                    <a:pt x="18" y="21"/>
                  </a:cubicBezTo>
                  <a:cubicBezTo>
                    <a:pt x="21" y="21"/>
                    <a:pt x="25" y="21"/>
                    <a:pt x="28" y="20"/>
                  </a:cubicBezTo>
                  <a:cubicBezTo>
                    <a:pt x="31" y="20"/>
                    <a:pt x="35" y="19"/>
                    <a:pt x="37" y="17"/>
                  </a:cubicBezTo>
                  <a:cubicBezTo>
                    <a:pt x="41" y="15"/>
                    <a:pt x="44" y="12"/>
                    <a:pt x="44" y="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1" y="6"/>
                    <a:pt x="37" y="9"/>
                  </a:cubicBezTo>
                  <a:close/>
                </a:path>
              </a:pathLst>
            </a:custGeom>
            <a:solidFill>
              <a:srgbClr val="8E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4">
              <a:extLst>
                <a:ext uri="{FF2B5EF4-FFF2-40B4-BE49-F238E27FC236}">
                  <a16:creationId xmlns:a16="http://schemas.microsoft.com/office/drawing/2014/main" id="{E42C04BD-9831-5F53-C315-0CE2BDEB5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2652514"/>
              <a:ext cx="45981" cy="34986"/>
            </a:xfrm>
            <a:custGeom>
              <a:avLst/>
              <a:gdLst>
                <a:gd name="T0" fmla="*/ 19 w 19"/>
                <a:gd name="T1" fmla="*/ 0 h 15"/>
                <a:gd name="T2" fmla="*/ 19 w 19"/>
                <a:gd name="T3" fmla="*/ 6 h 15"/>
                <a:gd name="T4" fmla="*/ 16 w 19"/>
                <a:gd name="T5" fmla="*/ 12 h 15"/>
                <a:gd name="T6" fmla="*/ 2 w 19"/>
                <a:gd name="T7" fmla="*/ 12 h 15"/>
                <a:gd name="T8" fmla="*/ 0 w 19"/>
                <a:gd name="T9" fmla="*/ 6 h 15"/>
                <a:gd name="T10" fmla="*/ 0 w 19"/>
                <a:gd name="T11" fmla="*/ 0 h 15"/>
                <a:gd name="T12" fmla="*/ 2 w 19"/>
                <a:gd name="T13" fmla="*/ 6 h 15"/>
                <a:gd name="T14" fmla="*/ 16 w 19"/>
                <a:gd name="T15" fmla="*/ 6 h 15"/>
                <a:gd name="T16" fmla="*/ 19 w 1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8"/>
                    <a:pt x="18" y="10"/>
                    <a:pt x="16" y="12"/>
                  </a:cubicBezTo>
                  <a:cubicBezTo>
                    <a:pt x="12" y="15"/>
                    <a:pt x="6" y="15"/>
                    <a:pt x="2" y="12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5"/>
                    <a:pt x="2" y="6"/>
                  </a:cubicBezTo>
                  <a:cubicBezTo>
                    <a:pt x="6" y="10"/>
                    <a:pt x="12" y="10"/>
                    <a:pt x="16" y="6"/>
                  </a:cubicBezTo>
                  <a:cubicBezTo>
                    <a:pt x="18" y="5"/>
                    <a:pt x="19" y="2"/>
                    <a:pt x="19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5">
              <a:extLst>
                <a:ext uri="{FF2B5EF4-FFF2-40B4-BE49-F238E27FC236}">
                  <a16:creationId xmlns:a16="http://schemas.microsoft.com/office/drawing/2014/main" id="{34AE2E79-0168-96FA-68D2-E605623E3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2642518"/>
              <a:ext cx="45981" cy="35985"/>
            </a:xfrm>
            <a:custGeom>
              <a:avLst/>
              <a:gdLst>
                <a:gd name="T0" fmla="*/ 19 w 19"/>
                <a:gd name="T1" fmla="*/ 0 h 15"/>
                <a:gd name="T2" fmla="*/ 19 w 19"/>
                <a:gd name="T3" fmla="*/ 5 h 15"/>
                <a:gd name="T4" fmla="*/ 16 w 19"/>
                <a:gd name="T5" fmla="*/ 11 h 15"/>
                <a:gd name="T6" fmla="*/ 2 w 19"/>
                <a:gd name="T7" fmla="*/ 11 h 15"/>
                <a:gd name="T8" fmla="*/ 0 w 19"/>
                <a:gd name="T9" fmla="*/ 5 h 15"/>
                <a:gd name="T10" fmla="*/ 0 w 19"/>
                <a:gd name="T11" fmla="*/ 0 h 15"/>
                <a:gd name="T12" fmla="*/ 2 w 19"/>
                <a:gd name="T13" fmla="*/ 6 h 15"/>
                <a:gd name="T14" fmla="*/ 16 w 19"/>
                <a:gd name="T15" fmla="*/ 6 h 15"/>
                <a:gd name="T16" fmla="*/ 19 w 1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0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8"/>
                    <a:pt x="18" y="10"/>
                    <a:pt x="16" y="11"/>
                  </a:cubicBezTo>
                  <a:cubicBezTo>
                    <a:pt x="12" y="15"/>
                    <a:pt x="6" y="15"/>
                    <a:pt x="2" y="11"/>
                  </a:cubicBezTo>
                  <a:cubicBezTo>
                    <a:pt x="0" y="10"/>
                    <a:pt x="0" y="7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2" y="6"/>
                  </a:cubicBezTo>
                  <a:cubicBezTo>
                    <a:pt x="6" y="9"/>
                    <a:pt x="12" y="9"/>
                    <a:pt x="16" y="6"/>
                  </a:cubicBezTo>
                  <a:cubicBezTo>
                    <a:pt x="18" y="4"/>
                    <a:pt x="19" y="2"/>
                    <a:pt x="19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6">
              <a:extLst>
                <a:ext uri="{FF2B5EF4-FFF2-40B4-BE49-F238E27FC236}">
                  <a16:creationId xmlns:a16="http://schemas.microsoft.com/office/drawing/2014/main" id="{822BBCF2-7091-ABE2-9910-C6B0E86E6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2635521"/>
              <a:ext cx="45981" cy="35985"/>
            </a:xfrm>
            <a:custGeom>
              <a:avLst/>
              <a:gdLst>
                <a:gd name="T0" fmla="*/ 19 w 19"/>
                <a:gd name="T1" fmla="*/ 0 h 15"/>
                <a:gd name="T2" fmla="*/ 19 w 19"/>
                <a:gd name="T3" fmla="*/ 6 h 15"/>
                <a:gd name="T4" fmla="*/ 16 w 19"/>
                <a:gd name="T5" fmla="*/ 12 h 15"/>
                <a:gd name="T6" fmla="*/ 2 w 19"/>
                <a:gd name="T7" fmla="*/ 12 h 15"/>
                <a:gd name="T8" fmla="*/ 0 w 19"/>
                <a:gd name="T9" fmla="*/ 5 h 15"/>
                <a:gd name="T10" fmla="*/ 0 w 19"/>
                <a:gd name="T11" fmla="*/ 0 h 15"/>
                <a:gd name="T12" fmla="*/ 2 w 19"/>
                <a:gd name="T13" fmla="*/ 6 h 15"/>
                <a:gd name="T14" fmla="*/ 16 w 19"/>
                <a:gd name="T15" fmla="*/ 6 h 15"/>
                <a:gd name="T16" fmla="*/ 19 w 1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8"/>
                    <a:pt x="18" y="10"/>
                    <a:pt x="16" y="12"/>
                  </a:cubicBezTo>
                  <a:cubicBezTo>
                    <a:pt x="12" y="15"/>
                    <a:pt x="6" y="15"/>
                    <a:pt x="2" y="12"/>
                  </a:cubicBezTo>
                  <a:cubicBezTo>
                    <a:pt x="0" y="10"/>
                    <a:pt x="0" y="8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2" y="6"/>
                  </a:cubicBezTo>
                  <a:cubicBezTo>
                    <a:pt x="6" y="9"/>
                    <a:pt x="12" y="9"/>
                    <a:pt x="16" y="6"/>
                  </a:cubicBezTo>
                  <a:cubicBezTo>
                    <a:pt x="18" y="4"/>
                    <a:pt x="19" y="2"/>
                    <a:pt x="19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7">
              <a:extLst>
                <a:ext uri="{FF2B5EF4-FFF2-40B4-BE49-F238E27FC236}">
                  <a16:creationId xmlns:a16="http://schemas.microsoft.com/office/drawing/2014/main" id="{F65C53D3-377C-C893-D0F6-EE74DCC6B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2181706"/>
              <a:ext cx="42982" cy="25989"/>
            </a:xfrm>
            <a:custGeom>
              <a:avLst/>
              <a:gdLst>
                <a:gd name="T0" fmla="*/ 18 w 18"/>
                <a:gd name="T1" fmla="*/ 0 h 11"/>
                <a:gd name="T2" fmla="*/ 18 w 18"/>
                <a:gd name="T3" fmla="*/ 4 h 11"/>
                <a:gd name="T4" fmla="*/ 16 w 18"/>
                <a:gd name="T5" fmla="*/ 9 h 11"/>
                <a:gd name="T6" fmla="*/ 2 w 18"/>
                <a:gd name="T7" fmla="*/ 9 h 11"/>
                <a:gd name="T8" fmla="*/ 0 w 18"/>
                <a:gd name="T9" fmla="*/ 4 h 11"/>
                <a:gd name="T10" fmla="*/ 0 w 18"/>
                <a:gd name="T11" fmla="*/ 0 h 11"/>
                <a:gd name="T12" fmla="*/ 2 w 18"/>
                <a:gd name="T13" fmla="*/ 5 h 11"/>
                <a:gd name="T14" fmla="*/ 16 w 18"/>
                <a:gd name="T15" fmla="*/ 5 h 11"/>
                <a:gd name="T16" fmla="*/ 18 w 18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8" y="0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6"/>
                    <a:pt x="17" y="7"/>
                    <a:pt x="16" y="9"/>
                  </a:cubicBezTo>
                  <a:cubicBezTo>
                    <a:pt x="12" y="11"/>
                    <a:pt x="6" y="11"/>
                    <a:pt x="2" y="9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2" y="5"/>
                  </a:cubicBezTo>
                  <a:cubicBezTo>
                    <a:pt x="6" y="7"/>
                    <a:pt x="12" y="7"/>
                    <a:pt x="16" y="5"/>
                  </a:cubicBezTo>
                  <a:cubicBezTo>
                    <a:pt x="17" y="3"/>
                    <a:pt x="18" y="2"/>
                    <a:pt x="18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8">
              <a:extLst>
                <a:ext uri="{FF2B5EF4-FFF2-40B4-BE49-F238E27FC236}">
                  <a16:creationId xmlns:a16="http://schemas.microsoft.com/office/drawing/2014/main" id="{E3C3D052-A146-CD76-8AD0-58535B609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63" y="2172710"/>
              <a:ext cx="42982" cy="25989"/>
            </a:xfrm>
            <a:custGeom>
              <a:avLst/>
              <a:gdLst>
                <a:gd name="T0" fmla="*/ 18 w 18"/>
                <a:gd name="T1" fmla="*/ 0 h 11"/>
                <a:gd name="T2" fmla="*/ 18 w 18"/>
                <a:gd name="T3" fmla="*/ 4 h 11"/>
                <a:gd name="T4" fmla="*/ 16 w 18"/>
                <a:gd name="T5" fmla="*/ 9 h 11"/>
                <a:gd name="T6" fmla="*/ 2 w 18"/>
                <a:gd name="T7" fmla="*/ 9 h 11"/>
                <a:gd name="T8" fmla="*/ 0 w 18"/>
                <a:gd name="T9" fmla="*/ 4 h 11"/>
                <a:gd name="T10" fmla="*/ 0 w 18"/>
                <a:gd name="T11" fmla="*/ 0 h 11"/>
                <a:gd name="T12" fmla="*/ 2 w 18"/>
                <a:gd name="T13" fmla="*/ 5 h 11"/>
                <a:gd name="T14" fmla="*/ 16 w 18"/>
                <a:gd name="T15" fmla="*/ 5 h 11"/>
                <a:gd name="T16" fmla="*/ 18 w 18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8" y="0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6"/>
                    <a:pt x="17" y="7"/>
                    <a:pt x="16" y="9"/>
                  </a:cubicBezTo>
                  <a:cubicBezTo>
                    <a:pt x="12" y="11"/>
                    <a:pt x="6" y="11"/>
                    <a:pt x="2" y="9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2" y="5"/>
                  </a:cubicBezTo>
                  <a:cubicBezTo>
                    <a:pt x="6" y="7"/>
                    <a:pt x="12" y="7"/>
                    <a:pt x="16" y="5"/>
                  </a:cubicBezTo>
                  <a:cubicBezTo>
                    <a:pt x="17" y="3"/>
                    <a:pt x="18" y="2"/>
                    <a:pt x="18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E4041308-39A8-2307-5FD2-985422829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950" y="2203697"/>
              <a:ext cx="112954" cy="234904"/>
            </a:xfrm>
            <a:custGeom>
              <a:avLst/>
              <a:gdLst>
                <a:gd name="T0" fmla="*/ 0 w 113"/>
                <a:gd name="T1" fmla="*/ 61 h 235"/>
                <a:gd name="T2" fmla="*/ 0 w 113"/>
                <a:gd name="T3" fmla="*/ 235 h 235"/>
                <a:gd name="T4" fmla="*/ 113 w 113"/>
                <a:gd name="T5" fmla="*/ 173 h 235"/>
                <a:gd name="T6" fmla="*/ 113 w 113"/>
                <a:gd name="T7" fmla="*/ 0 h 235"/>
                <a:gd name="T8" fmla="*/ 0 w 113"/>
                <a:gd name="T9" fmla="*/ 6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35">
                  <a:moveTo>
                    <a:pt x="0" y="61"/>
                  </a:moveTo>
                  <a:lnTo>
                    <a:pt x="0" y="235"/>
                  </a:lnTo>
                  <a:lnTo>
                    <a:pt x="113" y="173"/>
                  </a:lnTo>
                  <a:lnTo>
                    <a:pt x="113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16455845-0FC0-CCBF-5818-9F59B138C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976" y="2229686"/>
              <a:ext cx="63974" cy="208915"/>
            </a:xfrm>
            <a:custGeom>
              <a:avLst/>
              <a:gdLst>
                <a:gd name="T0" fmla="*/ 64 w 64"/>
                <a:gd name="T1" fmla="*/ 35 h 209"/>
                <a:gd name="T2" fmla="*/ 0 w 64"/>
                <a:gd name="T3" fmla="*/ 0 h 209"/>
                <a:gd name="T4" fmla="*/ 2 w 64"/>
                <a:gd name="T5" fmla="*/ 173 h 209"/>
                <a:gd name="T6" fmla="*/ 64 w 64"/>
                <a:gd name="T7" fmla="*/ 209 h 209"/>
                <a:gd name="T8" fmla="*/ 64 w 64"/>
                <a:gd name="T9" fmla="*/ 3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09">
                  <a:moveTo>
                    <a:pt x="64" y="35"/>
                  </a:moveTo>
                  <a:lnTo>
                    <a:pt x="0" y="0"/>
                  </a:lnTo>
                  <a:lnTo>
                    <a:pt x="2" y="173"/>
                  </a:lnTo>
                  <a:lnTo>
                    <a:pt x="64" y="209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8E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3">
              <a:extLst>
                <a:ext uri="{FF2B5EF4-FFF2-40B4-BE49-F238E27FC236}">
                  <a16:creationId xmlns:a16="http://schemas.microsoft.com/office/drawing/2014/main" id="{CF06E4AF-C7B0-32F4-A698-E00F84C7B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976" y="2167712"/>
              <a:ext cx="176928" cy="96960"/>
            </a:xfrm>
            <a:custGeom>
              <a:avLst/>
              <a:gdLst>
                <a:gd name="T0" fmla="*/ 177 w 177"/>
                <a:gd name="T1" fmla="*/ 36 h 97"/>
                <a:gd name="T2" fmla="*/ 112 w 177"/>
                <a:gd name="T3" fmla="*/ 0 h 97"/>
                <a:gd name="T4" fmla="*/ 0 w 177"/>
                <a:gd name="T5" fmla="*/ 62 h 97"/>
                <a:gd name="T6" fmla="*/ 64 w 177"/>
                <a:gd name="T7" fmla="*/ 97 h 97"/>
                <a:gd name="T8" fmla="*/ 177 w 177"/>
                <a:gd name="T9" fmla="*/ 3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97">
                  <a:moveTo>
                    <a:pt x="177" y="36"/>
                  </a:moveTo>
                  <a:lnTo>
                    <a:pt x="112" y="0"/>
                  </a:lnTo>
                  <a:lnTo>
                    <a:pt x="0" y="62"/>
                  </a:lnTo>
                  <a:lnTo>
                    <a:pt x="64" y="97"/>
                  </a:lnTo>
                  <a:lnTo>
                    <a:pt x="177" y="3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918B1206-D908-4F45-3962-09CFE55F1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955" y="2196700"/>
              <a:ext cx="112954" cy="234904"/>
            </a:xfrm>
            <a:custGeom>
              <a:avLst/>
              <a:gdLst>
                <a:gd name="T0" fmla="*/ 0 w 113"/>
                <a:gd name="T1" fmla="*/ 232 h 235"/>
                <a:gd name="T2" fmla="*/ 0 w 113"/>
                <a:gd name="T3" fmla="*/ 61 h 235"/>
                <a:gd name="T4" fmla="*/ 113 w 113"/>
                <a:gd name="T5" fmla="*/ 0 h 235"/>
                <a:gd name="T6" fmla="*/ 113 w 113"/>
                <a:gd name="T7" fmla="*/ 2 h 235"/>
                <a:gd name="T8" fmla="*/ 3 w 113"/>
                <a:gd name="T9" fmla="*/ 64 h 235"/>
                <a:gd name="T10" fmla="*/ 3 w 113"/>
                <a:gd name="T11" fmla="*/ 235 h 235"/>
                <a:gd name="T12" fmla="*/ 0 w 113"/>
                <a:gd name="T13" fmla="*/ 235 h 235"/>
                <a:gd name="T14" fmla="*/ 0 w 113"/>
                <a:gd name="T15" fmla="*/ 23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235">
                  <a:moveTo>
                    <a:pt x="0" y="232"/>
                  </a:moveTo>
                  <a:lnTo>
                    <a:pt x="0" y="61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3" y="64"/>
                  </a:lnTo>
                  <a:lnTo>
                    <a:pt x="3" y="235"/>
                  </a:lnTo>
                  <a:lnTo>
                    <a:pt x="0" y="235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9">
              <a:extLst>
                <a:ext uri="{FF2B5EF4-FFF2-40B4-BE49-F238E27FC236}">
                  <a16:creationId xmlns:a16="http://schemas.microsoft.com/office/drawing/2014/main" id="{C3853995-16AC-C743-E6BB-3B577373D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764" y="2942396"/>
              <a:ext cx="8996" cy="11995"/>
            </a:xfrm>
            <a:custGeom>
              <a:avLst/>
              <a:gdLst>
                <a:gd name="T0" fmla="*/ 0 w 4"/>
                <a:gd name="T1" fmla="*/ 2 h 5"/>
                <a:gd name="T2" fmla="*/ 0 w 4"/>
                <a:gd name="T3" fmla="*/ 2 h 5"/>
                <a:gd name="T4" fmla="*/ 2 w 4"/>
                <a:gd name="T5" fmla="*/ 4 h 5"/>
                <a:gd name="T6" fmla="*/ 4 w 4"/>
                <a:gd name="T7" fmla="*/ 3 h 5"/>
                <a:gd name="T8" fmla="*/ 4 w 4"/>
                <a:gd name="T9" fmla="*/ 3 h 5"/>
                <a:gd name="T10" fmla="*/ 2 w 4"/>
                <a:gd name="T11" fmla="*/ 0 h 5"/>
                <a:gd name="T12" fmla="*/ 0 w 4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59ED0B-EE79-2F9C-C9B5-982C4254161B}"/>
              </a:ext>
            </a:extLst>
          </p:cNvPr>
          <p:cNvSpPr txBox="1">
            <a:spLocks/>
          </p:cNvSpPr>
          <p:nvPr/>
        </p:nvSpPr>
        <p:spPr>
          <a:xfrm>
            <a:off x="3358951" y="3964753"/>
            <a:ext cx="6354892" cy="32822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Wingdings" pitchFamily="2" charset="2"/>
              <a:buChar char="§"/>
              <a:defRPr sz="24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Wingdings" pitchFamily="2" charset="2"/>
              <a:buChar char="§"/>
              <a:defRPr sz="24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2pPr>
            <a:lvl3pPr marL="81598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Times New Roman" pitchFamily="18" charset="0"/>
              <a:buChar char="–"/>
              <a:defRPr sz="20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3pPr>
            <a:lvl4pPr marL="119997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Times New Roman" pitchFamily="18" charset="0"/>
              <a:buChar char="–"/>
              <a:defRPr sz="20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4pPr>
            <a:lvl5pPr marL="1535962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5pPr>
            <a:lvl6pPr marL="190800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6pPr>
            <a:lvl7pPr marL="226800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Times New Roman" pitchFamily="18" charset="0"/>
              <a:buChar char="–"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7pPr>
            <a:lvl8pPr marL="2628000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Times New Roman" pitchFamily="18" charset="0"/>
              <a:buChar char="–"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8pPr>
            <a:lvl9pPr marL="3090906" indent="-2700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27D"/>
              </a:buClr>
              <a:buFont typeface="Times New Roman" panose="02020603050405020304" pitchFamily="18" charset="0"/>
              <a:buChar char="–"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Central analyzer:</a:t>
            </a:r>
          </a:p>
          <a:p>
            <a:pPr lvl="1"/>
            <a:r>
              <a:rPr lang="en-US" dirty="0"/>
              <a:t>Finds sensor reports produced by the same lightning source</a:t>
            </a:r>
          </a:p>
          <a:p>
            <a:pPr lvl="1"/>
            <a:r>
              <a:rPr lang="en-US" dirty="0"/>
              <a:t>Calculates latitude, longitude, time + other characteristics of each lightning event using observations from multiple sensors</a:t>
            </a:r>
          </a:p>
          <a:p>
            <a:pPr marL="270000" lvl="1" indent="0">
              <a:buNone/>
            </a:pPr>
            <a:endParaRPr lang="en-US" sz="2000"/>
          </a:p>
          <a:p>
            <a:pPr marL="0" indent="0"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8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629" y="2562"/>
            <a:ext cx="11164711" cy="994446"/>
          </a:xfrm>
        </p:spPr>
        <p:txBody>
          <a:bodyPr>
            <a:normAutofit/>
          </a:bodyPr>
          <a:lstStyle/>
          <a:p>
            <a:r>
              <a:rPr lang="fr-FR" sz="3200" dirty="0" err="1">
                <a:solidFill>
                  <a:schemeClr val="tx2"/>
                </a:solidFill>
              </a:rPr>
              <a:t>Vaisala</a:t>
            </a:r>
            <a:r>
              <a:rPr lang="fr-FR" sz="3200" dirty="0">
                <a:solidFill>
                  <a:schemeClr val="tx2"/>
                </a:solidFill>
              </a:rPr>
              <a:t> combines angle of </a:t>
            </a:r>
            <a:r>
              <a:rPr lang="en-US" sz="3200" dirty="0">
                <a:solidFill>
                  <a:schemeClr val="tx2"/>
                </a:solidFill>
              </a:rPr>
              <a:t>arrival</a:t>
            </a:r>
            <a:r>
              <a:rPr lang="fr-FR" sz="3200" dirty="0">
                <a:solidFill>
                  <a:schemeClr val="tx2"/>
                </a:solidFill>
              </a:rPr>
              <a:t> (MDF) and TOA location </a:t>
            </a:r>
            <a:r>
              <a:rPr lang="fr-FR" sz="3200" dirty="0" err="1">
                <a:solidFill>
                  <a:schemeClr val="tx2"/>
                </a:solidFill>
              </a:rPr>
              <a:t>methods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31748" name="Group 6"/>
          <p:cNvGrpSpPr>
            <a:grpSpLocks/>
          </p:cNvGrpSpPr>
          <p:nvPr/>
        </p:nvGrpSpPr>
        <p:grpSpPr bwMode="auto">
          <a:xfrm>
            <a:off x="4066016" y="1458048"/>
            <a:ext cx="3331300" cy="3087897"/>
            <a:chOff x="3072" y="1321"/>
            <a:chExt cx="2400" cy="2327"/>
          </a:xfrm>
        </p:grpSpPr>
        <p:pic>
          <p:nvPicPr>
            <p:cNvPr id="31753" name="Picture 7" descr="hyp01a"/>
            <p:cNvPicPr>
              <a:picLocks noChangeAspect="1" noChangeArrowheads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321"/>
              <a:ext cx="2400" cy="232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>
              <a:off x="3156" y="3360"/>
              <a:ext cx="1884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409575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09575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09575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09575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09575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409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409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409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409575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FFFFFF"/>
                </a:buClr>
                <a:buSzPct val="90000"/>
                <a:buFont typeface="Monotype Sorts" pitchFamily="2" charset="2"/>
                <a:buNone/>
              </a:pPr>
              <a:endParaRPr lang="en-US" sz="1600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pic>
        <p:nvPicPr>
          <p:cNvPr id="31749" name="Picture 9" descr="Combined technology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9716" y="1458046"/>
            <a:ext cx="3423356" cy="3053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Text Box 11"/>
          <p:cNvSpPr txBox="1">
            <a:spLocks noChangeArrowheads="1"/>
          </p:cNvSpPr>
          <p:nvPr/>
        </p:nvSpPr>
        <p:spPr bwMode="auto">
          <a:xfrm>
            <a:off x="7549716" y="3594845"/>
            <a:ext cx="2890649" cy="923307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18" tIns="45709" rIns="91418" bIns="45709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CN" sz="1800" b="1" dirty="0">
                <a:latin typeface="+mn-lt"/>
                <a:ea typeface="宋体" pitchFamily="2" charset="-122"/>
              </a:rPr>
              <a:t>Location with 5 sensors using a</a:t>
            </a:r>
            <a:r>
              <a:rPr lang="fr-FR" altLang="zh-CN" sz="1800" b="1" dirty="0">
                <a:latin typeface="+mn-lt"/>
                <a:ea typeface="宋体" pitchFamily="2" charset="-122"/>
              </a:rPr>
              <a:t> </a:t>
            </a:r>
            <a:r>
              <a:rPr lang="en-US" sz="1800" b="1" dirty="0">
                <a:latin typeface="+mn-lt"/>
              </a:rPr>
              <a:t>combination</a:t>
            </a:r>
            <a:r>
              <a:rPr lang="fr-FR" sz="1800" b="1" dirty="0">
                <a:latin typeface="+mn-lt"/>
              </a:rPr>
              <a:t> </a:t>
            </a:r>
            <a:r>
              <a:rPr lang="en-US" sz="1800" b="1" dirty="0">
                <a:latin typeface="+mn-lt"/>
              </a:rPr>
              <a:t>of MDF and TOA</a:t>
            </a:r>
            <a:endParaRPr lang="en-US" altLang="zh-CN" sz="1800" b="1" dirty="0">
              <a:latin typeface="+mn-lt"/>
              <a:ea typeface="宋体" pitchFamily="2" charset="-122"/>
            </a:endParaRPr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1642618" y="997008"/>
            <a:ext cx="8950305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2800" dirty="0">
                <a:solidFill>
                  <a:srgbClr val="575757"/>
                </a:solidFill>
                <a:latin typeface="+mn-lt"/>
              </a:rPr>
              <a:t>MDF	   			TOA	   		      </a:t>
            </a:r>
            <a:r>
              <a:rPr lang="fr-FR" sz="2800" dirty="0" err="1">
                <a:solidFill>
                  <a:srgbClr val="575757"/>
                </a:solidFill>
                <a:latin typeface="+mn-lt"/>
              </a:rPr>
              <a:t>Combined</a:t>
            </a:r>
            <a:r>
              <a:rPr lang="fr-FR" sz="2800" dirty="0">
                <a:solidFill>
                  <a:srgbClr val="575757"/>
                </a:solidFill>
                <a:latin typeface="+mn-lt"/>
              </a:rPr>
              <a:t> DF+TOA</a:t>
            </a:r>
            <a:endParaRPr lang="en-US" sz="2800" dirty="0">
              <a:solidFill>
                <a:srgbClr val="575757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675" y="4307345"/>
            <a:ext cx="10090382" cy="21852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Optimize solution by minimizing squared errors between all observed and calculated times/angles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 a network with more uniform coverage and more resilience to sensor outages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8B90F6-FA0D-48CE-A1D3-CE73D2E6263B}"/>
              </a:ext>
            </a:extLst>
          </p:cNvPr>
          <p:cNvGrpSpPr/>
          <p:nvPr/>
        </p:nvGrpSpPr>
        <p:grpSpPr>
          <a:xfrm>
            <a:off x="642660" y="1440287"/>
            <a:ext cx="3423356" cy="3394762"/>
            <a:chOff x="620889" y="1810734"/>
            <a:chExt cx="3423356" cy="3394762"/>
          </a:xfrm>
        </p:grpSpPr>
        <p:grpSp>
          <p:nvGrpSpPr>
            <p:cNvPr id="31747" name="Group 3"/>
            <p:cNvGrpSpPr>
              <a:grpSpLocks/>
            </p:cNvGrpSpPr>
            <p:nvPr/>
          </p:nvGrpSpPr>
          <p:grpSpPr bwMode="auto">
            <a:xfrm>
              <a:off x="620889" y="1821652"/>
              <a:ext cx="3423356" cy="3383844"/>
              <a:chOff x="192" y="960"/>
              <a:chExt cx="2640" cy="2496"/>
            </a:xfrm>
          </p:grpSpPr>
          <p:pic>
            <p:nvPicPr>
              <p:cNvPr id="31755" name="Picture 4" descr="opt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9501" b="12601"/>
              <a:stretch>
                <a:fillRect/>
              </a:stretch>
            </p:blipFill>
            <p:spPr bwMode="auto">
              <a:xfrm>
                <a:off x="192" y="960"/>
                <a:ext cx="2640" cy="2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56" name="Text Box 5"/>
              <p:cNvSpPr txBox="1">
                <a:spLocks noChangeArrowheads="1"/>
              </p:cNvSpPr>
              <p:nvPr/>
            </p:nvSpPr>
            <p:spPr bwMode="auto">
              <a:xfrm>
                <a:off x="381" y="3196"/>
                <a:ext cx="2115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409575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09575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09575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09575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09575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409575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409575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409575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409575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>
                    <a:srgbClr val="FFFFFF"/>
                  </a:buClr>
                  <a:buSzPct val="90000"/>
                  <a:buFont typeface="Monotype Sorts" pitchFamily="2" charset="2"/>
                  <a:buNone/>
                </a:pPr>
                <a:endParaRPr lang="en-US" sz="160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CB02A3C-F414-4E8D-9198-7D1BC765F760}"/>
                </a:ext>
              </a:extLst>
            </p:cNvPr>
            <p:cNvSpPr/>
            <p:nvPr/>
          </p:nvSpPr>
          <p:spPr>
            <a:xfrm>
              <a:off x="723467" y="1810734"/>
              <a:ext cx="3260433" cy="30966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</p:grpSp>
    </p:spTree>
    <p:extLst>
      <p:ext uri="{BB962C8B-B14F-4D97-AF65-F5344CB8AC3E}">
        <p14:creationId xmlns:p14="http://schemas.microsoft.com/office/powerpoint/2010/main" val="36459444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27ABCE5-FB1C-9697-3DC3-CA7A0505C0B3}"/>
              </a:ext>
            </a:extLst>
          </p:cNvPr>
          <p:cNvGrpSpPr>
            <a:grpSpLocks/>
          </p:cNvGrpSpPr>
          <p:nvPr/>
        </p:nvGrpSpPr>
        <p:grpSpPr bwMode="auto">
          <a:xfrm>
            <a:off x="9931236" y="2628899"/>
            <a:ext cx="2024625" cy="3939381"/>
            <a:chOff x="347" y="1151"/>
            <a:chExt cx="2140" cy="2768"/>
          </a:xfrm>
        </p:grpSpPr>
        <p:pic>
          <p:nvPicPr>
            <p:cNvPr id="7" name="Picture 6" descr="Ltg Sfty-NSSL Poster-Spanish-16x20inch-300dpi">
              <a:extLst>
                <a:ext uri="{FF2B5EF4-FFF2-40B4-BE49-F238E27FC236}">
                  <a16:creationId xmlns:a16="http://schemas.microsoft.com/office/drawing/2014/main" id="{664CC504-6D08-E323-16EE-70936D129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" y="1151"/>
              <a:ext cx="2140" cy="2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4C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0B0369C7-A9F3-F7CC-71A2-964C28409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" y="3743"/>
              <a:ext cx="2064" cy="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1000" b="1" i="1" dirty="0">
                  <a:solidFill>
                    <a:srgbClr val="FFFF00"/>
                  </a:solidFill>
                </a:rPr>
                <a:t>Photo © 1984 by Johnny Autery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A1F97-B039-AF9B-BB37-A5263FB2AC8C}"/>
              </a:ext>
            </a:extLst>
          </p:cNvPr>
          <p:cNvGrpSpPr/>
          <p:nvPr/>
        </p:nvGrpSpPr>
        <p:grpSpPr>
          <a:xfrm>
            <a:off x="516812" y="1046700"/>
            <a:ext cx="7743976" cy="4905736"/>
            <a:chOff x="1884363" y="1109662"/>
            <a:chExt cx="7743976" cy="4905736"/>
          </a:xfrm>
        </p:grpSpPr>
        <p:pic>
          <p:nvPicPr>
            <p:cNvPr id="23554" name="Picture 2" descr="slid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363" y="1109662"/>
              <a:ext cx="4533106" cy="4905736"/>
            </a:xfrm>
            <a:prstGeom prst="rect">
              <a:avLst/>
            </a:prstGeom>
            <a:noFill/>
            <a:ln w="9525">
              <a:solidFill>
                <a:srgbClr val="4C4C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5" name="Text Box 3"/>
            <p:cNvSpPr txBox="1">
              <a:spLocks noChangeArrowheads="1"/>
            </p:cNvSpPr>
            <p:nvPr/>
          </p:nvSpPr>
          <p:spPr bwMode="auto">
            <a:xfrm>
              <a:off x="6572719" y="1602194"/>
              <a:ext cx="1447800" cy="523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18" tIns="45709" rIns="91418" bIns="4570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IC pulse </a:t>
              </a:r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6572719" y="3068794"/>
              <a:ext cx="2112962" cy="954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18" tIns="45709" rIns="91418" bIns="4570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CG first stroke</a:t>
              </a:r>
            </a:p>
          </p:txBody>
        </p:sp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6572719" y="4604519"/>
              <a:ext cx="3055620" cy="954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18" tIns="45709" rIns="91418" bIns="4570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CG subsequent stroke</a:t>
              </a: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1925" y="122002"/>
            <a:ext cx="1186815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7529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180000" rIns="180000" bIns="72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0" dirty="0"/>
              <a:t>Lightning signal shapes are used to determine if lightning hit the ground</a:t>
            </a:r>
            <a:br>
              <a:rPr lang="en-US" sz="2800" b="0">
                <a:solidFill>
                  <a:schemeClr val="tx1"/>
                </a:solidFill>
                <a:latin typeface="+mn-lt"/>
              </a:rPr>
            </a:br>
            <a:endParaRPr lang="en-US" sz="2400" b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D20D4A8B-7DB2-B149-5159-E3A24309BD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7167" y="908306"/>
          <a:ext cx="4346177" cy="2282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7313038" imgH="4570515" progId="Word.Document.8">
                  <p:embed/>
                </p:oleObj>
              </mc:Choice>
              <mc:Fallback>
                <p:oleObj name="Document" r:id="rId5" imgW="7313038" imgH="4570515" progId="Word.Document.8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D20D4A8B-7DB2-B149-5159-E3A24309BD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167" y="908306"/>
                        <a:ext cx="4346177" cy="2282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C61D5D0-8F7B-CD7A-6BF4-88510C6A577E}"/>
              </a:ext>
            </a:extLst>
          </p:cNvPr>
          <p:cNvSpPr txBox="1"/>
          <p:nvPr/>
        </p:nvSpPr>
        <p:spPr>
          <a:xfrm>
            <a:off x="5254554" y="5310599"/>
            <a:ext cx="4533106" cy="11295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E9A2A9-E8C7-BBA1-16FB-5453E57A3EB7}"/>
              </a:ext>
            </a:extLst>
          </p:cNvPr>
          <p:cNvSpPr txBox="1"/>
          <p:nvPr/>
        </p:nvSpPr>
        <p:spPr>
          <a:xfrm>
            <a:off x="7167167" y="2905885"/>
            <a:ext cx="1672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i="1">
                <a:solidFill>
                  <a:srgbClr val="FFFF00"/>
                </a:solidFill>
              </a:rPr>
              <a:t>Photo © 1994 by Ron Holle</a:t>
            </a:r>
          </a:p>
        </p:txBody>
      </p:sp>
    </p:spTree>
    <p:extLst>
      <p:ext uri="{BB962C8B-B14F-4D97-AF65-F5344CB8AC3E}">
        <p14:creationId xmlns:p14="http://schemas.microsoft.com/office/powerpoint/2010/main" val="17965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D2A4379FB65E41866CE4B4411C9D6A" ma:contentTypeVersion="6" ma:contentTypeDescription="Create a new document." ma:contentTypeScope="" ma:versionID="cb3158a836742056954535a266231cf2">
  <xsd:schema xmlns:xsd="http://www.w3.org/2001/XMLSchema" xmlns:xs="http://www.w3.org/2001/XMLSchema" xmlns:p="http://schemas.microsoft.com/office/2006/metadata/properties" xmlns:ns2="76fa8b92-b4f0-4cfd-bb83-5b61ca632ef6" targetNamespace="http://schemas.microsoft.com/office/2006/metadata/properties" ma:root="true" ma:fieldsID="a6852318a8dfabb69d225790d3b1ee7b" ns2:_="">
    <xsd:import namespace="76fa8b92-b4f0-4cfd-bb83-5b61ca632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a8b92-b4f0-4cfd-bb83-5b61ca632e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0154BE-B07B-4D72-9043-801DC6AB9036}">
  <ds:schemaRefs>
    <ds:schemaRef ds:uri="76fa8b92-b4f0-4cfd-bb83-5b61ca632e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3AC2635-453B-4D0D-B876-ADF6D8E614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499632-DBDA-4903-9207-63C2A32FCFB4}">
  <ds:schemaRefs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6fa8b92-b4f0-4cfd-bb83-5b61ca632ef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1378</Words>
  <Application>Microsoft Macintosh PowerPoint</Application>
  <PresentationFormat>Widescreen</PresentationFormat>
  <Paragraphs>170</Paragraphs>
  <Slides>21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Cambria Math</vt:lpstr>
      <vt:lpstr>Monotype Sorts</vt:lpstr>
      <vt:lpstr>Tahoma</vt:lpstr>
      <vt:lpstr>Trebuchet MS</vt:lpstr>
      <vt:lpstr>Wingdings</vt:lpstr>
      <vt:lpstr>Wingdings 3</vt:lpstr>
      <vt:lpstr>Facet</vt:lpstr>
      <vt:lpstr>Office Theme</vt:lpstr>
      <vt:lpstr>Custom Design</vt:lpstr>
      <vt:lpstr>Document</vt:lpstr>
      <vt:lpstr>PowerPoint Presentation</vt:lpstr>
      <vt:lpstr>Applications of LLS data</vt:lpstr>
      <vt:lpstr>A cloud-to-ground flash consists of one or more return strokes</vt:lpstr>
      <vt:lpstr>Precision lightning data provides real-time correlation of lightning-caused faults </vt:lpstr>
      <vt:lpstr>Historical lightning records reveal the exposure along a line</vt:lpstr>
      <vt:lpstr>How a Lightning Location System (LLS) Works</vt:lpstr>
      <vt:lpstr>Lightning Locating Systems (LLS) use remote sensors and a central analyzer to determine latitude, longitude, time, and more</vt:lpstr>
      <vt:lpstr>Vaisala combines angle of arrival (MDF) and TOA location methods</vt:lpstr>
      <vt:lpstr>PowerPoint Presentation</vt:lpstr>
      <vt:lpstr>PowerPoint Presentation</vt:lpstr>
      <vt:lpstr>LLS Performance</vt:lpstr>
      <vt:lpstr>Performance is determined by how much and how well lightning is detected</vt:lpstr>
      <vt:lpstr>The LLS estimates the location accuracy for each event by calculating an error ellipse at the 50th percentile confidence level</vt:lpstr>
      <vt:lpstr>A typical CG flash in the NLDN has 50% error ellipses with better than 200-meter axes</vt:lpstr>
      <vt:lpstr>Ellipses are scalable with the probability level depending on desired confidence</vt:lpstr>
      <vt:lpstr>Lightning correlating to a fault is very rarely calculated to be far away, e.g. 5 mi</vt:lpstr>
      <vt:lpstr>Detection Efficiency model incorporates sensor response, propagation effects, and source amplitudes</vt:lpstr>
      <vt:lpstr>Effects of bidirectional classification errors are impacted by the distribution</vt:lpstr>
      <vt:lpstr>If fault correlation query shows zero CGs, try including IC events in the query</vt:lpstr>
      <vt:lpstr>Major data fields include time, latitude, longitude, type, and signal strength (kA)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Laughner</dc:creator>
  <cp:lastModifiedBy>Hans Loewenheath</cp:lastModifiedBy>
  <cp:revision>1</cp:revision>
  <dcterms:created xsi:type="dcterms:W3CDTF">2024-05-15T20:35:55Z</dcterms:created>
  <dcterms:modified xsi:type="dcterms:W3CDTF">2025-05-05T02:09:38Z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2c085c9-ccfd-4d47-af6f-b0bae10d6ba2_Enabled">
    <vt:lpwstr>true</vt:lpwstr>
  </property>
  <property fmtid="{D5CDD505-2E9C-101B-9397-08002B2CF9AE}" pid="3" name="MSIP_Label_02c085c9-ccfd-4d47-af6f-b0bae10d6ba2_SetDate">
    <vt:lpwstr>2025-02-28T21:48:41Z</vt:lpwstr>
  </property>
  <property fmtid="{D5CDD505-2E9C-101B-9397-08002B2CF9AE}" pid="4" name="MSIP_Label_02c085c9-ccfd-4d47-af6f-b0bae10d6ba2_Method">
    <vt:lpwstr>Standard</vt:lpwstr>
  </property>
  <property fmtid="{D5CDD505-2E9C-101B-9397-08002B2CF9AE}" pid="5" name="MSIP_Label_02c085c9-ccfd-4d47-af6f-b0bae10d6ba2_Name">
    <vt:lpwstr>Internal</vt:lpwstr>
  </property>
  <property fmtid="{D5CDD505-2E9C-101B-9397-08002B2CF9AE}" pid="6" name="MSIP_Label_02c085c9-ccfd-4d47-af6f-b0bae10d6ba2_SiteId">
    <vt:lpwstr>6d7393e0-41f5-4c2e-9b12-4c2be5da5c57</vt:lpwstr>
  </property>
  <property fmtid="{D5CDD505-2E9C-101B-9397-08002B2CF9AE}" pid="7" name="MSIP_Label_02c085c9-ccfd-4d47-af6f-b0bae10d6ba2_ActionId">
    <vt:lpwstr>da3fa944-214c-46f7-bad8-a983b8c0678f</vt:lpwstr>
  </property>
  <property fmtid="{D5CDD505-2E9C-101B-9397-08002B2CF9AE}" pid="8" name="MSIP_Label_02c085c9-ccfd-4d47-af6f-b0bae10d6ba2_ContentBits">
    <vt:lpwstr>2</vt:lpwstr>
  </property>
  <property fmtid="{D5CDD505-2E9C-101B-9397-08002B2CF9AE}" pid="9" name="MSIP_Label_02c085c9-ccfd-4d47-af6f-b0bae10d6ba2_Tag">
    <vt:lpwstr>50, 3, 0, 1</vt:lpwstr>
  </property>
  <property fmtid="{D5CDD505-2E9C-101B-9397-08002B2CF9AE}" pid="10" name="ClassificationContentMarkingFooterLocations">
    <vt:lpwstr>Facet:3\Office Theme:5\Custom Design:8</vt:lpwstr>
  </property>
  <property fmtid="{D5CDD505-2E9C-101B-9397-08002B2CF9AE}" pid="11" name="ClassificationContentMarkingFooterText">
    <vt:lpwstr>Internal</vt:lpwstr>
  </property>
  <property fmtid="{D5CDD505-2E9C-101B-9397-08002B2CF9AE}" pid="12" name="ContentTypeId">
    <vt:lpwstr>0x010100E1D2A4379FB65E41866CE4B4411C9D6A</vt:lpwstr>
  </property>
</Properties>
</file>