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comments/modernComment_160_61ABBAE1.xml" ContentType="application/vnd.ms-powerpoint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3_F1039707.xml" ContentType="application/vnd.ms-powerpoint.comments+xml"/>
  <Override PartName="/ppt/comments/modernComment_109_C196E3CD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omments/modernComment_128_B1F74584.xml" ContentType="application/vnd.ms-powerpoint.comments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8.xml" ContentType="application/vnd.openxmlformats-officedocument.presentationml.notesSlide+xml"/>
  <Override PartName="/ppt/comments/modernComment_16E_F300912B.xml" ContentType="application/vnd.ms-powerpoint.comments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1.xml" ContentType="application/vnd.openxmlformats-officedocument.presentationml.notesSlide+xml"/>
  <Override PartName="/ppt/charts/chart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modernComment_15E_411B65D6.xml" ContentType="application/vnd.ms-powerpoint.comments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comments/modernComment_11D_4A3D9208.xml" ContentType="application/vnd.ms-powerpoint.comments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Ex3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Ex4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63" r:id="rId3"/>
  </p:sldMasterIdLst>
  <p:notesMasterIdLst>
    <p:notesMasterId r:id="rId72"/>
  </p:notesMasterIdLst>
  <p:sldIdLst>
    <p:sldId id="257" r:id="rId4"/>
    <p:sldId id="352" r:id="rId5"/>
    <p:sldId id="368" r:id="rId6"/>
    <p:sldId id="355" r:id="rId7"/>
    <p:sldId id="354" r:id="rId8"/>
    <p:sldId id="260" r:id="rId9"/>
    <p:sldId id="262" r:id="rId10"/>
    <p:sldId id="264" r:id="rId11"/>
    <p:sldId id="259" r:id="rId12"/>
    <p:sldId id="265" r:id="rId13"/>
    <p:sldId id="268" r:id="rId14"/>
    <p:sldId id="359" r:id="rId15"/>
    <p:sldId id="358" r:id="rId16"/>
    <p:sldId id="360" r:id="rId17"/>
    <p:sldId id="328" r:id="rId18"/>
    <p:sldId id="282" r:id="rId19"/>
    <p:sldId id="293" r:id="rId20"/>
    <p:sldId id="327" r:id="rId21"/>
    <p:sldId id="284" r:id="rId22"/>
    <p:sldId id="370" r:id="rId23"/>
    <p:sldId id="361" r:id="rId24"/>
    <p:sldId id="369" r:id="rId25"/>
    <p:sldId id="288" r:id="rId26"/>
    <p:sldId id="372" r:id="rId27"/>
    <p:sldId id="295" r:id="rId28"/>
    <p:sldId id="291" r:id="rId29"/>
    <p:sldId id="326" r:id="rId30"/>
    <p:sldId id="296" r:id="rId31"/>
    <p:sldId id="366" r:id="rId32"/>
    <p:sldId id="329" r:id="rId33"/>
    <p:sldId id="363" r:id="rId34"/>
    <p:sldId id="273" r:id="rId35"/>
    <p:sldId id="332" r:id="rId36"/>
    <p:sldId id="365" r:id="rId37"/>
    <p:sldId id="346" r:id="rId38"/>
    <p:sldId id="362" r:id="rId39"/>
    <p:sldId id="339" r:id="rId40"/>
    <p:sldId id="342" r:id="rId41"/>
    <p:sldId id="344" r:id="rId42"/>
    <p:sldId id="343" r:id="rId43"/>
    <p:sldId id="340" r:id="rId44"/>
    <p:sldId id="341" r:id="rId45"/>
    <p:sldId id="338" r:id="rId46"/>
    <p:sldId id="348" r:id="rId47"/>
    <p:sldId id="349" r:id="rId48"/>
    <p:sldId id="261" r:id="rId49"/>
    <p:sldId id="351" r:id="rId50"/>
    <p:sldId id="350" r:id="rId51"/>
    <p:sldId id="277" r:id="rId52"/>
    <p:sldId id="278" r:id="rId53"/>
    <p:sldId id="280" r:id="rId54"/>
    <p:sldId id="281" r:id="rId55"/>
    <p:sldId id="283" r:id="rId56"/>
    <p:sldId id="286" r:id="rId57"/>
    <p:sldId id="285" r:id="rId58"/>
    <p:sldId id="287" r:id="rId59"/>
    <p:sldId id="300" r:id="rId60"/>
    <p:sldId id="289" r:id="rId61"/>
    <p:sldId id="290" r:id="rId62"/>
    <p:sldId id="345" r:id="rId63"/>
    <p:sldId id="274" r:id="rId64"/>
    <p:sldId id="347" r:id="rId65"/>
    <p:sldId id="322" r:id="rId66"/>
    <p:sldId id="331" r:id="rId67"/>
    <p:sldId id="333" r:id="rId68"/>
    <p:sldId id="266" r:id="rId69"/>
    <p:sldId id="267" r:id="rId70"/>
    <p:sldId id="269" r:id="rId7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509C5062-31A1-477E-9D94-89B6194DC028}">
          <p14:sldIdLst>
            <p14:sldId id="257"/>
          </p14:sldIdLst>
        </p14:section>
        <p14:section name="Motivation" id="{C9054599-F23F-4B98-AB05-B2688B5DD07F}">
          <p14:sldIdLst>
            <p14:sldId id="352"/>
            <p14:sldId id="368"/>
            <p14:sldId id="355"/>
            <p14:sldId id="354"/>
          </p14:sldIdLst>
        </p14:section>
        <p14:section name="Data" id="{8E34E8E7-D6EC-4798-82A1-EFDC9F64047A}">
          <p14:sldIdLst>
            <p14:sldId id="260"/>
            <p14:sldId id="262"/>
            <p14:sldId id="264"/>
            <p14:sldId id="259"/>
            <p14:sldId id="265"/>
            <p14:sldId id="268"/>
            <p14:sldId id="359"/>
            <p14:sldId id="358"/>
          </p14:sldIdLst>
        </p14:section>
        <p14:section name="Pipeline" id="{1A5BC141-8872-431B-B3D4-972755E7CA4C}">
          <p14:sldIdLst>
            <p14:sldId id="360"/>
            <p14:sldId id="328"/>
            <p14:sldId id="282"/>
            <p14:sldId id="293"/>
          </p14:sldIdLst>
        </p14:section>
        <p14:section name="Feature Reduction" id="{760FCECA-94B8-4FCF-990F-0C52F389DDBA}">
          <p14:sldIdLst>
            <p14:sldId id="327"/>
            <p14:sldId id="284"/>
            <p14:sldId id="370"/>
            <p14:sldId id="361"/>
            <p14:sldId id="369"/>
            <p14:sldId id="288"/>
            <p14:sldId id="372"/>
            <p14:sldId id="295"/>
            <p14:sldId id="291"/>
          </p14:sldIdLst>
        </p14:section>
        <p14:section name="Clustering" id="{775CB998-E217-48A1-B88F-8696B6EE501B}">
          <p14:sldIdLst>
            <p14:sldId id="326"/>
            <p14:sldId id="296"/>
            <p14:sldId id="366"/>
          </p14:sldIdLst>
        </p14:section>
        <p14:section name="Results and Analyzis" id="{9580516A-1F9B-4E54-A337-B3B6D1665D31}">
          <p14:sldIdLst>
            <p14:sldId id="329"/>
            <p14:sldId id="363"/>
            <p14:sldId id="273"/>
            <p14:sldId id="332"/>
            <p14:sldId id="365"/>
            <p14:sldId id="346"/>
            <p14:sldId id="362"/>
            <p14:sldId id="339"/>
            <p14:sldId id="342"/>
            <p14:sldId id="344"/>
            <p14:sldId id="343"/>
            <p14:sldId id="340"/>
            <p14:sldId id="341"/>
            <p14:sldId id="338"/>
            <p14:sldId id="348"/>
            <p14:sldId id="349"/>
          </p14:sldIdLst>
        </p14:section>
        <p14:section name="Thank you" id="{1BEB9D5F-0038-486A-82F5-B4D4B6233993}">
          <p14:sldIdLst>
            <p14:sldId id="261"/>
          </p14:sldIdLst>
        </p14:section>
        <p14:section name="Appendix" id="{7B55A344-3E17-46D9-829A-0EB439F1AF24}">
          <p14:sldIdLst>
            <p14:sldId id="351"/>
            <p14:sldId id="350"/>
            <p14:sldId id="277"/>
            <p14:sldId id="278"/>
            <p14:sldId id="280"/>
            <p14:sldId id="281"/>
            <p14:sldId id="283"/>
            <p14:sldId id="286"/>
            <p14:sldId id="285"/>
            <p14:sldId id="287"/>
            <p14:sldId id="300"/>
            <p14:sldId id="289"/>
            <p14:sldId id="290"/>
            <p14:sldId id="345"/>
            <p14:sldId id="274"/>
            <p14:sldId id="347"/>
            <p14:sldId id="322"/>
            <p14:sldId id="331"/>
            <p14:sldId id="333"/>
            <p14:sldId id="266"/>
            <p14:sldId id="267"/>
            <p14:sldId id="26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85C5353-D6B6-4F32-A6FB-7D0A3485BA1D}" name="Gastbenutzer" initials="Ga" userId="Gastbenutzer" providerId="Windows Live"/>
  <p188:author id="{F569968A-AB86-D1D2-16F0-47538F5FF7EB}" name="Julian Oelhaf" initials="JO" userId="0f252d39babccf0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5B592"/>
    <a:srgbClr val="DDDDDD"/>
    <a:srgbClr val="7C354D"/>
    <a:srgbClr val="142C4E"/>
    <a:srgbClr val="DCE2EB"/>
    <a:srgbClr val="969696"/>
    <a:srgbClr val="C0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AD275F-C9C3-FD02-DFCF-8EBE684AEA37}" v="2" dt="2025-05-05T10:41:29.565"/>
    <p1510:client id="{86200127-3234-A099-C2EC-64811219CED4}" v="23" dt="2025-05-04T03:00:25.242"/>
  </p1510:revLst>
</p1510:revInfo>
</file>

<file path=ppt/tableStyles.xml><?xml version="1.0" encoding="utf-8"?>
<a:tblStyleLst xmlns:a="http://schemas.openxmlformats.org/drawingml/2006/main" def="{5C22544A-7EE6-4342-B048-85BDC9FD1C3A}"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36" autoAdjust="0"/>
    <p:restoredTop sz="74426" autoAdjust="0"/>
  </p:normalViewPr>
  <p:slideViewPr>
    <p:cSldViewPr snapToGrid="0">
      <p:cViewPr varScale="1">
        <p:scale>
          <a:sx n="95" d="100"/>
          <a:sy n="9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viewProps" Target="viewProps.xml"/><Relationship Id="rId79" Type="http://schemas.microsoft.com/office/2018/10/relationships/authors" Target="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microsoft.com/office/2016/11/relationships/changesInfo" Target="changesInfos/changesInfo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presProps" Target="presProps.xml"/><Relationship Id="rId78" Type="http://schemas.microsoft.com/office/2015/10/relationships/revisionInfo" Target="revisionInfo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tableStyles" Target="tableStyle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lian Oelhaf" userId="0f252d39babccf09" providerId="Windows Live" clId="Web-{3A0FA66D-7DAB-D59F-30A3-7E001496577C}"/>
    <pc:docChg chg="modSld">
      <pc:chgData name="Julian Oelhaf" userId="0f252d39babccf09" providerId="Windows Live" clId="Web-{3A0FA66D-7DAB-D59F-30A3-7E001496577C}" dt="2025-05-04T02:56:33.400" v="13"/>
      <pc:docMkLst>
        <pc:docMk/>
      </pc:docMkLst>
      <pc:sldChg chg="modNotes">
        <pc:chgData name="Julian Oelhaf" userId="0f252d39babccf09" providerId="Windows Live" clId="Web-{3A0FA66D-7DAB-D59F-30A3-7E001496577C}" dt="2025-05-04T02:56:33.400" v="13"/>
        <pc:sldMkLst>
          <pc:docMk/>
          <pc:sldMk cId="1638644449" sldId="352"/>
        </pc:sldMkLst>
      </pc:sldChg>
    </pc:docChg>
  </pc:docChgLst>
  <pc:docChgLst>
    <pc:chgData name="Julian Oelhaf" userId="0f252d39babccf09" providerId="Windows Live" clId="Web-{0BAD275F-C9C3-FD02-DFCF-8EBE684AEA37}"/>
    <pc:docChg chg="sldOrd modSection">
      <pc:chgData name="Julian Oelhaf" userId="0f252d39babccf09" providerId="Windows Live" clId="Web-{0BAD275F-C9C3-FD02-DFCF-8EBE684AEA37}" dt="2025-05-05T10:41:29.565" v="1"/>
      <pc:docMkLst>
        <pc:docMk/>
      </pc:docMkLst>
      <pc:sldChg chg="ord">
        <pc:chgData name="Julian Oelhaf" userId="0f252d39babccf09" providerId="Windows Live" clId="Web-{0BAD275F-C9C3-FD02-DFCF-8EBE684AEA37}" dt="2025-05-05T10:41:29.565" v="1"/>
        <pc:sldMkLst>
          <pc:docMk/>
          <pc:sldMk cId="156549145" sldId="359"/>
        </pc:sldMkLst>
      </pc:sldChg>
    </pc:docChg>
  </pc:docChgLst>
  <pc:docChgLst>
    <pc:chgData name="Julian Oelhaf" userId="0f252d39babccf09" providerId="Windows Live" clId="Web-{86200127-3234-A099-C2EC-64811219CED4}"/>
    <pc:docChg chg="modSld">
      <pc:chgData name="Julian Oelhaf" userId="0f252d39babccf09" providerId="Windows Live" clId="Web-{86200127-3234-A099-C2EC-64811219CED4}" dt="2025-05-04T03:00:21.836" v="104" actId="20577"/>
      <pc:docMkLst>
        <pc:docMk/>
      </pc:docMkLst>
      <pc:sldChg chg="modSp">
        <pc:chgData name="Julian Oelhaf" userId="0f252d39babccf09" providerId="Windows Live" clId="Web-{86200127-3234-A099-C2EC-64811219CED4}" dt="2025-05-04T03:00:21.836" v="104" actId="20577"/>
        <pc:sldMkLst>
          <pc:docMk/>
          <pc:sldMk cId="201644117" sldId="355"/>
        </pc:sldMkLst>
        <pc:spChg chg="mod">
          <ac:chgData name="Julian Oelhaf" userId="0f252d39babccf09" providerId="Windows Live" clId="Web-{86200127-3234-A099-C2EC-64811219CED4}" dt="2025-05-04T03:00:21.836" v="104" actId="20577"/>
          <ac:spMkLst>
            <pc:docMk/>
            <pc:sldMk cId="201644117" sldId="355"/>
            <ac:spMk id="6" creationId="{17ABBFA3-E9B9-7F4D-A440-218554BE3976}"/>
          </ac:spMkLst>
        </pc:spChg>
      </pc:sldChg>
      <pc:sldChg chg="addSp modNotes">
        <pc:chgData name="Julian Oelhaf" userId="0f252d39babccf09" providerId="Windows Live" clId="Web-{86200127-3234-A099-C2EC-64811219CED4}" dt="2025-05-04T02:58:59.298" v="84"/>
        <pc:sldMkLst>
          <pc:docMk/>
          <pc:sldMk cId="3022349110" sldId="361"/>
        </pc:sldMkLst>
        <pc:graphicFrameChg chg="add">
          <ac:chgData name="Julian Oelhaf" userId="0f252d39babccf09" providerId="Windows Live" clId="Web-{86200127-3234-A099-C2EC-64811219CED4}" dt="2025-05-04T02:58:59.298" v="84"/>
          <ac:graphicFrameMkLst>
            <pc:docMk/>
            <pc:sldMk cId="3022349110" sldId="361"/>
            <ac:graphicFrameMk id="5" creationId="{69D75B4D-2B15-22DA-8582-8FA305F674CC}"/>
          </ac:graphicFrameMkLst>
        </pc:graphicFrameChg>
      </pc:sldChg>
      <pc:sldChg chg="addSp modSp">
        <pc:chgData name="Julian Oelhaf" userId="0f252d39babccf09" providerId="Windows Live" clId="Web-{86200127-3234-A099-C2EC-64811219CED4}" dt="2025-05-04T02:59:33.957" v="88" actId="14100"/>
        <pc:sldMkLst>
          <pc:docMk/>
          <pc:sldMk cId="3966555978" sldId="369"/>
        </pc:sldMkLst>
        <pc:spChg chg="mod">
          <ac:chgData name="Julian Oelhaf" userId="0f252d39babccf09" providerId="Windows Live" clId="Web-{86200127-3234-A099-C2EC-64811219CED4}" dt="2025-05-04T02:59:33.957" v="88" actId="14100"/>
          <ac:spMkLst>
            <pc:docMk/>
            <pc:sldMk cId="3966555978" sldId="369"/>
            <ac:spMk id="8" creationId="{771ABD21-F6C9-83FA-52E0-C06AF9A66DEE}"/>
          </ac:spMkLst>
        </pc:spChg>
        <pc:graphicFrameChg chg="add ord">
          <ac:chgData name="Julian Oelhaf" userId="0f252d39babccf09" providerId="Windows Live" clId="Web-{86200127-3234-A099-C2EC-64811219CED4}" dt="2025-05-04T02:59:27.457" v="87"/>
          <ac:graphicFrameMkLst>
            <pc:docMk/>
            <pc:sldMk cId="3966555978" sldId="369"/>
            <ac:graphicFrameMk id="9" creationId="{DFDC9B43-0515-3491-F679-D84D83BDA08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f252d39babccf09/Publications/2025-05-05%20GeorgiaTech%20FDA%20(Julian)/Plots%20to%20manually%20label/manual_label_v7_output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f252d39babccf09/Publications/2025-05-05%20GeorgiaTech%20FDA%20(Julian)/Plots%20to%20manually%20label/manual_label_v7_output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f252d39babccf09/Publications/2025-05-05%20GeorgiaTech%20FDA%20(Julian)/Plots%20to%20manually%20label/manual_label_v7_output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0f252d39babccf09/Publications/2025-05-05%20GeorgiaTech%20FDA%20(Julian)/Plots%20to%20manually%20label/manual_label_v7_output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julia\Repositories\unsupervised_clustering_for_fault_analysis\reports\clustering\DATA_RTE_UNSUPERVISED_clustering_labels.csv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file:///C:\Users\julia\Repositories\unsupervised_clustering_for_fault_analysis\reports\clustering\DATA_RTE_UNSUPERVISED_clustering_labels.csv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file:///C:\Users\julia\Repositories\unsupervised_clustering_for_fault_analysis\reports\clustering\DATA_RTE_UNSUPERVISED_clustering_labels.csv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C:\Users\julia\Repositories\unsupervised_clustering_for_fault_analysis\reports\clustering\DATA_RTE_UNSUPERVISED_clustering_labels.csv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[manual_label_v7_output.xlsx]Sheet1!PivotTable2</c:name>
    <c:fmtId val="4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Sheet1!$Z$4:$Z$5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Sheet1!$Z$6:$Z$21</c:f>
              <c:numCache>
                <c:formatCode>0.00%</c:formatCode>
                <c:ptCount val="15"/>
                <c:pt idx="0">
                  <c:v>0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0.17647058823529413</c:v>
                </c:pt>
                <c:pt idx="5">
                  <c:v>0.22222222222222221</c:v>
                </c:pt>
                <c:pt idx="6">
                  <c:v>0.21428571428571427</c:v>
                </c:pt>
                <c:pt idx="7">
                  <c:v>0.8571428571428571</c:v>
                </c:pt>
                <c:pt idx="8">
                  <c:v>0</c:v>
                </c:pt>
                <c:pt idx="9">
                  <c:v>0.4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0.61538461538461542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73-42CE-8362-2EA2555DAA51}"/>
            </c:ext>
          </c:extLst>
        </c:ser>
        <c:ser>
          <c:idx val="1"/>
          <c:order val="1"/>
          <c:tx>
            <c:strRef>
              <c:f>Sheet1!$AA$4:$AA$5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Sheet1!$AA$6:$AA$21</c:f>
              <c:numCache>
                <c:formatCode>0.00%</c:formatCode>
                <c:ptCount val="15"/>
                <c:pt idx="0">
                  <c:v>0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  <c:pt idx="4">
                  <c:v>5.8823529411764705E-2</c:v>
                </c:pt>
                <c:pt idx="5">
                  <c:v>0</c:v>
                </c:pt>
                <c:pt idx="6">
                  <c:v>0</c:v>
                </c:pt>
                <c:pt idx="7">
                  <c:v>7.1428571428571425E-2</c:v>
                </c:pt>
                <c:pt idx="8">
                  <c:v>0</c:v>
                </c:pt>
                <c:pt idx="9">
                  <c:v>0.3</c:v>
                </c:pt>
                <c:pt idx="10">
                  <c:v>5.8823529411764705E-2</c:v>
                </c:pt>
                <c:pt idx="11">
                  <c:v>0</c:v>
                </c:pt>
                <c:pt idx="12">
                  <c:v>0</c:v>
                </c:pt>
                <c:pt idx="13">
                  <c:v>7.6923076923076927E-2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73-42CE-8362-2EA2555DAA51}"/>
            </c:ext>
          </c:extLst>
        </c:ser>
        <c:ser>
          <c:idx val="2"/>
          <c:order val="2"/>
          <c:tx>
            <c:strRef>
              <c:f>Sheet1!$AB$4:$AB$5</c:f>
              <c:strCache>
                <c:ptCount val="1"/>
                <c:pt idx="0">
                  <c:v>Short-circuit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Sheet1!$AB$6:$AB$21</c:f>
              <c:numCache>
                <c:formatCode>0.00%</c:formatCode>
                <c:ptCount val="15"/>
                <c:pt idx="0">
                  <c:v>9.0909090909090912E-2</c:v>
                </c:pt>
                <c:pt idx="1">
                  <c:v>0.1875</c:v>
                </c:pt>
                <c:pt idx="2">
                  <c:v>7.6923076923076927E-2</c:v>
                </c:pt>
                <c:pt idx="3">
                  <c:v>0.66666666666666663</c:v>
                </c:pt>
                <c:pt idx="4">
                  <c:v>0.52941176470588236</c:v>
                </c:pt>
                <c:pt idx="5">
                  <c:v>0.44444444444444442</c:v>
                </c:pt>
                <c:pt idx="6">
                  <c:v>0.5</c:v>
                </c:pt>
                <c:pt idx="7">
                  <c:v>0</c:v>
                </c:pt>
                <c:pt idx="8">
                  <c:v>1</c:v>
                </c:pt>
                <c:pt idx="9">
                  <c:v>0.1</c:v>
                </c:pt>
                <c:pt idx="10">
                  <c:v>0.82352941176470584</c:v>
                </c:pt>
                <c:pt idx="11">
                  <c:v>0.88235294117647056</c:v>
                </c:pt>
                <c:pt idx="12">
                  <c:v>0.77777777777777779</c:v>
                </c:pt>
                <c:pt idx="13">
                  <c:v>0.23076923076923078</c:v>
                </c:pt>
                <c:pt idx="14">
                  <c:v>0.91666666666666663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73-42CE-8362-2EA2555DAA51}"/>
            </c:ext>
          </c:extLst>
        </c:ser>
        <c:ser>
          <c:idx val="3"/>
          <c:order val="3"/>
          <c:tx>
            <c:strRef>
              <c:f>Sheet1!$AC$4:$AC$5</c:f>
              <c:strCache>
                <c:ptCount val="1"/>
                <c:pt idx="0">
                  <c:v>Switching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Sheet1!$AC$6:$AC$21</c:f>
              <c:numCache>
                <c:formatCode>0.00%</c:formatCode>
                <c:ptCount val="15"/>
                <c:pt idx="0">
                  <c:v>0.86363636363636365</c:v>
                </c:pt>
                <c:pt idx="1">
                  <c:v>0</c:v>
                </c:pt>
                <c:pt idx="2">
                  <c:v>0.84615384615384615</c:v>
                </c:pt>
                <c:pt idx="3">
                  <c:v>0.22222222222222221</c:v>
                </c:pt>
                <c:pt idx="4">
                  <c:v>0.23529411764705882</c:v>
                </c:pt>
                <c:pt idx="5">
                  <c:v>0.1111111111111111</c:v>
                </c:pt>
                <c:pt idx="6">
                  <c:v>0.21428571428571427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5.8823529411764705E-2</c:v>
                </c:pt>
                <c:pt idx="12">
                  <c:v>0</c:v>
                </c:pt>
                <c:pt idx="13">
                  <c:v>0</c:v>
                </c:pt>
                <c:pt idx="14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73-42CE-8362-2EA2555DAA51}"/>
            </c:ext>
          </c:extLst>
        </c:ser>
        <c:ser>
          <c:idx val="4"/>
          <c:order val="4"/>
          <c:tx>
            <c:strRef>
              <c:f>Sheet1!$AD$4:$AD$5</c:f>
              <c:strCache>
                <c:ptCount val="1"/>
                <c:pt idx="0">
                  <c:v>Transients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Sheet1!$AD$6:$AD$21</c:f>
              <c:numCache>
                <c:formatCode>0.00%</c:formatCode>
                <c:ptCount val="15"/>
                <c:pt idx="0">
                  <c:v>0</c:v>
                </c:pt>
                <c:pt idx="1">
                  <c:v>0.1875</c:v>
                </c:pt>
                <c:pt idx="2">
                  <c:v>0</c:v>
                </c:pt>
                <c:pt idx="3">
                  <c:v>0.1111111111111111</c:v>
                </c:pt>
                <c:pt idx="4">
                  <c:v>0</c:v>
                </c:pt>
                <c:pt idx="5">
                  <c:v>0.22222222222222221</c:v>
                </c:pt>
                <c:pt idx="6">
                  <c:v>0</c:v>
                </c:pt>
                <c:pt idx="7">
                  <c:v>7.1428571428571425E-2</c:v>
                </c:pt>
                <c:pt idx="8">
                  <c:v>0</c:v>
                </c:pt>
                <c:pt idx="9">
                  <c:v>0.2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7.6923076923076927E-2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73-42CE-8362-2EA2555DAA51}"/>
            </c:ext>
          </c:extLst>
        </c:ser>
        <c:ser>
          <c:idx val="5"/>
          <c:order val="5"/>
          <c:tx>
            <c:strRef>
              <c:f>Sheet1!$AE$4:$AE$5</c:f>
              <c:strCache>
                <c:ptCount val="1"/>
                <c:pt idx="0">
                  <c:v>Unknown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Sheet1!$AE$6:$AE$21</c:f>
              <c:numCache>
                <c:formatCode>0.00%</c:formatCode>
                <c:ptCount val="15"/>
                <c:pt idx="0">
                  <c:v>4.5454545454545456E-2</c:v>
                </c:pt>
                <c:pt idx="1">
                  <c:v>0</c:v>
                </c:pt>
                <c:pt idx="2">
                  <c:v>7.6923076923076927E-2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7.1428571428571425E-2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0.11764705882352941</c:v>
                </c:pt>
                <c:pt idx="11">
                  <c:v>5.8823529411764705E-2</c:v>
                </c:pt>
                <c:pt idx="12">
                  <c:v>0.22222222222222221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73-42CE-8362-2EA2555DA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991131088"/>
        <c:axId val="1991131568"/>
      </c:barChart>
      <c:catAx>
        <c:axId val="199113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991131568"/>
        <c:crosses val="autoZero"/>
        <c:auto val="0"/>
        <c:lblAlgn val="ctr"/>
        <c:lblOffset val="100"/>
        <c:noMultiLvlLbl val="0"/>
      </c:catAx>
      <c:valAx>
        <c:axId val="199113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99113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[manual_label_v7_output.xlsx]Sheet1!PivotTable2</c:name>
    <c:fmtId val="4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Sheet1!$Z$4:$Z$5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Sheet1!$Z$6:$Z$21</c:f>
              <c:numCache>
                <c:formatCode>0.00%</c:formatCode>
                <c:ptCount val="15"/>
                <c:pt idx="0">
                  <c:v>0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0.17647058823529413</c:v>
                </c:pt>
                <c:pt idx="5">
                  <c:v>0.22222222222222221</c:v>
                </c:pt>
                <c:pt idx="6">
                  <c:v>0.21428571428571427</c:v>
                </c:pt>
                <c:pt idx="7">
                  <c:v>0.8571428571428571</c:v>
                </c:pt>
                <c:pt idx="8">
                  <c:v>0</c:v>
                </c:pt>
                <c:pt idx="9">
                  <c:v>0.4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0.61538461538461542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73-42CE-8362-2EA2555DAA51}"/>
            </c:ext>
          </c:extLst>
        </c:ser>
        <c:ser>
          <c:idx val="1"/>
          <c:order val="1"/>
          <c:tx>
            <c:strRef>
              <c:f>Sheet1!$AA$4:$AA$5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Sheet1!$AA$6:$AA$21</c:f>
              <c:numCache>
                <c:formatCode>0.00%</c:formatCode>
                <c:ptCount val="15"/>
                <c:pt idx="0">
                  <c:v>0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  <c:pt idx="4">
                  <c:v>5.8823529411764705E-2</c:v>
                </c:pt>
                <c:pt idx="5">
                  <c:v>0</c:v>
                </c:pt>
                <c:pt idx="6">
                  <c:v>0</c:v>
                </c:pt>
                <c:pt idx="7">
                  <c:v>7.1428571428571425E-2</c:v>
                </c:pt>
                <c:pt idx="8">
                  <c:v>0</c:v>
                </c:pt>
                <c:pt idx="9">
                  <c:v>0.3</c:v>
                </c:pt>
                <c:pt idx="10">
                  <c:v>5.8823529411764705E-2</c:v>
                </c:pt>
                <c:pt idx="11">
                  <c:v>0</c:v>
                </c:pt>
                <c:pt idx="12">
                  <c:v>0</c:v>
                </c:pt>
                <c:pt idx="13">
                  <c:v>7.6923076923076927E-2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73-42CE-8362-2EA2555DAA51}"/>
            </c:ext>
          </c:extLst>
        </c:ser>
        <c:ser>
          <c:idx val="2"/>
          <c:order val="2"/>
          <c:tx>
            <c:strRef>
              <c:f>Sheet1!$AB$4:$AB$5</c:f>
              <c:strCache>
                <c:ptCount val="1"/>
                <c:pt idx="0">
                  <c:v>Short-circuit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Sheet1!$AB$6:$AB$21</c:f>
              <c:numCache>
                <c:formatCode>0.00%</c:formatCode>
                <c:ptCount val="15"/>
                <c:pt idx="0">
                  <c:v>9.0909090909090912E-2</c:v>
                </c:pt>
                <c:pt idx="1">
                  <c:v>0.1875</c:v>
                </c:pt>
                <c:pt idx="2">
                  <c:v>7.6923076923076927E-2</c:v>
                </c:pt>
                <c:pt idx="3">
                  <c:v>0.66666666666666663</c:v>
                </c:pt>
                <c:pt idx="4">
                  <c:v>0.52941176470588236</c:v>
                </c:pt>
                <c:pt idx="5">
                  <c:v>0.44444444444444442</c:v>
                </c:pt>
                <c:pt idx="6">
                  <c:v>0.5</c:v>
                </c:pt>
                <c:pt idx="7">
                  <c:v>0</c:v>
                </c:pt>
                <c:pt idx="8">
                  <c:v>1</c:v>
                </c:pt>
                <c:pt idx="9">
                  <c:v>0.1</c:v>
                </c:pt>
                <c:pt idx="10">
                  <c:v>0.82352941176470584</c:v>
                </c:pt>
                <c:pt idx="11">
                  <c:v>0.88235294117647056</c:v>
                </c:pt>
                <c:pt idx="12">
                  <c:v>0.77777777777777779</c:v>
                </c:pt>
                <c:pt idx="13">
                  <c:v>0.23076923076923078</c:v>
                </c:pt>
                <c:pt idx="14">
                  <c:v>0.91666666666666663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73-42CE-8362-2EA2555DAA51}"/>
            </c:ext>
          </c:extLst>
        </c:ser>
        <c:ser>
          <c:idx val="3"/>
          <c:order val="3"/>
          <c:tx>
            <c:strRef>
              <c:f>Sheet1!$AC$4:$AC$5</c:f>
              <c:strCache>
                <c:ptCount val="1"/>
                <c:pt idx="0">
                  <c:v>Switching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Sheet1!$AC$6:$AC$21</c:f>
              <c:numCache>
                <c:formatCode>0.00%</c:formatCode>
                <c:ptCount val="15"/>
                <c:pt idx="0">
                  <c:v>0.86363636363636365</c:v>
                </c:pt>
                <c:pt idx="1">
                  <c:v>0</c:v>
                </c:pt>
                <c:pt idx="2">
                  <c:v>0.84615384615384615</c:v>
                </c:pt>
                <c:pt idx="3">
                  <c:v>0.22222222222222221</c:v>
                </c:pt>
                <c:pt idx="4">
                  <c:v>0.23529411764705882</c:v>
                </c:pt>
                <c:pt idx="5">
                  <c:v>0.1111111111111111</c:v>
                </c:pt>
                <c:pt idx="6">
                  <c:v>0.21428571428571427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5.8823529411764705E-2</c:v>
                </c:pt>
                <c:pt idx="12">
                  <c:v>0</c:v>
                </c:pt>
                <c:pt idx="13">
                  <c:v>0</c:v>
                </c:pt>
                <c:pt idx="14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73-42CE-8362-2EA2555DAA51}"/>
            </c:ext>
          </c:extLst>
        </c:ser>
        <c:ser>
          <c:idx val="4"/>
          <c:order val="4"/>
          <c:tx>
            <c:strRef>
              <c:f>Sheet1!$AD$4:$AD$5</c:f>
              <c:strCache>
                <c:ptCount val="1"/>
                <c:pt idx="0">
                  <c:v>Transients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Sheet1!$AD$6:$AD$21</c:f>
              <c:numCache>
                <c:formatCode>0.00%</c:formatCode>
                <c:ptCount val="15"/>
                <c:pt idx="0">
                  <c:v>0</c:v>
                </c:pt>
                <c:pt idx="1">
                  <c:v>0.1875</c:v>
                </c:pt>
                <c:pt idx="2">
                  <c:v>0</c:v>
                </c:pt>
                <c:pt idx="3">
                  <c:v>0.1111111111111111</c:v>
                </c:pt>
                <c:pt idx="4">
                  <c:v>0</c:v>
                </c:pt>
                <c:pt idx="5">
                  <c:v>0.22222222222222221</c:v>
                </c:pt>
                <c:pt idx="6">
                  <c:v>0</c:v>
                </c:pt>
                <c:pt idx="7">
                  <c:v>7.1428571428571425E-2</c:v>
                </c:pt>
                <c:pt idx="8">
                  <c:v>0</c:v>
                </c:pt>
                <c:pt idx="9">
                  <c:v>0.2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7.6923076923076927E-2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73-42CE-8362-2EA2555DAA51}"/>
            </c:ext>
          </c:extLst>
        </c:ser>
        <c:ser>
          <c:idx val="5"/>
          <c:order val="5"/>
          <c:tx>
            <c:strRef>
              <c:f>Sheet1!$AE$4:$AE$5</c:f>
              <c:strCache>
                <c:ptCount val="1"/>
                <c:pt idx="0">
                  <c:v>Unknown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Sheet1!$AE$6:$AE$21</c:f>
              <c:numCache>
                <c:formatCode>0.00%</c:formatCode>
                <c:ptCount val="15"/>
                <c:pt idx="0">
                  <c:v>4.5454545454545456E-2</c:v>
                </c:pt>
                <c:pt idx="1">
                  <c:v>0</c:v>
                </c:pt>
                <c:pt idx="2">
                  <c:v>7.6923076923076927E-2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7.1428571428571425E-2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0.11764705882352941</c:v>
                </c:pt>
                <c:pt idx="11">
                  <c:v>5.8823529411764705E-2</c:v>
                </c:pt>
                <c:pt idx="12">
                  <c:v>0.22222222222222221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73-42CE-8362-2EA2555DA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991131088"/>
        <c:axId val="1991131568"/>
      </c:barChart>
      <c:catAx>
        <c:axId val="199113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991131568"/>
        <c:crosses val="autoZero"/>
        <c:auto val="1"/>
        <c:lblAlgn val="ctr"/>
        <c:lblOffset val="100"/>
        <c:noMultiLvlLbl val="0"/>
      </c:catAx>
      <c:valAx>
        <c:axId val="199113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99113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[manual_label_v7_output.xlsx]Sheet1!PivotTable2</c:name>
    <c:fmtId val="4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Sheet1!$Z$4:$Z$5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Sheet1!$Z$6:$Z$21</c:f>
              <c:numCache>
                <c:formatCode>0.00%</c:formatCode>
                <c:ptCount val="15"/>
                <c:pt idx="0">
                  <c:v>0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0.17647058823529413</c:v>
                </c:pt>
                <c:pt idx="5">
                  <c:v>0.22222222222222221</c:v>
                </c:pt>
                <c:pt idx="6">
                  <c:v>0.21428571428571427</c:v>
                </c:pt>
                <c:pt idx="7">
                  <c:v>0.8571428571428571</c:v>
                </c:pt>
                <c:pt idx="8">
                  <c:v>0</c:v>
                </c:pt>
                <c:pt idx="9">
                  <c:v>0.4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0.61538461538461542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73-42CE-8362-2EA2555DAA51}"/>
            </c:ext>
          </c:extLst>
        </c:ser>
        <c:ser>
          <c:idx val="1"/>
          <c:order val="1"/>
          <c:tx>
            <c:strRef>
              <c:f>Sheet1!$AA$4:$AA$5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Sheet1!$AA$6:$AA$21</c:f>
              <c:numCache>
                <c:formatCode>0.00%</c:formatCode>
                <c:ptCount val="15"/>
                <c:pt idx="0">
                  <c:v>0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  <c:pt idx="4">
                  <c:v>5.8823529411764705E-2</c:v>
                </c:pt>
                <c:pt idx="5">
                  <c:v>0</c:v>
                </c:pt>
                <c:pt idx="6">
                  <c:v>0</c:v>
                </c:pt>
                <c:pt idx="7">
                  <c:v>7.1428571428571425E-2</c:v>
                </c:pt>
                <c:pt idx="8">
                  <c:v>0</c:v>
                </c:pt>
                <c:pt idx="9">
                  <c:v>0.3</c:v>
                </c:pt>
                <c:pt idx="10">
                  <c:v>5.8823529411764705E-2</c:v>
                </c:pt>
                <c:pt idx="11">
                  <c:v>0</c:v>
                </c:pt>
                <c:pt idx="12">
                  <c:v>0</c:v>
                </c:pt>
                <c:pt idx="13">
                  <c:v>7.6923076923076927E-2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73-42CE-8362-2EA2555DAA51}"/>
            </c:ext>
          </c:extLst>
        </c:ser>
        <c:ser>
          <c:idx val="2"/>
          <c:order val="2"/>
          <c:tx>
            <c:strRef>
              <c:f>Sheet1!$AB$4:$AB$5</c:f>
              <c:strCache>
                <c:ptCount val="1"/>
                <c:pt idx="0">
                  <c:v>Short-circuit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Sheet1!$AB$6:$AB$21</c:f>
              <c:numCache>
                <c:formatCode>0.00%</c:formatCode>
                <c:ptCount val="15"/>
                <c:pt idx="0">
                  <c:v>9.0909090909090912E-2</c:v>
                </c:pt>
                <c:pt idx="1">
                  <c:v>0.1875</c:v>
                </c:pt>
                <c:pt idx="2">
                  <c:v>7.6923076923076927E-2</c:v>
                </c:pt>
                <c:pt idx="3">
                  <c:v>0.66666666666666663</c:v>
                </c:pt>
                <c:pt idx="4">
                  <c:v>0.52941176470588236</c:v>
                </c:pt>
                <c:pt idx="5">
                  <c:v>0.44444444444444442</c:v>
                </c:pt>
                <c:pt idx="6">
                  <c:v>0.5</c:v>
                </c:pt>
                <c:pt idx="7">
                  <c:v>0</c:v>
                </c:pt>
                <c:pt idx="8">
                  <c:v>1</c:v>
                </c:pt>
                <c:pt idx="9">
                  <c:v>0.1</c:v>
                </c:pt>
                <c:pt idx="10">
                  <c:v>0.82352941176470584</c:v>
                </c:pt>
                <c:pt idx="11">
                  <c:v>0.88235294117647056</c:v>
                </c:pt>
                <c:pt idx="12">
                  <c:v>0.77777777777777779</c:v>
                </c:pt>
                <c:pt idx="13">
                  <c:v>0.23076923076923078</c:v>
                </c:pt>
                <c:pt idx="14">
                  <c:v>0.91666666666666663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73-42CE-8362-2EA2555DAA51}"/>
            </c:ext>
          </c:extLst>
        </c:ser>
        <c:ser>
          <c:idx val="3"/>
          <c:order val="3"/>
          <c:tx>
            <c:strRef>
              <c:f>Sheet1!$AC$4:$AC$5</c:f>
              <c:strCache>
                <c:ptCount val="1"/>
                <c:pt idx="0">
                  <c:v>Switching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Sheet1!$AC$6:$AC$21</c:f>
              <c:numCache>
                <c:formatCode>0.00%</c:formatCode>
                <c:ptCount val="15"/>
                <c:pt idx="0">
                  <c:v>0.86363636363636365</c:v>
                </c:pt>
                <c:pt idx="1">
                  <c:v>0</c:v>
                </c:pt>
                <c:pt idx="2">
                  <c:v>0.84615384615384615</c:v>
                </c:pt>
                <c:pt idx="3">
                  <c:v>0.22222222222222221</c:v>
                </c:pt>
                <c:pt idx="4">
                  <c:v>0.23529411764705882</c:v>
                </c:pt>
                <c:pt idx="5">
                  <c:v>0.1111111111111111</c:v>
                </c:pt>
                <c:pt idx="6">
                  <c:v>0.21428571428571427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5.8823529411764705E-2</c:v>
                </c:pt>
                <c:pt idx="12">
                  <c:v>0</c:v>
                </c:pt>
                <c:pt idx="13">
                  <c:v>0</c:v>
                </c:pt>
                <c:pt idx="14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73-42CE-8362-2EA2555DAA51}"/>
            </c:ext>
          </c:extLst>
        </c:ser>
        <c:ser>
          <c:idx val="4"/>
          <c:order val="4"/>
          <c:tx>
            <c:strRef>
              <c:f>Sheet1!$AD$4:$AD$5</c:f>
              <c:strCache>
                <c:ptCount val="1"/>
                <c:pt idx="0">
                  <c:v>Transients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Sheet1!$AD$6:$AD$21</c:f>
              <c:numCache>
                <c:formatCode>0.00%</c:formatCode>
                <c:ptCount val="15"/>
                <c:pt idx="0">
                  <c:v>0</c:v>
                </c:pt>
                <c:pt idx="1">
                  <c:v>0.1875</c:v>
                </c:pt>
                <c:pt idx="2">
                  <c:v>0</c:v>
                </c:pt>
                <c:pt idx="3">
                  <c:v>0.1111111111111111</c:v>
                </c:pt>
                <c:pt idx="4">
                  <c:v>0</c:v>
                </c:pt>
                <c:pt idx="5">
                  <c:v>0.22222222222222221</c:v>
                </c:pt>
                <c:pt idx="6">
                  <c:v>0</c:v>
                </c:pt>
                <c:pt idx="7">
                  <c:v>7.1428571428571425E-2</c:v>
                </c:pt>
                <c:pt idx="8">
                  <c:v>0</c:v>
                </c:pt>
                <c:pt idx="9">
                  <c:v>0.2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7.6923076923076927E-2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73-42CE-8362-2EA2555DAA51}"/>
            </c:ext>
          </c:extLst>
        </c:ser>
        <c:ser>
          <c:idx val="5"/>
          <c:order val="5"/>
          <c:tx>
            <c:strRef>
              <c:f>Sheet1!$AE$4:$AE$5</c:f>
              <c:strCache>
                <c:ptCount val="1"/>
                <c:pt idx="0">
                  <c:v>Unknown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Sheet1!$AE$6:$AE$21</c:f>
              <c:numCache>
                <c:formatCode>0.00%</c:formatCode>
                <c:ptCount val="15"/>
                <c:pt idx="0">
                  <c:v>4.5454545454545456E-2</c:v>
                </c:pt>
                <c:pt idx="1">
                  <c:v>0</c:v>
                </c:pt>
                <c:pt idx="2">
                  <c:v>7.6923076923076927E-2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7.1428571428571425E-2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0.11764705882352941</c:v>
                </c:pt>
                <c:pt idx="11">
                  <c:v>5.8823529411764705E-2</c:v>
                </c:pt>
                <c:pt idx="12">
                  <c:v>0.22222222222222221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73-42CE-8362-2EA2555DA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991131088"/>
        <c:axId val="1991131568"/>
      </c:barChart>
      <c:catAx>
        <c:axId val="199113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991131568"/>
        <c:crosses val="autoZero"/>
        <c:auto val="1"/>
        <c:lblAlgn val="ctr"/>
        <c:lblOffset val="100"/>
        <c:noMultiLvlLbl val="0"/>
      </c:catAx>
      <c:valAx>
        <c:axId val="199113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99113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[manual_label_v7_output.xlsx]Sheet1!PivotTable2</c:name>
    <c:fmtId val="4"/>
  </c:pivotSource>
  <c:chart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DE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Sheet1!$Z$4:$Z$5</c:f>
              <c:strCache>
                <c:ptCount val="1"/>
                <c:pt idx="0">
                  <c:v>Normal</c:v>
                </c:pt>
              </c:strCache>
            </c:strRef>
          </c:tx>
          <c:spPr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Sheet1!$Z$6:$Z$21</c:f>
              <c:numCache>
                <c:formatCode>0.00%</c:formatCode>
                <c:ptCount val="15"/>
                <c:pt idx="0">
                  <c:v>0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0.17647058823529413</c:v>
                </c:pt>
                <c:pt idx="5">
                  <c:v>0.22222222222222221</c:v>
                </c:pt>
                <c:pt idx="6">
                  <c:v>0.21428571428571427</c:v>
                </c:pt>
                <c:pt idx="7">
                  <c:v>0.8571428571428571</c:v>
                </c:pt>
                <c:pt idx="8">
                  <c:v>0</c:v>
                </c:pt>
                <c:pt idx="9">
                  <c:v>0.4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0.61538461538461542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73-42CE-8362-2EA2555DAA51}"/>
            </c:ext>
          </c:extLst>
        </c:ser>
        <c:ser>
          <c:idx val="1"/>
          <c:order val="1"/>
          <c:tx>
            <c:strRef>
              <c:f>Sheet1!$AA$4:$AA$5</c:f>
              <c:strCache>
                <c:ptCount val="1"/>
                <c:pt idx="0">
                  <c:v>Other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Sheet1!$AA$6:$AA$21</c:f>
              <c:numCache>
                <c:formatCode>0.00%</c:formatCode>
                <c:ptCount val="15"/>
                <c:pt idx="0">
                  <c:v>0</c:v>
                </c:pt>
                <c:pt idx="1">
                  <c:v>0.125</c:v>
                </c:pt>
                <c:pt idx="2">
                  <c:v>0</c:v>
                </c:pt>
                <c:pt idx="3">
                  <c:v>0</c:v>
                </c:pt>
                <c:pt idx="4">
                  <c:v>5.8823529411764705E-2</c:v>
                </c:pt>
                <c:pt idx="5">
                  <c:v>0</c:v>
                </c:pt>
                <c:pt idx="6">
                  <c:v>0</c:v>
                </c:pt>
                <c:pt idx="7">
                  <c:v>7.1428571428571425E-2</c:v>
                </c:pt>
                <c:pt idx="8">
                  <c:v>0</c:v>
                </c:pt>
                <c:pt idx="9">
                  <c:v>0.3</c:v>
                </c:pt>
                <c:pt idx="10">
                  <c:v>5.8823529411764705E-2</c:v>
                </c:pt>
                <c:pt idx="11">
                  <c:v>0</c:v>
                </c:pt>
                <c:pt idx="12">
                  <c:v>0</c:v>
                </c:pt>
                <c:pt idx="13">
                  <c:v>7.6923076923076927E-2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F73-42CE-8362-2EA2555DAA51}"/>
            </c:ext>
          </c:extLst>
        </c:ser>
        <c:ser>
          <c:idx val="2"/>
          <c:order val="2"/>
          <c:tx>
            <c:strRef>
              <c:f>Sheet1!$AB$4:$AB$5</c:f>
              <c:strCache>
                <c:ptCount val="1"/>
                <c:pt idx="0">
                  <c:v>Short-circuit</c:v>
                </c:pt>
              </c:strCache>
            </c:strRef>
          </c:tx>
          <c:spPr>
            <a:solidFill>
              <a:srgbClr val="C0000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Sheet1!$AB$6:$AB$21</c:f>
              <c:numCache>
                <c:formatCode>0.00%</c:formatCode>
                <c:ptCount val="15"/>
                <c:pt idx="0">
                  <c:v>9.0909090909090912E-2</c:v>
                </c:pt>
                <c:pt idx="1">
                  <c:v>0.1875</c:v>
                </c:pt>
                <c:pt idx="2">
                  <c:v>7.6923076923076927E-2</c:v>
                </c:pt>
                <c:pt idx="3">
                  <c:v>0.66666666666666663</c:v>
                </c:pt>
                <c:pt idx="4">
                  <c:v>0.52941176470588236</c:v>
                </c:pt>
                <c:pt idx="5">
                  <c:v>0.44444444444444442</c:v>
                </c:pt>
                <c:pt idx="6">
                  <c:v>0.5</c:v>
                </c:pt>
                <c:pt idx="7">
                  <c:v>0</c:v>
                </c:pt>
                <c:pt idx="8">
                  <c:v>1</c:v>
                </c:pt>
                <c:pt idx="9">
                  <c:v>0.1</c:v>
                </c:pt>
                <c:pt idx="10">
                  <c:v>0.82352941176470584</c:v>
                </c:pt>
                <c:pt idx="11">
                  <c:v>0.88235294117647056</c:v>
                </c:pt>
                <c:pt idx="12">
                  <c:v>0.77777777777777779</c:v>
                </c:pt>
                <c:pt idx="13">
                  <c:v>0.23076923076923078</c:v>
                </c:pt>
                <c:pt idx="14">
                  <c:v>0.91666666666666663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F73-42CE-8362-2EA2555DAA51}"/>
            </c:ext>
          </c:extLst>
        </c:ser>
        <c:ser>
          <c:idx val="3"/>
          <c:order val="3"/>
          <c:tx>
            <c:strRef>
              <c:f>Sheet1!$AC$4:$AC$5</c:f>
              <c:strCache>
                <c:ptCount val="1"/>
                <c:pt idx="0">
                  <c:v>Switching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Sheet1!$AC$6:$AC$21</c:f>
              <c:numCache>
                <c:formatCode>0.00%</c:formatCode>
                <c:ptCount val="15"/>
                <c:pt idx="0">
                  <c:v>0.86363636363636365</c:v>
                </c:pt>
                <c:pt idx="1">
                  <c:v>0</c:v>
                </c:pt>
                <c:pt idx="2">
                  <c:v>0.84615384615384615</c:v>
                </c:pt>
                <c:pt idx="3">
                  <c:v>0.22222222222222221</c:v>
                </c:pt>
                <c:pt idx="4">
                  <c:v>0.23529411764705882</c:v>
                </c:pt>
                <c:pt idx="5">
                  <c:v>0.1111111111111111</c:v>
                </c:pt>
                <c:pt idx="6">
                  <c:v>0.21428571428571427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5.8823529411764705E-2</c:v>
                </c:pt>
                <c:pt idx="12">
                  <c:v>0</c:v>
                </c:pt>
                <c:pt idx="13">
                  <c:v>0</c:v>
                </c:pt>
                <c:pt idx="14">
                  <c:v>8.3333333333333329E-2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F73-42CE-8362-2EA2555DAA51}"/>
            </c:ext>
          </c:extLst>
        </c:ser>
        <c:ser>
          <c:idx val="4"/>
          <c:order val="4"/>
          <c:tx>
            <c:strRef>
              <c:f>Sheet1!$AD$4:$AD$5</c:f>
              <c:strCache>
                <c:ptCount val="1"/>
                <c:pt idx="0">
                  <c:v>Transients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Sheet1!$AD$6:$AD$21</c:f>
              <c:numCache>
                <c:formatCode>0.00%</c:formatCode>
                <c:ptCount val="15"/>
                <c:pt idx="0">
                  <c:v>0</c:v>
                </c:pt>
                <c:pt idx="1">
                  <c:v>0.1875</c:v>
                </c:pt>
                <c:pt idx="2">
                  <c:v>0</c:v>
                </c:pt>
                <c:pt idx="3">
                  <c:v>0.1111111111111111</c:v>
                </c:pt>
                <c:pt idx="4">
                  <c:v>0</c:v>
                </c:pt>
                <c:pt idx="5">
                  <c:v>0.22222222222222221</c:v>
                </c:pt>
                <c:pt idx="6">
                  <c:v>0</c:v>
                </c:pt>
                <c:pt idx="7">
                  <c:v>7.1428571428571425E-2</c:v>
                </c:pt>
                <c:pt idx="8">
                  <c:v>0</c:v>
                </c:pt>
                <c:pt idx="9">
                  <c:v>0.2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7.6923076923076927E-2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F73-42CE-8362-2EA2555DAA51}"/>
            </c:ext>
          </c:extLst>
        </c:ser>
        <c:ser>
          <c:idx val="5"/>
          <c:order val="5"/>
          <c:tx>
            <c:strRef>
              <c:f>Sheet1!$AE$4:$AE$5</c:f>
              <c:strCache>
                <c:ptCount val="1"/>
                <c:pt idx="0">
                  <c:v>Unknown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Sheet1!$Y$6:$Y$21</c:f>
              <c:strCache>
                <c:ptCount val="1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</c:strCache>
            </c:strRef>
          </c:cat>
          <c:val>
            <c:numRef>
              <c:f>Sheet1!$AE$6:$AE$21</c:f>
              <c:numCache>
                <c:formatCode>0.00%</c:formatCode>
                <c:ptCount val="15"/>
                <c:pt idx="0">
                  <c:v>4.5454545454545456E-2</c:v>
                </c:pt>
                <c:pt idx="1">
                  <c:v>0</c:v>
                </c:pt>
                <c:pt idx="2">
                  <c:v>7.6923076923076927E-2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7.1428571428571425E-2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0.11764705882352941</c:v>
                </c:pt>
                <c:pt idx="11">
                  <c:v>5.8823529411764705E-2</c:v>
                </c:pt>
                <c:pt idx="12">
                  <c:v>0.22222222222222221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F73-42CE-8362-2EA2555DA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1991131088"/>
        <c:axId val="1991131568"/>
      </c:barChart>
      <c:catAx>
        <c:axId val="199113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991131568"/>
        <c:crosses val="autoZero"/>
        <c:auto val="1"/>
        <c:lblAlgn val="ctr"/>
        <c:lblOffset val="100"/>
        <c:noMultiLvlLbl val="0"/>
      </c:catAx>
      <c:valAx>
        <c:axId val="19911315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199113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DATA_RTE_UNSUPERVISED_clusterin!$L$37:$L$51</cx:f>
        <cx:lvl ptCount="15">
          <cx:pt idx="0">0</cx:pt>
          <cx:pt idx="1">1</cx:pt>
          <cx:pt idx="2">2</cx:pt>
          <cx:pt idx="3">3</cx:pt>
          <cx:pt idx="4">4</cx:pt>
          <cx:pt idx="5">5</cx:pt>
          <cx:pt idx="6">6</cx:pt>
          <cx:pt idx="7">7</cx:pt>
          <cx:pt idx="8">8</cx:pt>
          <cx:pt idx="9">9</cx:pt>
          <cx:pt idx="10">10</cx:pt>
          <cx:pt idx="11">11</cx:pt>
          <cx:pt idx="12">12</cx:pt>
          <cx:pt idx="13">13</cx:pt>
          <cx:pt idx="14">14</cx:pt>
        </cx:lvl>
      </cx:strDim>
      <cx:numDim type="val">
        <cx:f>DATA_RTE_UNSUPERVISED_clusterin!$M$37:$M$51</cx:f>
        <cx:lvl ptCount="15" formatCode="Standard">
          <cx:pt idx="0">1195</cx:pt>
          <cx:pt idx="1">1021</cx:pt>
          <cx:pt idx="2">933</cx:pt>
          <cx:pt idx="3">905</cx:pt>
          <cx:pt idx="4">904</cx:pt>
          <cx:pt idx="5">902</cx:pt>
          <cx:pt idx="6">872</cx:pt>
          <cx:pt idx="7">758</cx:pt>
          <cx:pt idx="8">742</cx:pt>
          <cx:pt idx="9">739</cx:pt>
          <cx:pt idx="10">731</cx:pt>
          <cx:pt idx="11">715</cx:pt>
          <cx:pt idx="12">633</cx:pt>
          <cx:pt idx="13">614</cx:pt>
          <cx:pt idx="14">389</cx:pt>
        </cx:lvl>
      </cx:numDim>
    </cx:data>
  </cx:chartData>
  <cx:chart>
    <cx:title pos="t" align="ctr" overlay="0">
      <cx:tx>
        <cx:txData>
          <cx:v/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rtl="0"/>
          <a:endParaRPr lang="en-DE" sz="1400">
            <a:effectLst/>
          </a:endParaRPr>
        </a:p>
      </cx:txPr>
    </cx:title>
    <cx:plotArea>
      <cx:plotAreaRegion>
        <cx:plotSurface>
          <cx:spPr>
            <a:ln>
              <a:noFill/>
            </a:ln>
          </cx:spPr>
        </cx:plotSurface>
        <cx:series layoutId="clusteredColumn" uniqueId="{5B4918A7-01E7-4BEE-B456-5DAADC5D5719}" formatIdx="1">
          <cx:tx>
            <cx:txData>
              <cx:f>DATA_RTE_UNSUPERVISED_clusterin!$M$36</cx:f>
              <cx:v>Count of kmeans_tsne_label_2d</cx:v>
            </cx:txData>
          </cx:tx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50" b="1"/>
                </a:pPr>
                <a:endParaRPr lang="en-US" sz="1050" b="1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Aptos" panose="02110004020202020204"/>
                </a:endParaRPr>
              </a:p>
            </cx:txPr>
          </cx:dataLabels>
          <cx:dataId val="0"/>
          <cx:layoutPr>
            <cx:aggregation/>
          </cx:layoutPr>
        </cx:series>
      </cx:plotAreaRegion>
      <cx:axis id="0">
        <cx:catScaling gapWidth="0.699999988"/>
        <cx:majorTickMarks type="out"/>
        <cx:tickLabels/>
        <cx:numFmt formatCode="Standard" sourceLinked="0"/>
      </cx:axis>
      <cx:axis id="1" hidden="1">
        <cx:valScaling/>
        <cx:majorTickMarks type="out"/>
        <cx:tickLabels/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DATA_RTE_UNSUPERVISED_clusterin!$L$57:$L$71</cx:f>
        <cx:lvl ptCount="15">
          <cx:pt idx="0">0</cx:pt>
          <cx:pt idx="1">1</cx:pt>
          <cx:pt idx="2">2</cx:pt>
          <cx:pt idx="3">3</cx:pt>
          <cx:pt idx="4">4</cx:pt>
          <cx:pt idx="5">5</cx:pt>
          <cx:pt idx="6">6</cx:pt>
          <cx:pt idx="7">7</cx:pt>
          <cx:pt idx="8">8</cx:pt>
          <cx:pt idx="9">9</cx:pt>
          <cx:pt idx="10">10</cx:pt>
          <cx:pt idx="11">11</cx:pt>
          <cx:pt idx="12">12</cx:pt>
          <cx:pt idx="13">13</cx:pt>
          <cx:pt idx="14">14</cx:pt>
        </cx:lvl>
      </cx:strDim>
      <cx:numDim type="val">
        <cx:f>DATA_RTE_UNSUPERVISED_clusterin!$M$57:$M$71</cx:f>
        <cx:lvl ptCount="15" formatCode="Standard">
          <cx:pt idx="0">5017</cx:pt>
          <cx:pt idx="1">2267</cx:pt>
          <cx:pt idx="2">1539</cx:pt>
          <cx:pt idx="3">805</cx:pt>
          <cx:pt idx="4">461</cx:pt>
          <cx:pt idx="5">381</cx:pt>
          <cx:pt idx="6">359</cx:pt>
          <cx:pt idx="7">314</cx:pt>
          <cx:pt idx="8">298</cx:pt>
          <cx:pt idx="9">150</cx:pt>
          <cx:pt idx="10">128</cx:pt>
          <cx:pt idx="11">125</cx:pt>
          <cx:pt idx="12">95</cx:pt>
          <cx:pt idx="13">78</cx:pt>
          <cx:pt idx="14">36</cx:pt>
        </cx:lvl>
      </cx:numDim>
    </cx:data>
  </cx:chartData>
  <cx:chart>
    <cx:title pos="t" align="ctr" overlay="0">
      <cx:tx>
        <cx:txData>
          <cx:v/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rtl="0"/>
          <a:endParaRPr lang="en-DE" sz="1400">
            <a:effectLst/>
          </a:endParaRPr>
        </a:p>
      </cx:txPr>
    </cx:title>
    <cx:plotArea>
      <cx:plotAreaRegion>
        <cx:plotSurface>
          <cx:spPr>
            <a:ln>
              <a:noFill/>
            </a:ln>
          </cx:spPr>
        </cx:plotSurface>
        <cx:series layoutId="clusteredColumn" uniqueId="{163D6B79-BF4D-4EE7-8B2F-4DE59DB1B489}" formatIdx="1">
          <cx:tx>
            <cx:txData>
              <cx:f>DATA_RTE_UNSUPERVISED_clusterin!$M$56</cx:f>
              <cx:v>Count of kmeans_pca_label_2d</cx:v>
            </cx:txData>
          </cx:tx>
          <cx:spPr>
            <a:solidFill>
              <a:srgbClr val="002060"/>
            </a:solidFill>
          </cx:spPr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/>
                </a:pPr>
                <a:endParaRPr lang="en-US" sz="1100" b="1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Aptos" panose="02110004020202020204"/>
                </a:endParaRPr>
              </a:p>
            </cx:txPr>
          </cx:dataLabels>
          <cx:dataId val="0"/>
          <cx:layoutPr>
            <cx:aggregation/>
          </cx:layoutPr>
        </cx:series>
      </cx:plotAreaRegion>
      <cx:axis id="0">
        <cx:catScaling gapWidth="0.699999988"/>
        <cx:majorTickMarks type="out"/>
        <cx:tickLabels/>
        <cx:numFmt formatCode="Standard" sourceLinked="0"/>
      </cx:axis>
      <cx:axis id="1" hidden="1">
        <cx:valScaling/>
        <cx:majorTickMarks type="out"/>
        <cx:tickLabels/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DATA_RTE_UNSUPERVISED_clusterin!$L$57:$L$71</cx:f>
        <cx:lvl ptCount="15">
          <cx:pt idx="0">0</cx:pt>
          <cx:pt idx="1">1</cx:pt>
          <cx:pt idx="2">2</cx:pt>
          <cx:pt idx="3">3</cx:pt>
          <cx:pt idx="4">4</cx:pt>
          <cx:pt idx="5">5</cx:pt>
          <cx:pt idx="6">6</cx:pt>
          <cx:pt idx="7">7</cx:pt>
          <cx:pt idx="8">8</cx:pt>
          <cx:pt idx="9">9</cx:pt>
          <cx:pt idx="10">10</cx:pt>
          <cx:pt idx="11">11</cx:pt>
          <cx:pt idx="12">12</cx:pt>
          <cx:pt idx="13">13</cx:pt>
          <cx:pt idx="14">14</cx:pt>
        </cx:lvl>
      </cx:strDim>
      <cx:numDim type="val">
        <cx:f>DATA_RTE_UNSUPERVISED_clusterin!$M$57:$M$71</cx:f>
        <cx:lvl ptCount="15" formatCode="Standard">
          <cx:pt idx="0">5017</cx:pt>
          <cx:pt idx="1">2267</cx:pt>
          <cx:pt idx="2">1539</cx:pt>
          <cx:pt idx="3">805</cx:pt>
          <cx:pt idx="4">461</cx:pt>
          <cx:pt idx="5">381</cx:pt>
          <cx:pt idx="6">359</cx:pt>
          <cx:pt idx="7">314</cx:pt>
          <cx:pt idx="8">298</cx:pt>
          <cx:pt idx="9">150</cx:pt>
          <cx:pt idx="10">128</cx:pt>
          <cx:pt idx="11">125</cx:pt>
          <cx:pt idx="12">95</cx:pt>
          <cx:pt idx="13">78</cx:pt>
          <cx:pt idx="14">36</cx:pt>
        </cx:lvl>
      </cx:numDim>
    </cx:data>
  </cx:chartData>
  <cx:chart>
    <cx:title pos="t" align="ctr" overlay="0">
      <cx:tx>
        <cx:txData>
          <cx:v/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rtl="0"/>
          <a:endParaRPr lang="en-DE" sz="1400">
            <a:effectLst/>
          </a:endParaRPr>
        </a:p>
      </cx:txPr>
    </cx:title>
    <cx:plotArea>
      <cx:plotAreaRegion>
        <cx:plotSurface>
          <cx:spPr>
            <a:ln>
              <a:noFill/>
            </a:ln>
          </cx:spPr>
        </cx:plotSurface>
        <cx:series layoutId="clusteredColumn" uniqueId="{163D6B79-BF4D-4EE7-8B2F-4DE59DB1B489}" formatIdx="1">
          <cx:tx>
            <cx:txData>
              <cx:f>DATA_RTE_UNSUPERVISED_clusterin!$M$56</cx:f>
              <cx:v>Count of kmeans_pca_label_2d</cx:v>
            </cx:txData>
          </cx:tx>
          <cx:spPr>
            <a:solidFill>
              <a:srgbClr val="002060"/>
            </a:solidFill>
          </cx:spPr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100" b="1"/>
                </a:pPr>
                <a:endParaRPr lang="en-US" sz="1100" b="1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Aptos" panose="02110004020202020204"/>
                </a:endParaRPr>
              </a:p>
            </cx:txPr>
          </cx:dataLabels>
          <cx:dataId val="0"/>
          <cx:layoutPr>
            <cx:aggregation/>
          </cx:layoutPr>
        </cx:series>
      </cx:plotAreaRegion>
      <cx:axis id="0">
        <cx:catScaling gapWidth="0.699999988"/>
        <cx:majorTickMarks type="out"/>
        <cx:tickLabels/>
        <cx:numFmt formatCode="Standard" sourceLinked="0"/>
      </cx:axis>
      <cx:axis id="1" hidden="1">
        <cx:valScaling/>
        <cx:majorTickMarks type="out"/>
        <cx:tickLabels/>
      </cx:axis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DATA_RTE_UNSUPERVISED_clusterin!$L$37:$L$51</cx:f>
        <cx:lvl ptCount="15">
          <cx:pt idx="0">0</cx:pt>
          <cx:pt idx="1">1</cx:pt>
          <cx:pt idx="2">2</cx:pt>
          <cx:pt idx="3">3</cx:pt>
          <cx:pt idx="4">4</cx:pt>
          <cx:pt idx="5">5</cx:pt>
          <cx:pt idx="6">6</cx:pt>
          <cx:pt idx="7">7</cx:pt>
          <cx:pt idx="8">8</cx:pt>
          <cx:pt idx="9">9</cx:pt>
          <cx:pt idx="10">10</cx:pt>
          <cx:pt idx="11">11</cx:pt>
          <cx:pt idx="12">12</cx:pt>
          <cx:pt idx="13">13</cx:pt>
          <cx:pt idx="14">14</cx:pt>
        </cx:lvl>
      </cx:strDim>
      <cx:numDim type="val">
        <cx:f>DATA_RTE_UNSUPERVISED_clusterin!$M$37:$M$51</cx:f>
        <cx:lvl ptCount="15" formatCode="Standard">
          <cx:pt idx="0">1195</cx:pt>
          <cx:pt idx="1">1021</cx:pt>
          <cx:pt idx="2">933</cx:pt>
          <cx:pt idx="3">905</cx:pt>
          <cx:pt idx="4">904</cx:pt>
          <cx:pt idx="5">902</cx:pt>
          <cx:pt idx="6">872</cx:pt>
          <cx:pt idx="7">758</cx:pt>
          <cx:pt idx="8">742</cx:pt>
          <cx:pt idx="9">739</cx:pt>
          <cx:pt idx="10">731</cx:pt>
          <cx:pt idx="11">715</cx:pt>
          <cx:pt idx="12">633</cx:pt>
          <cx:pt idx="13">614</cx:pt>
          <cx:pt idx="14">389</cx:pt>
        </cx:lvl>
      </cx:numDim>
    </cx:data>
  </cx:chartData>
  <cx:chart>
    <cx:title pos="t" align="ctr" overlay="0">
      <cx:tx>
        <cx:txData>
          <cx:v/>
        </cx:txData>
      </cx:tx>
      <cx:txPr>
        <a:bodyPr rot="0" spcFirstLastPara="1" vertOverflow="ellipsis" vert="horz" wrap="square" lIns="38100" tIns="19050" rIns="38100" bIns="19050" anchor="ctr" anchorCtr="1" compatLnSpc="0"/>
        <a:lstStyle/>
        <a:p>
          <a:pPr rtl="0"/>
          <a:endParaRPr lang="en-DE" sz="1400">
            <a:effectLst/>
          </a:endParaRPr>
        </a:p>
      </cx:txPr>
    </cx:title>
    <cx:plotArea>
      <cx:plotAreaRegion>
        <cx:plotSurface>
          <cx:spPr>
            <a:ln>
              <a:noFill/>
            </a:ln>
          </cx:spPr>
        </cx:plotSurface>
        <cx:series layoutId="clusteredColumn" uniqueId="{5B4918A7-01E7-4BEE-B456-5DAADC5D5719}" formatIdx="1">
          <cx:tx>
            <cx:txData>
              <cx:f>DATA_RTE_UNSUPERVISED_clusterin!$M$36</cx:f>
              <cx:v>Count of kmeans_tsne_label_2d</cx:v>
            </cx:txData>
          </cx:tx>
          <cx:dataLabels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50" b="1"/>
                </a:pPr>
                <a:endParaRPr lang="en-US" sz="1050" b="1" i="0" u="none" strike="noStrike" kern="1200" baseline="0">
                  <a:solidFill>
                    <a:prstClr val="black">
                      <a:lumMod val="75000"/>
                      <a:lumOff val="25000"/>
                    </a:prstClr>
                  </a:solidFill>
                  <a:latin typeface="Aptos" panose="02110004020202020204"/>
                </a:endParaRPr>
              </a:p>
            </cx:txPr>
          </cx:dataLabels>
          <cx:dataId val="0"/>
          <cx:layoutPr>
            <cx:aggregation/>
          </cx:layoutPr>
        </cx:series>
      </cx:plotAreaRegion>
      <cx:axis id="0">
        <cx:catScaling gapWidth="0.699999988"/>
        <cx:majorTickMarks type="out"/>
        <cx:tickLabels/>
        <cx:numFmt formatCode="Standard" sourceLinked="0"/>
      </cx:axis>
      <cx:axis id="1" hidden="1">
        <cx:valScaling/>
        <cx:majorTickMarks type="out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03_F103970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B98760C-5C16-4EE6-91D7-A0218FB599C3}" authorId="{685C5353-D6B6-4F32-A6FB-7D0A3485BA1D}" status="resolved" created="2025-05-01T20:45:36.61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43544327" sldId="259"/>
      <ac:spMk id="2" creationId="{64439F23-4796-E8DC-3213-570E7376D66A}"/>
      <ac:txMk cp="19" len="12">
        <ac:context len="69" hash="1274788981"/>
      </ac:txMk>
    </ac:txMkLst>
    <p188:pos x="2595217" y="706782"/>
    <p188:txBody>
      <a:bodyPr/>
      <a:lstStyle/>
      <a:p>
        <a:r>
          <a:rPr lang="de-DE"/>
          <a:t>what to do,</a:t>
        </a:r>
      </a:p>
    </p188:txBody>
  </p188:cm>
</p188:cmLst>
</file>

<file path=ppt/comments/modernComment_109_C196E3CD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054E4EEC-311C-47DA-B34D-7914C30E4133}" authorId="{685C5353-D6B6-4F32-A6FB-7D0A3485BA1D}" created="2025-05-01T20:45:55.6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47891405" sldId="265"/>
      <ac:spMk id="13" creationId="{721F530A-9388-BA9D-C55E-977E4A8EF2DF}"/>
      <ac:txMk cp="0" len="1">
        <ac:context len="40" hash="2661869034"/>
      </ac:txMk>
    </ac:txMkLst>
    <p188:pos x="1369391" y="331304"/>
    <p188:txBody>
      <a:bodyPr/>
      <a:lstStyle/>
      <a:p>
        <a:r>
          <a:rPr lang="de-DE"/>
          <a:t>which</a:t>
        </a:r>
      </a:p>
    </p188:txBody>
  </p188:cm>
  <p188:cm id="{C94EE845-BF38-4478-8071-0F18D890AC18}" authorId="{685C5353-D6B6-4F32-A6FB-7D0A3485BA1D}" created="2025-05-01T20:46:06.429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247891405" sldId="265"/>
      <ac:spMk id="13" creationId="{721F530A-9388-BA9D-C55E-977E4A8EF2DF}"/>
      <ac:txMk cp="25" len="1">
        <ac:context len="40" hash="2661869034"/>
      </ac:txMk>
    </ac:txMkLst>
    <p188:pos x="6957391" y="331304"/>
    <p188:txBody>
      <a:bodyPr/>
      <a:lstStyle/>
      <a:p>
        <a:r>
          <a:rPr lang="de-DE"/>
          <a:t>observed</a:t>
        </a:r>
      </a:p>
    </p188:txBody>
  </p188:cm>
</p188:cmLst>
</file>

<file path=ppt/comments/modernComment_11D_4A3D9208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00852C2-48AE-483B-81A0-029D41B33091}" authorId="{685C5353-D6B6-4F32-A6FB-7D0A3485BA1D}" created="2025-05-01T20:49:20.436">
    <pc:sldMkLst xmlns:pc="http://schemas.microsoft.com/office/powerpoint/2013/main/command">
      <pc:docMk/>
      <pc:sldMk cId="1245549064" sldId="285"/>
    </pc:sldMkLst>
    <p188:replyLst>
      <p188:reply id="{8D9542C1-709F-455F-B726-E53B1B7A7466}" authorId="{F569968A-AB86-D1D2-16F0-47538F5FF7EB}" created="2025-05-02T06:03:46.597">
        <p188:txBody>
          <a:bodyPr/>
          <a:lstStyle/>
          <a:p>
            <a:r>
              <a:rPr lang="en-DE"/>
              <a:t>Moved to appendix</a:t>
            </a:r>
          </a:p>
        </p188:txBody>
      </p188:reply>
    </p188:replyLst>
    <p188:txBody>
      <a:bodyPr/>
      <a:lstStyle/>
      <a:p>
        <a:r>
          <a:rPr lang="de-DE"/>
          <a:t>do we need this slide really?</a:t>
        </a:r>
      </a:p>
    </p188:txBody>
  </p188:cm>
</p188:cmLst>
</file>

<file path=ppt/comments/modernComment_128_B1F7458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20040FE-DB53-408B-841D-00C61C2BB5CF}" authorId="{F569968A-AB86-D1D2-16F0-47538F5FF7EB}" status="resolved" created="2025-05-02T12:40:01.509" complete="100000">
    <pc:sldMkLst xmlns:pc="http://schemas.microsoft.com/office/powerpoint/2013/main/command">
      <pc:docMk/>
      <pc:sldMk cId="2985772420" sldId="296"/>
    </pc:sldMkLst>
    <p188:txBody>
      <a:bodyPr/>
      <a:lstStyle/>
      <a:p>
        <a:r>
          <a:rPr lang="en-DE"/>
          <a:t>K-Means als Blackbox verkaufen. Input -&gt; Output. Was macht es, was kann es nicht. Vor-/Nachteile</a:t>
        </a:r>
      </a:p>
    </p188:txBody>
  </p188:cm>
</p188:cmLst>
</file>

<file path=ppt/comments/modernComment_15E_411B65D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FBF194D-0743-4F8C-B1FF-68E5FDD7ECC3}" authorId="{685C5353-D6B6-4F32-A6FB-7D0A3485BA1D}" created="2025-05-01T20:44:58.848">
    <pc:sldMkLst xmlns:pc="http://schemas.microsoft.com/office/powerpoint/2013/main/command">
      <pc:docMk/>
      <pc:sldMk cId="2506446185" sldId="350"/>
    </pc:sldMkLst>
    <p188:replyLst>
      <p188:reply id="{5CFF901B-7CD9-4BBE-9C20-2AFBF8174B3E}" authorId="{F569968A-AB86-D1D2-16F0-47538F5FF7EB}" created="2025-05-02T06:03:37.821">
        <p188:txBody>
          <a:bodyPr/>
          <a:lstStyle/>
          <a:p>
            <a:r>
              <a:rPr lang="en-DE"/>
              <a:t>Moved to appendix</a:t>
            </a:r>
          </a:p>
        </p188:txBody>
      </p188:reply>
    </p188:replyLst>
    <p188:txBody>
      <a:bodyPr/>
      <a:lstStyle/>
      <a:p>
        <a:r>
          <a:rPr lang="de-DE"/>
          <a:t>Do we really need page 8?</a:t>
        </a:r>
      </a:p>
    </p188:txBody>
  </p188:cm>
</p188:cmLst>
</file>

<file path=ppt/comments/modernComment_160_61ABBAE1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1345E88-5D7D-4D95-8EB4-1EB105E1B250}" authorId="{F569968A-AB86-D1D2-16F0-47538F5FF7EB}" created="2025-05-02T12:26:08.593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38644449" sldId="352"/>
      <ac:spMk id="2" creationId="{59A265F3-9B8D-A4FE-E94C-63752C57B82D}"/>
      <ac:txMk cp="0" len="46">
        <ac:context len="47" hash="4248498454"/>
      </ac:txMk>
    </ac:txMkLst>
    <p188:pos x="10410825" y="360542"/>
    <p188:txBody>
      <a:bodyPr/>
      <a:lstStyle/>
      <a:p>
        <a:r>
          <a:rPr lang="en-DE"/>
          <a:t>Germany´s Energiewende - Chance and Challenges</a:t>
        </a:r>
      </a:p>
    </p188:txBody>
  </p188:cm>
</p188:cmLst>
</file>

<file path=ppt/comments/modernComment_16E_F300912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F4B2F3-F8CD-48A0-AF4A-C7A7675EBF19}" authorId="{F569968A-AB86-D1D2-16F0-47538F5FF7EB}" status="resolved" created="2025-05-02T12:41:50.989" complete="100000">
    <pc:sldMkLst xmlns:pc="http://schemas.microsoft.com/office/powerpoint/2013/main/command">
      <pc:docMk/>
      <pc:sldMk cId="4076900651" sldId="366"/>
    </pc:sldMkLst>
    <p188:txBody>
      <a:bodyPr/>
      <a:lstStyle/>
      <a:p>
        <a:r>
          <a:rPr lang="en-DE"/>
          <a:t>K is a heuristic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>
        <a:solidFill>
          <a:srgbClr val="142C4E">
            <a:alpha val="90000"/>
          </a:srgbClr>
        </a:solidFill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Feature Extraction</a:t>
          </a:r>
          <a:endParaRPr lang="en-DE" b="1">
            <a:solidFill>
              <a:schemeClr val="bg1"/>
            </a:solidFill>
          </a:endParaRPr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>
        <a:solidFill>
          <a:srgbClr val="DCE2EB">
            <a:alpha val="90000"/>
          </a:srgbClr>
        </a:solidFill>
      </dgm:spPr>
      <dgm:t>
        <a:bodyPr/>
        <a:lstStyle/>
        <a:p>
          <a:r>
            <a:rPr lang="en-US" b="1">
              <a:solidFill>
                <a:srgbClr val="969696"/>
              </a:solidFill>
            </a:rPr>
            <a:t>Feature Reduction</a:t>
          </a:r>
          <a:endParaRPr lang="en-DE" b="1">
            <a:solidFill>
              <a:srgbClr val="969696"/>
            </a:solidFill>
          </a:endParaRPr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>
        <a:solidFill>
          <a:srgbClr val="DCE2EB"/>
        </a:solidFill>
      </dgm:spPr>
      <dgm:t>
        <a:bodyPr/>
        <a:lstStyle/>
        <a:p>
          <a:r>
            <a:rPr lang="en-US" b="0">
              <a:solidFill>
                <a:srgbClr val="969696"/>
              </a:solidFill>
            </a:rPr>
            <a:t>Feature Clustering</a:t>
          </a:r>
          <a:endParaRPr lang="en-DE" b="0">
            <a:solidFill>
              <a:srgbClr val="969696"/>
            </a:solidFill>
          </a:endParaRPr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>
              <a:solidFill>
                <a:schemeClr val="bg1">
                  <a:lumMod val="50000"/>
                </a:schemeClr>
              </a:solidFill>
            </a:rPr>
            <a:t>Cluster Analysis</a:t>
          </a:r>
          <a:endParaRPr lang="en-DE">
            <a:solidFill>
              <a:schemeClr val="bg1">
                <a:lumMod val="50000"/>
              </a:schemeClr>
            </a:solidFill>
          </a:endParaRPr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30CB9A1D-7322-46FC-9A69-94322E5D72B3}" type="pres">
      <dgm:prSet presAssocID="{5CE43338-CCB6-4973-B57F-BD4A3F64268F}" presName="Name0" presStyleCnt="0">
        <dgm:presLayoutVars>
          <dgm:dir/>
          <dgm:resizeHandles val="exact"/>
        </dgm:presLayoutVars>
      </dgm:prSet>
      <dgm:spPr/>
    </dgm:pt>
    <dgm:pt modelId="{F98B17FC-4A9D-4D51-B242-ED1DC4D5040F}" type="pres">
      <dgm:prSet presAssocID="{6715D009-D596-43BE-9A17-C8C6EEABE3A7}" presName="composite" presStyleCnt="0"/>
      <dgm:spPr/>
    </dgm:pt>
    <dgm:pt modelId="{A4BE20F1-D6B9-4DAC-8BBC-B2E2FB362B75}" type="pres">
      <dgm:prSet presAssocID="{6715D009-D596-43BE-9A17-C8C6EEABE3A7}" presName="bgChev" presStyleLbl="node1" presStyleIdx="0" presStyleCnt="4"/>
      <dgm:spPr/>
    </dgm:pt>
    <dgm:pt modelId="{E6F26229-8323-4F7A-A289-F02776EF113F}" type="pres">
      <dgm:prSet presAssocID="{6715D009-D596-43BE-9A17-C8C6EEABE3A7}" presName="txNode" presStyleLbl="fgAcc1" presStyleIdx="0" presStyleCnt="4">
        <dgm:presLayoutVars>
          <dgm:bulletEnabled val="1"/>
        </dgm:presLayoutVars>
      </dgm:prSet>
      <dgm:spPr/>
    </dgm:pt>
    <dgm:pt modelId="{AD600F6E-F200-437E-9868-8ACE3C362C4D}" type="pres">
      <dgm:prSet presAssocID="{798BB998-6378-4BFF-B17E-EABEBC24236D}" presName="compositeSpace" presStyleCnt="0"/>
      <dgm:spPr/>
    </dgm:pt>
    <dgm:pt modelId="{5BF01BA0-099E-4342-8C28-85D88443CC73}" type="pres">
      <dgm:prSet presAssocID="{5EA87720-B48E-4BB2-B860-20B20FED62B1}" presName="composite" presStyleCnt="0"/>
      <dgm:spPr/>
    </dgm:pt>
    <dgm:pt modelId="{D8FAEDB3-AEB3-422F-B5BD-AD763A6EB3FB}" type="pres">
      <dgm:prSet presAssocID="{5EA87720-B48E-4BB2-B860-20B20FED62B1}" presName="bgChev" presStyleLbl="node1" presStyleIdx="1" presStyleCnt="4"/>
      <dgm:spPr/>
    </dgm:pt>
    <dgm:pt modelId="{78E720D0-18AE-4FAE-A8B6-BCDBB388AC17}" type="pres">
      <dgm:prSet presAssocID="{5EA87720-B48E-4BB2-B860-20B20FED62B1}" presName="txNode" presStyleLbl="fgAcc1" presStyleIdx="1" presStyleCnt="4">
        <dgm:presLayoutVars>
          <dgm:bulletEnabled val="1"/>
        </dgm:presLayoutVars>
      </dgm:prSet>
      <dgm:spPr/>
    </dgm:pt>
    <dgm:pt modelId="{515B4FDB-EED3-4A8A-A300-2046DDB65AD0}" type="pres">
      <dgm:prSet presAssocID="{AE75B3A1-460A-49AE-8078-F40E1DC9E043}" presName="compositeSpace" presStyleCnt="0"/>
      <dgm:spPr/>
    </dgm:pt>
    <dgm:pt modelId="{03F2E494-22D7-4CD6-A0E9-ABBAD9894AFB}" type="pres">
      <dgm:prSet presAssocID="{241D0CA8-6B7E-466E-A179-AAC782ED8C61}" presName="composite" presStyleCnt="0"/>
      <dgm:spPr/>
    </dgm:pt>
    <dgm:pt modelId="{9C6E9887-1FF8-43DB-8E41-ED8B45016CF8}" type="pres">
      <dgm:prSet presAssocID="{241D0CA8-6B7E-466E-A179-AAC782ED8C61}" presName="bgChev" presStyleLbl="node1" presStyleIdx="2" presStyleCnt="4"/>
      <dgm:spPr/>
    </dgm:pt>
    <dgm:pt modelId="{E99D7CFB-C040-4618-9D33-26D4BA35C5C6}" type="pres">
      <dgm:prSet presAssocID="{241D0CA8-6B7E-466E-A179-AAC782ED8C61}" presName="txNode" presStyleLbl="fgAcc1" presStyleIdx="2" presStyleCnt="4">
        <dgm:presLayoutVars>
          <dgm:bulletEnabled val="1"/>
        </dgm:presLayoutVars>
      </dgm:prSet>
      <dgm:spPr/>
    </dgm:pt>
    <dgm:pt modelId="{3E561910-DDBA-4DD4-92F0-C67AB2488773}" type="pres">
      <dgm:prSet presAssocID="{EF23836E-2811-43FF-BFC5-E651879F6F9A}" presName="compositeSpace" presStyleCnt="0"/>
      <dgm:spPr/>
    </dgm:pt>
    <dgm:pt modelId="{3582D9EE-EC5D-4A8F-9BCB-79226FACDACD}" type="pres">
      <dgm:prSet presAssocID="{72DCC9A8-E5F5-495E-BE39-7BB408F0AC85}" presName="composite" presStyleCnt="0"/>
      <dgm:spPr/>
    </dgm:pt>
    <dgm:pt modelId="{5DF6C3D3-4CE6-4787-BD7F-3F3A321EB799}" type="pres">
      <dgm:prSet presAssocID="{72DCC9A8-E5F5-495E-BE39-7BB408F0AC85}" presName="bgChev" presStyleLbl="node1" presStyleIdx="3" presStyleCnt="4"/>
      <dgm:spPr/>
    </dgm:pt>
    <dgm:pt modelId="{72137FF7-FC81-42D3-95CE-180C9165606D}" type="pres">
      <dgm:prSet presAssocID="{72DCC9A8-E5F5-495E-BE39-7BB408F0AC8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1C8BDA32-F601-4A86-8584-414B242981C6}" type="presOf" srcId="{5CE43338-CCB6-4973-B57F-BD4A3F64268F}" destId="{30CB9A1D-7322-46FC-9A69-94322E5D72B3}" srcOrd="0" destOrd="0" presId="urn:microsoft.com/office/officeart/2005/8/layout/chevronAccent+Icon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6CC6636A-73FE-4153-98E5-ADD5598D932E}" type="presOf" srcId="{5EA87720-B48E-4BB2-B860-20B20FED62B1}" destId="{78E720D0-18AE-4FAE-A8B6-BCDBB388AC17}" srcOrd="0" destOrd="0" presId="urn:microsoft.com/office/officeart/2005/8/layout/chevronAccent+Icon"/>
    <dgm:cxn modelId="{C85508BD-9EA5-4D4E-8050-7A698A26EF0F}" type="presOf" srcId="{241D0CA8-6B7E-466E-A179-AAC782ED8C61}" destId="{E99D7CFB-C040-4618-9D33-26D4BA35C5C6}" srcOrd="0" destOrd="0" presId="urn:microsoft.com/office/officeart/2005/8/layout/chevronAccent+Icon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58D6ECE4-C13B-44C6-BDED-78D806A9F157}" type="presOf" srcId="{6715D009-D596-43BE-9A17-C8C6EEABE3A7}" destId="{E6F26229-8323-4F7A-A289-F02776EF113F}" srcOrd="0" destOrd="0" presId="urn:microsoft.com/office/officeart/2005/8/layout/chevronAccent+Icon"/>
    <dgm:cxn modelId="{A60ECEE8-7316-4F83-AAF7-9B842DE6DF12}" type="presOf" srcId="{72DCC9A8-E5F5-495E-BE39-7BB408F0AC85}" destId="{72137FF7-FC81-42D3-95CE-180C9165606D}" srcOrd="0" destOrd="0" presId="urn:microsoft.com/office/officeart/2005/8/layout/chevronAccent+Icon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C210C9B-B78B-4866-8FF3-A07537AF2870}" type="presParOf" srcId="{30CB9A1D-7322-46FC-9A69-94322E5D72B3}" destId="{F98B17FC-4A9D-4D51-B242-ED1DC4D5040F}" srcOrd="0" destOrd="0" presId="urn:microsoft.com/office/officeart/2005/8/layout/chevronAccent+Icon"/>
    <dgm:cxn modelId="{5057DAB8-C820-4322-859C-F55DB932D54E}" type="presParOf" srcId="{F98B17FC-4A9D-4D51-B242-ED1DC4D5040F}" destId="{A4BE20F1-D6B9-4DAC-8BBC-B2E2FB362B75}" srcOrd="0" destOrd="0" presId="urn:microsoft.com/office/officeart/2005/8/layout/chevronAccent+Icon"/>
    <dgm:cxn modelId="{71B66574-BB3E-43AE-9E24-5164F453131B}" type="presParOf" srcId="{F98B17FC-4A9D-4D51-B242-ED1DC4D5040F}" destId="{E6F26229-8323-4F7A-A289-F02776EF113F}" srcOrd="1" destOrd="0" presId="urn:microsoft.com/office/officeart/2005/8/layout/chevronAccent+Icon"/>
    <dgm:cxn modelId="{6B21B1F6-B546-4F14-9EA7-C27ECF539F60}" type="presParOf" srcId="{30CB9A1D-7322-46FC-9A69-94322E5D72B3}" destId="{AD600F6E-F200-437E-9868-8ACE3C362C4D}" srcOrd="1" destOrd="0" presId="urn:microsoft.com/office/officeart/2005/8/layout/chevronAccent+Icon"/>
    <dgm:cxn modelId="{F6F3B688-D9F5-4291-B6F4-8B7006E7144C}" type="presParOf" srcId="{30CB9A1D-7322-46FC-9A69-94322E5D72B3}" destId="{5BF01BA0-099E-4342-8C28-85D88443CC73}" srcOrd="2" destOrd="0" presId="urn:microsoft.com/office/officeart/2005/8/layout/chevronAccent+Icon"/>
    <dgm:cxn modelId="{C074B035-D979-43B0-A70B-933B47A2DA1F}" type="presParOf" srcId="{5BF01BA0-099E-4342-8C28-85D88443CC73}" destId="{D8FAEDB3-AEB3-422F-B5BD-AD763A6EB3FB}" srcOrd="0" destOrd="0" presId="urn:microsoft.com/office/officeart/2005/8/layout/chevronAccent+Icon"/>
    <dgm:cxn modelId="{B1C426AE-CFDF-40EA-9157-4D50BF3161B5}" type="presParOf" srcId="{5BF01BA0-099E-4342-8C28-85D88443CC73}" destId="{78E720D0-18AE-4FAE-A8B6-BCDBB388AC17}" srcOrd="1" destOrd="0" presId="urn:microsoft.com/office/officeart/2005/8/layout/chevronAccent+Icon"/>
    <dgm:cxn modelId="{6A1E9368-FC75-465B-BE07-F82ABC9EBC24}" type="presParOf" srcId="{30CB9A1D-7322-46FC-9A69-94322E5D72B3}" destId="{515B4FDB-EED3-4A8A-A300-2046DDB65AD0}" srcOrd="3" destOrd="0" presId="urn:microsoft.com/office/officeart/2005/8/layout/chevronAccent+Icon"/>
    <dgm:cxn modelId="{6B5308E2-CAE0-411E-AF57-275BC2E26618}" type="presParOf" srcId="{30CB9A1D-7322-46FC-9A69-94322E5D72B3}" destId="{03F2E494-22D7-4CD6-A0E9-ABBAD9894AFB}" srcOrd="4" destOrd="0" presId="urn:microsoft.com/office/officeart/2005/8/layout/chevronAccent+Icon"/>
    <dgm:cxn modelId="{1EF6BB81-AF27-4BAA-B401-EE3E5B71FD51}" type="presParOf" srcId="{03F2E494-22D7-4CD6-A0E9-ABBAD9894AFB}" destId="{9C6E9887-1FF8-43DB-8E41-ED8B45016CF8}" srcOrd="0" destOrd="0" presId="urn:microsoft.com/office/officeart/2005/8/layout/chevronAccent+Icon"/>
    <dgm:cxn modelId="{86582145-D466-407E-867F-C59AE53FBD55}" type="presParOf" srcId="{03F2E494-22D7-4CD6-A0E9-ABBAD9894AFB}" destId="{E99D7CFB-C040-4618-9D33-26D4BA35C5C6}" srcOrd="1" destOrd="0" presId="urn:microsoft.com/office/officeart/2005/8/layout/chevronAccent+Icon"/>
    <dgm:cxn modelId="{A43F4A43-0C35-4A8A-94F4-8F13AD48BA54}" type="presParOf" srcId="{30CB9A1D-7322-46FC-9A69-94322E5D72B3}" destId="{3E561910-DDBA-4DD4-92F0-C67AB2488773}" srcOrd="5" destOrd="0" presId="urn:microsoft.com/office/officeart/2005/8/layout/chevronAccent+Icon"/>
    <dgm:cxn modelId="{9CAFDFD1-95C9-426C-97D1-51EBF9C34ADA}" type="presParOf" srcId="{30CB9A1D-7322-46FC-9A69-94322E5D72B3}" destId="{3582D9EE-EC5D-4A8F-9BCB-79226FACDACD}" srcOrd="6" destOrd="0" presId="urn:microsoft.com/office/officeart/2005/8/layout/chevronAccent+Icon"/>
    <dgm:cxn modelId="{6559AAAA-0D8C-4306-A2C9-DE6DA1017F70}" type="presParOf" srcId="{3582D9EE-EC5D-4A8F-9BCB-79226FACDACD}" destId="{5DF6C3D3-4CE6-4787-BD7F-3F3A321EB799}" srcOrd="0" destOrd="0" presId="urn:microsoft.com/office/officeart/2005/8/layout/chevronAccent+Icon"/>
    <dgm:cxn modelId="{215FDB49-F349-4353-88F1-5A5D6542E0BF}" type="presParOf" srcId="{3582D9EE-EC5D-4A8F-9BCB-79226FACDACD}" destId="{72137FF7-FC81-42D3-95CE-180C9165606D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1"/>
            <a:t>Feature Reduction</a:t>
          </a:r>
          <a:endParaRPr lang="en-DE" b="1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1"/>
            <a:t>Feature Reduction</a:t>
          </a:r>
          <a:endParaRPr lang="en-DE" b="1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>
              <a:solidFill>
                <a:schemeClr val="bg1">
                  <a:lumMod val="50000"/>
                </a:schemeClr>
              </a:solidFill>
            </a:rPr>
            <a:t>Feature Extraction</a:t>
          </a:r>
          <a:endParaRPr lang="en-DE">
            <a:solidFill>
              <a:schemeClr val="bg1">
                <a:lumMod val="50000"/>
              </a:schemeClr>
            </a:solidFill>
          </a:endParaRPr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0">
              <a:solidFill>
                <a:schemeClr val="bg1">
                  <a:lumMod val="50000"/>
                </a:schemeClr>
              </a:solidFill>
            </a:rPr>
            <a:t>Feature Reduction</a:t>
          </a:r>
          <a:endParaRPr lang="en-DE" b="0">
            <a:solidFill>
              <a:schemeClr val="bg1">
                <a:lumMod val="50000"/>
              </a:schemeClr>
            </a:solidFill>
          </a:endParaRPr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>
        <a:solidFill>
          <a:srgbClr val="142C4E">
            <a:alpha val="90000"/>
          </a:srgbClr>
        </a:solidFill>
      </dgm:spPr>
      <dgm:t>
        <a:bodyPr/>
        <a:lstStyle/>
        <a:p>
          <a:r>
            <a:rPr lang="en-US" b="1">
              <a:solidFill>
                <a:srgbClr val="DDDDDD"/>
              </a:solidFill>
            </a:rPr>
            <a:t>Feature Clustering</a:t>
          </a:r>
          <a:endParaRPr lang="en-DE" b="1">
            <a:solidFill>
              <a:srgbClr val="DDDDDD"/>
            </a:solidFill>
          </a:endParaRPr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>
              <a:solidFill>
                <a:schemeClr val="bg1">
                  <a:lumMod val="50000"/>
                </a:schemeClr>
              </a:solidFill>
            </a:rPr>
            <a:t>Cluster Analysis</a:t>
          </a:r>
          <a:endParaRPr lang="en-DE">
            <a:solidFill>
              <a:schemeClr val="bg1">
                <a:lumMod val="50000"/>
              </a:schemeClr>
            </a:solidFill>
          </a:endParaRPr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30CB9A1D-7322-46FC-9A69-94322E5D72B3}" type="pres">
      <dgm:prSet presAssocID="{5CE43338-CCB6-4973-B57F-BD4A3F64268F}" presName="Name0" presStyleCnt="0">
        <dgm:presLayoutVars>
          <dgm:dir/>
          <dgm:resizeHandles val="exact"/>
        </dgm:presLayoutVars>
      </dgm:prSet>
      <dgm:spPr/>
    </dgm:pt>
    <dgm:pt modelId="{F98B17FC-4A9D-4D51-B242-ED1DC4D5040F}" type="pres">
      <dgm:prSet presAssocID="{6715D009-D596-43BE-9A17-C8C6EEABE3A7}" presName="composite" presStyleCnt="0"/>
      <dgm:spPr/>
    </dgm:pt>
    <dgm:pt modelId="{A4BE20F1-D6B9-4DAC-8BBC-B2E2FB362B75}" type="pres">
      <dgm:prSet presAssocID="{6715D009-D596-43BE-9A17-C8C6EEABE3A7}" presName="bgChev" presStyleLbl="node1" presStyleIdx="0" presStyleCnt="4"/>
      <dgm:spPr/>
    </dgm:pt>
    <dgm:pt modelId="{E6F26229-8323-4F7A-A289-F02776EF113F}" type="pres">
      <dgm:prSet presAssocID="{6715D009-D596-43BE-9A17-C8C6EEABE3A7}" presName="txNode" presStyleLbl="fgAcc1" presStyleIdx="0" presStyleCnt="4">
        <dgm:presLayoutVars>
          <dgm:bulletEnabled val="1"/>
        </dgm:presLayoutVars>
      </dgm:prSet>
      <dgm:spPr/>
    </dgm:pt>
    <dgm:pt modelId="{AD600F6E-F200-437E-9868-8ACE3C362C4D}" type="pres">
      <dgm:prSet presAssocID="{798BB998-6378-4BFF-B17E-EABEBC24236D}" presName="compositeSpace" presStyleCnt="0"/>
      <dgm:spPr/>
    </dgm:pt>
    <dgm:pt modelId="{5BF01BA0-099E-4342-8C28-85D88443CC73}" type="pres">
      <dgm:prSet presAssocID="{5EA87720-B48E-4BB2-B860-20B20FED62B1}" presName="composite" presStyleCnt="0"/>
      <dgm:spPr/>
    </dgm:pt>
    <dgm:pt modelId="{D8FAEDB3-AEB3-422F-B5BD-AD763A6EB3FB}" type="pres">
      <dgm:prSet presAssocID="{5EA87720-B48E-4BB2-B860-20B20FED62B1}" presName="bgChev" presStyleLbl="node1" presStyleIdx="1" presStyleCnt="4"/>
      <dgm:spPr/>
    </dgm:pt>
    <dgm:pt modelId="{78E720D0-18AE-4FAE-A8B6-BCDBB388AC17}" type="pres">
      <dgm:prSet presAssocID="{5EA87720-B48E-4BB2-B860-20B20FED62B1}" presName="txNode" presStyleLbl="fgAcc1" presStyleIdx="1" presStyleCnt="4">
        <dgm:presLayoutVars>
          <dgm:bulletEnabled val="1"/>
        </dgm:presLayoutVars>
      </dgm:prSet>
      <dgm:spPr/>
    </dgm:pt>
    <dgm:pt modelId="{515B4FDB-EED3-4A8A-A300-2046DDB65AD0}" type="pres">
      <dgm:prSet presAssocID="{AE75B3A1-460A-49AE-8078-F40E1DC9E043}" presName="compositeSpace" presStyleCnt="0"/>
      <dgm:spPr/>
    </dgm:pt>
    <dgm:pt modelId="{03F2E494-22D7-4CD6-A0E9-ABBAD9894AFB}" type="pres">
      <dgm:prSet presAssocID="{241D0CA8-6B7E-466E-A179-AAC782ED8C61}" presName="composite" presStyleCnt="0"/>
      <dgm:spPr/>
    </dgm:pt>
    <dgm:pt modelId="{9C6E9887-1FF8-43DB-8E41-ED8B45016CF8}" type="pres">
      <dgm:prSet presAssocID="{241D0CA8-6B7E-466E-A179-AAC782ED8C61}" presName="bgChev" presStyleLbl="node1" presStyleIdx="2" presStyleCnt="4"/>
      <dgm:spPr/>
    </dgm:pt>
    <dgm:pt modelId="{E99D7CFB-C040-4618-9D33-26D4BA35C5C6}" type="pres">
      <dgm:prSet presAssocID="{241D0CA8-6B7E-466E-A179-AAC782ED8C61}" presName="txNode" presStyleLbl="fgAcc1" presStyleIdx="2" presStyleCnt="4">
        <dgm:presLayoutVars>
          <dgm:bulletEnabled val="1"/>
        </dgm:presLayoutVars>
      </dgm:prSet>
      <dgm:spPr/>
    </dgm:pt>
    <dgm:pt modelId="{3E561910-DDBA-4DD4-92F0-C67AB2488773}" type="pres">
      <dgm:prSet presAssocID="{EF23836E-2811-43FF-BFC5-E651879F6F9A}" presName="compositeSpace" presStyleCnt="0"/>
      <dgm:spPr/>
    </dgm:pt>
    <dgm:pt modelId="{3582D9EE-EC5D-4A8F-9BCB-79226FACDACD}" type="pres">
      <dgm:prSet presAssocID="{72DCC9A8-E5F5-495E-BE39-7BB408F0AC85}" presName="composite" presStyleCnt="0"/>
      <dgm:spPr/>
    </dgm:pt>
    <dgm:pt modelId="{5DF6C3D3-4CE6-4787-BD7F-3F3A321EB799}" type="pres">
      <dgm:prSet presAssocID="{72DCC9A8-E5F5-495E-BE39-7BB408F0AC85}" presName="bgChev" presStyleLbl="node1" presStyleIdx="3" presStyleCnt="4"/>
      <dgm:spPr/>
    </dgm:pt>
    <dgm:pt modelId="{72137FF7-FC81-42D3-95CE-180C9165606D}" type="pres">
      <dgm:prSet presAssocID="{72DCC9A8-E5F5-495E-BE39-7BB408F0AC8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1C8BDA32-F601-4A86-8584-414B242981C6}" type="presOf" srcId="{5CE43338-CCB6-4973-B57F-BD4A3F64268F}" destId="{30CB9A1D-7322-46FC-9A69-94322E5D72B3}" srcOrd="0" destOrd="0" presId="urn:microsoft.com/office/officeart/2005/8/layout/chevronAccent+Icon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6CC6636A-73FE-4153-98E5-ADD5598D932E}" type="presOf" srcId="{5EA87720-B48E-4BB2-B860-20B20FED62B1}" destId="{78E720D0-18AE-4FAE-A8B6-BCDBB388AC17}" srcOrd="0" destOrd="0" presId="urn:microsoft.com/office/officeart/2005/8/layout/chevronAccent+Icon"/>
    <dgm:cxn modelId="{C85508BD-9EA5-4D4E-8050-7A698A26EF0F}" type="presOf" srcId="{241D0CA8-6B7E-466E-A179-AAC782ED8C61}" destId="{E99D7CFB-C040-4618-9D33-26D4BA35C5C6}" srcOrd="0" destOrd="0" presId="urn:microsoft.com/office/officeart/2005/8/layout/chevronAccent+Icon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58D6ECE4-C13B-44C6-BDED-78D806A9F157}" type="presOf" srcId="{6715D009-D596-43BE-9A17-C8C6EEABE3A7}" destId="{E6F26229-8323-4F7A-A289-F02776EF113F}" srcOrd="0" destOrd="0" presId="urn:microsoft.com/office/officeart/2005/8/layout/chevronAccent+Icon"/>
    <dgm:cxn modelId="{A60ECEE8-7316-4F83-AAF7-9B842DE6DF12}" type="presOf" srcId="{72DCC9A8-E5F5-495E-BE39-7BB408F0AC85}" destId="{72137FF7-FC81-42D3-95CE-180C9165606D}" srcOrd="0" destOrd="0" presId="urn:microsoft.com/office/officeart/2005/8/layout/chevronAccent+Icon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C210C9B-B78B-4866-8FF3-A07537AF2870}" type="presParOf" srcId="{30CB9A1D-7322-46FC-9A69-94322E5D72B3}" destId="{F98B17FC-4A9D-4D51-B242-ED1DC4D5040F}" srcOrd="0" destOrd="0" presId="urn:microsoft.com/office/officeart/2005/8/layout/chevronAccent+Icon"/>
    <dgm:cxn modelId="{5057DAB8-C820-4322-859C-F55DB932D54E}" type="presParOf" srcId="{F98B17FC-4A9D-4D51-B242-ED1DC4D5040F}" destId="{A4BE20F1-D6B9-4DAC-8BBC-B2E2FB362B75}" srcOrd="0" destOrd="0" presId="urn:microsoft.com/office/officeart/2005/8/layout/chevronAccent+Icon"/>
    <dgm:cxn modelId="{71B66574-BB3E-43AE-9E24-5164F453131B}" type="presParOf" srcId="{F98B17FC-4A9D-4D51-B242-ED1DC4D5040F}" destId="{E6F26229-8323-4F7A-A289-F02776EF113F}" srcOrd="1" destOrd="0" presId="urn:microsoft.com/office/officeart/2005/8/layout/chevronAccent+Icon"/>
    <dgm:cxn modelId="{6B21B1F6-B546-4F14-9EA7-C27ECF539F60}" type="presParOf" srcId="{30CB9A1D-7322-46FC-9A69-94322E5D72B3}" destId="{AD600F6E-F200-437E-9868-8ACE3C362C4D}" srcOrd="1" destOrd="0" presId="urn:microsoft.com/office/officeart/2005/8/layout/chevronAccent+Icon"/>
    <dgm:cxn modelId="{F6F3B688-D9F5-4291-B6F4-8B7006E7144C}" type="presParOf" srcId="{30CB9A1D-7322-46FC-9A69-94322E5D72B3}" destId="{5BF01BA0-099E-4342-8C28-85D88443CC73}" srcOrd="2" destOrd="0" presId="urn:microsoft.com/office/officeart/2005/8/layout/chevronAccent+Icon"/>
    <dgm:cxn modelId="{C074B035-D979-43B0-A70B-933B47A2DA1F}" type="presParOf" srcId="{5BF01BA0-099E-4342-8C28-85D88443CC73}" destId="{D8FAEDB3-AEB3-422F-B5BD-AD763A6EB3FB}" srcOrd="0" destOrd="0" presId="urn:microsoft.com/office/officeart/2005/8/layout/chevronAccent+Icon"/>
    <dgm:cxn modelId="{B1C426AE-CFDF-40EA-9157-4D50BF3161B5}" type="presParOf" srcId="{5BF01BA0-099E-4342-8C28-85D88443CC73}" destId="{78E720D0-18AE-4FAE-A8B6-BCDBB388AC17}" srcOrd="1" destOrd="0" presId="urn:microsoft.com/office/officeart/2005/8/layout/chevronAccent+Icon"/>
    <dgm:cxn modelId="{6A1E9368-FC75-465B-BE07-F82ABC9EBC24}" type="presParOf" srcId="{30CB9A1D-7322-46FC-9A69-94322E5D72B3}" destId="{515B4FDB-EED3-4A8A-A300-2046DDB65AD0}" srcOrd="3" destOrd="0" presId="urn:microsoft.com/office/officeart/2005/8/layout/chevronAccent+Icon"/>
    <dgm:cxn modelId="{6B5308E2-CAE0-411E-AF57-275BC2E26618}" type="presParOf" srcId="{30CB9A1D-7322-46FC-9A69-94322E5D72B3}" destId="{03F2E494-22D7-4CD6-A0E9-ABBAD9894AFB}" srcOrd="4" destOrd="0" presId="urn:microsoft.com/office/officeart/2005/8/layout/chevronAccent+Icon"/>
    <dgm:cxn modelId="{1EF6BB81-AF27-4BAA-B401-EE3E5B71FD51}" type="presParOf" srcId="{03F2E494-22D7-4CD6-A0E9-ABBAD9894AFB}" destId="{9C6E9887-1FF8-43DB-8E41-ED8B45016CF8}" srcOrd="0" destOrd="0" presId="urn:microsoft.com/office/officeart/2005/8/layout/chevronAccent+Icon"/>
    <dgm:cxn modelId="{86582145-D466-407E-867F-C59AE53FBD55}" type="presParOf" srcId="{03F2E494-22D7-4CD6-A0E9-ABBAD9894AFB}" destId="{E99D7CFB-C040-4618-9D33-26D4BA35C5C6}" srcOrd="1" destOrd="0" presId="urn:microsoft.com/office/officeart/2005/8/layout/chevronAccent+Icon"/>
    <dgm:cxn modelId="{A43F4A43-0C35-4A8A-94F4-8F13AD48BA54}" type="presParOf" srcId="{30CB9A1D-7322-46FC-9A69-94322E5D72B3}" destId="{3E561910-DDBA-4DD4-92F0-C67AB2488773}" srcOrd="5" destOrd="0" presId="urn:microsoft.com/office/officeart/2005/8/layout/chevronAccent+Icon"/>
    <dgm:cxn modelId="{9CAFDFD1-95C9-426C-97D1-51EBF9C34ADA}" type="presParOf" srcId="{30CB9A1D-7322-46FC-9A69-94322E5D72B3}" destId="{3582D9EE-EC5D-4A8F-9BCB-79226FACDACD}" srcOrd="6" destOrd="0" presId="urn:microsoft.com/office/officeart/2005/8/layout/chevronAccent+Icon"/>
    <dgm:cxn modelId="{6559AAAA-0D8C-4306-A2C9-DE6DA1017F70}" type="presParOf" srcId="{3582D9EE-EC5D-4A8F-9BCB-79226FACDACD}" destId="{5DF6C3D3-4CE6-4787-BD7F-3F3A321EB799}" srcOrd="0" destOrd="0" presId="urn:microsoft.com/office/officeart/2005/8/layout/chevronAccent+Icon"/>
    <dgm:cxn modelId="{215FDB49-F349-4353-88F1-5A5D6542E0BF}" type="presParOf" srcId="{3582D9EE-EC5D-4A8F-9BCB-79226FACDACD}" destId="{72137FF7-FC81-42D3-95CE-180C9165606D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0"/>
            <a:t>Feature Reduction</a:t>
          </a:r>
          <a:endParaRPr lang="en-DE" b="0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 b="1"/>
            <a:t>Feature Clustering</a:t>
          </a:r>
          <a:endParaRPr lang="en-DE" b="1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noFill/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>
              <a:solidFill>
                <a:schemeClr val="bg1">
                  <a:lumMod val="50000"/>
                </a:schemeClr>
              </a:solidFill>
            </a:rPr>
            <a:t>Feature Extraction</a:t>
          </a:r>
          <a:endParaRPr lang="en-DE">
            <a:solidFill>
              <a:schemeClr val="bg1">
                <a:lumMod val="50000"/>
              </a:schemeClr>
            </a:solidFill>
          </a:endParaRPr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0">
              <a:solidFill>
                <a:schemeClr val="bg1">
                  <a:lumMod val="50000"/>
                </a:schemeClr>
              </a:solidFill>
            </a:rPr>
            <a:t>Feature Reduction</a:t>
          </a:r>
          <a:endParaRPr lang="en-DE" b="0">
            <a:solidFill>
              <a:schemeClr val="bg1">
                <a:lumMod val="50000"/>
              </a:schemeClr>
            </a:solidFill>
          </a:endParaRPr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>
        <a:solidFill>
          <a:srgbClr val="DCE2EB">
            <a:alpha val="90000"/>
          </a:srgbClr>
        </a:solidFill>
      </dgm:spPr>
      <dgm:t>
        <a:bodyPr/>
        <a:lstStyle/>
        <a:p>
          <a:r>
            <a:rPr lang="en-US" b="0">
              <a:solidFill>
                <a:srgbClr val="969696"/>
              </a:solidFill>
            </a:rPr>
            <a:t>Feature Clustering</a:t>
          </a:r>
          <a:endParaRPr lang="en-DE" b="0">
            <a:solidFill>
              <a:srgbClr val="969696"/>
            </a:solidFill>
          </a:endParaRPr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>
        <a:solidFill>
          <a:srgbClr val="142C4E">
            <a:alpha val="90000"/>
          </a:srgbClr>
        </a:solidFill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Cluster Analysis</a:t>
          </a:r>
          <a:endParaRPr lang="en-DE" b="1">
            <a:solidFill>
              <a:schemeClr val="bg1"/>
            </a:solidFill>
          </a:endParaRPr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30CB9A1D-7322-46FC-9A69-94322E5D72B3}" type="pres">
      <dgm:prSet presAssocID="{5CE43338-CCB6-4973-B57F-BD4A3F64268F}" presName="Name0" presStyleCnt="0">
        <dgm:presLayoutVars>
          <dgm:dir/>
          <dgm:resizeHandles val="exact"/>
        </dgm:presLayoutVars>
      </dgm:prSet>
      <dgm:spPr/>
    </dgm:pt>
    <dgm:pt modelId="{F98B17FC-4A9D-4D51-B242-ED1DC4D5040F}" type="pres">
      <dgm:prSet presAssocID="{6715D009-D596-43BE-9A17-C8C6EEABE3A7}" presName="composite" presStyleCnt="0"/>
      <dgm:spPr/>
    </dgm:pt>
    <dgm:pt modelId="{A4BE20F1-D6B9-4DAC-8BBC-B2E2FB362B75}" type="pres">
      <dgm:prSet presAssocID="{6715D009-D596-43BE-9A17-C8C6EEABE3A7}" presName="bgChev" presStyleLbl="node1" presStyleIdx="0" presStyleCnt="4"/>
      <dgm:spPr/>
    </dgm:pt>
    <dgm:pt modelId="{E6F26229-8323-4F7A-A289-F02776EF113F}" type="pres">
      <dgm:prSet presAssocID="{6715D009-D596-43BE-9A17-C8C6EEABE3A7}" presName="txNode" presStyleLbl="fgAcc1" presStyleIdx="0" presStyleCnt="4">
        <dgm:presLayoutVars>
          <dgm:bulletEnabled val="1"/>
        </dgm:presLayoutVars>
      </dgm:prSet>
      <dgm:spPr/>
    </dgm:pt>
    <dgm:pt modelId="{AD600F6E-F200-437E-9868-8ACE3C362C4D}" type="pres">
      <dgm:prSet presAssocID="{798BB998-6378-4BFF-B17E-EABEBC24236D}" presName="compositeSpace" presStyleCnt="0"/>
      <dgm:spPr/>
    </dgm:pt>
    <dgm:pt modelId="{5BF01BA0-099E-4342-8C28-85D88443CC73}" type="pres">
      <dgm:prSet presAssocID="{5EA87720-B48E-4BB2-B860-20B20FED62B1}" presName="composite" presStyleCnt="0"/>
      <dgm:spPr/>
    </dgm:pt>
    <dgm:pt modelId="{D8FAEDB3-AEB3-422F-B5BD-AD763A6EB3FB}" type="pres">
      <dgm:prSet presAssocID="{5EA87720-B48E-4BB2-B860-20B20FED62B1}" presName="bgChev" presStyleLbl="node1" presStyleIdx="1" presStyleCnt="4" custLinFactNeighborX="1267" custLinFactNeighborY="-4925"/>
      <dgm:spPr/>
    </dgm:pt>
    <dgm:pt modelId="{78E720D0-18AE-4FAE-A8B6-BCDBB388AC17}" type="pres">
      <dgm:prSet presAssocID="{5EA87720-B48E-4BB2-B860-20B20FED62B1}" presName="txNode" presStyleLbl="fgAcc1" presStyleIdx="1" presStyleCnt="4">
        <dgm:presLayoutVars>
          <dgm:bulletEnabled val="1"/>
        </dgm:presLayoutVars>
      </dgm:prSet>
      <dgm:spPr/>
    </dgm:pt>
    <dgm:pt modelId="{515B4FDB-EED3-4A8A-A300-2046DDB65AD0}" type="pres">
      <dgm:prSet presAssocID="{AE75B3A1-460A-49AE-8078-F40E1DC9E043}" presName="compositeSpace" presStyleCnt="0"/>
      <dgm:spPr/>
    </dgm:pt>
    <dgm:pt modelId="{03F2E494-22D7-4CD6-A0E9-ABBAD9894AFB}" type="pres">
      <dgm:prSet presAssocID="{241D0CA8-6B7E-466E-A179-AAC782ED8C61}" presName="composite" presStyleCnt="0"/>
      <dgm:spPr/>
    </dgm:pt>
    <dgm:pt modelId="{9C6E9887-1FF8-43DB-8E41-ED8B45016CF8}" type="pres">
      <dgm:prSet presAssocID="{241D0CA8-6B7E-466E-A179-AAC782ED8C61}" presName="bgChev" presStyleLbl="node1" presStyleIdx="2" presStyleCnt="4"/>
      <dgm:spPr/>
    </dgm:pt>
    <dgm:pt modelId="{E99D7CFB-C040-4618-9D33-26D4BA35C5C6}" type="pres">
      <dgm:prSet presAssocID="{241D0CA8-6B7E-466E-A179-AAC782ED8C61}" presName="txNode" presStyleLbl="fgAcc1" presStyleIdx="2" presStyleCnt="4">
        <dgm:presLayoutVars>
          <dgm:bulletEnabled val="1"/>
        </dgm:presLayoutVars>
      </dgm:prSet>
      <dgm:spPr/>
    </dgm:pt>
    <dgm:pt modelId="{3E561910-DDBA-4DD4-92F0-C67AB2488773}" type="pres">
      <dgm:prSet presAssocID="{EF23836E-2811-43FF-BFC5-E651879F6F9A}" presName="compositeSpace" presStyleCnt="0"/>
      <dgm:spPr/>
    </dgm:pt>
    <dgm:pt modelId="{3582D9EE-EC5D-4A8F-9BCB-79226FACDACD}" type="pres">
      <dgm:prSet presAssocID="{72DCC9A8-E5F5-495E-BE39-7BB408F0AC85}" presName="composite" presStyleCnt="0"/>
      <dgm:spPr/>
    </dgm:pt>
    <dgm:pt modelId="{5DF6C3D3-4CE6-4787-BD7F-3F3A321EB799}" type="pres">
      <dgm:prSet presAssocID="{72DCC9A8-E5F5-495E-BE39-7BB408F0AC85}" presName="bgChev" presStyleLbl="node1" presStyleIdx="3" presStyleCnt="4"/>
      <dgm:spPr/>
    </dgm:pt>
    <dgm:pt modelId="{72137FF7-FC81-42D3-95CE-180C9165606D}" type="pres">
      <dgm:prSet presAssocID="{72DCC9A8-E5F5-495E-BE39-7BB408F0AC8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1C8BDA32-F601-4A86-8584-414B242981C6}" type="presOf" srcId="{5CE43338-CCB6-4973-B57F-BD4A3F64268F}" destId="{30CB9A1D-7322-46FC-9A69-94322E5D72B3}" srcOrd="0" destOrd="0" presId="urn:microsoft.com/office/officeart/2005/8/layout/chevronAccent+Icon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6CC6636A-73FE-4153-98E5-ADD5598D932E}" type="presOf" srcId="{5EA87720-B48E-4BB2-B860-20B20FED62B1}" destId="{78E720D0-18AE-4FAE-A8B6-BCDBB388AC17}" srcOrd="0" destOrd="0" presId="urn:microsoft.com/office/officeart/2005/8/layout/chevronAccent+Icon"/>
    <dgm:cxn modelId="{C85508BD-9EA5-4D4E-8050-7A698A26EF0F}" type="presOf" srcId="{241D0CA8-6B7E-466E-A179-AAC782ED8C61}" destId="{E99D7CFB-C040-4618-9D33-26D4BA35C5C6}" srcOrd="0" destOrd="0" presId="urn:microsoft.com/office/officeart/2005/8/layout/chevronAccent+Icon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58D6ECE4-C13B-44C6-BDED-78D806A9F157}" type="presOf" srcId="{6715D009-D596-43BE-9A17-C8C6EEABE3A7}" destId="{E6F26229-8323-4F7A-A289-F02776EF113F}" srcOrd="0" destOrd="0" presId="urn:microsoft.com/office/officeart/2005/8/layout/chevronAccent+Icon"/>
    <dgm:cxn modelId="{A60ECEE8-7316-4F83-AAF7-9B842DE6DF12}" type="presOf" srcId="{72DCC9A8-E5F5-495E-BE39-7BB408F0AC85}" destId="{72137FF7-FC81-42D3-95CE-180C9165606D}" srcOrd="0" destOrd="0" presId="urn:microsoft.com/office/officeart/2005/8/layout/chevronAccent+Icon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C210C9B-B78B-4866-8FF3-A07537AF2870}" type="presParOf" srcId="{30CB9A1D-7322-46FC-9A69-94322E5D72B3}" destId="{F98B17FC-4A9D-4D51-B242-ED1DC4D5040F}" srcOrd="0" destOrd="0" presId="urn:microsoft.com/office/officeart/2005/8/layout/chevronAccent+Icon"/>
    <dgm:cxn modelId="{5057DAB8-C820-4322-859C-F55DB932D54E}" type="presParOf" srcId="{F98B17FC-4A9D-4D51-B242-ED1DC4D5040F}" destId="{A4BE20F1-D6B9-4DAC-8BBC-B2E2FB362B75}" srcOrd="0" destOrd="0" presId="urn:microsoft.com/office/officeart/2005/8/layout/chevronAccent+Icon"/>
    <dgm:cxn modelId="{71B66574-BB3E-43AE-9E24-5164F453131B}" type="presParOf" srcId="{F98B17FC-4A9D-4D51-B242-ED1DC4D5040F}" destId="{E6F26229-8323-4F7A-A289-F02776EF113F}" srcOrd="1" destOrd="0" presId="urn:microsoft.com/office/officeart/2005/8/layout/chevronAccent+Icon"/>
    <dgm:cxn modelId="{6B21B1F6-B546-4F14-9EA7-C27ECF539F60}" type="presParOf" srcId="{30CB9A1D-7322-46FC-9A69-94322E5D72B3}" destId="{AD600F6E-F200-437E-9868-8ACE3C362C4D}" srcOrd="1" destOrd="0" presId="urn:microsoft.com/office/officeart/2005/8/layout/chevronAccent+Icon"/>
    <dgm:cxn modelId="{F6F3B688-D9F5-4291-B6F4-8B7006E7144C}" type="presParOf" srcId="{30CB9A1D-7322-46FC-9A69-94322E5D72B3}" destId="{5BF01BA0-099E-4342-8C28-85D88443CC73}" srcOrd="2" destOrd="0" presId="urn:microsoft.com/office/officeart/2005/8/layout/chevronAccent+Icon"/>
    <dgm:cxn modelId="{C074B035-D979-43B0-A70B-933B47A2DA1F}" type="presParOf" srcId="{5BF01BA0-099E-4342-8C28-85D88443CC73}" destId="{D8FAEDB3-AEB3-422F-B5BD-AD763A6EB3FB}" srcOrd="0" destOrd="0" presId="urn:microsoft.com/office/officeart/2005/8/layout/chevronAccent+Icon"/>
    <dgm:cxn modelId="{B1C426AE-CFDF-40EA-9157-4D50BF3161B5}" type="presParOf" srcId="{5BF01BA0-099E-4342-8C28-85D88443CC73}" destId="{78E720D0-18AE-4FAE-A8B6-BCDBB388AC17}" srcOrd="1" destOrd="0" presId="urn:microsoft.com/office/officeart/2005/8/layout/chevronAccent+Icon"/>
    <dgm:cxn modelId="{6A1E9368-FC75-465B-BE07-F82ABC9EBC24}" type="presParOf" srcId="{30CB9A1D-7322-46FC-9A69-94322E5D72B3}" destId="{515B4FDB-EED3-4A8A-A300-2046DDB65AD0}" srcOrd="3" destOrd="0" presId="urn:microsoft.com/office/officeart/2005/8/layout/chevronAccent+Icon"/>
    <dgm:cxn modelId="{6B5308E2-CAE0-411E-AF57-275BC2E26618}" type="presParOf" srcId="{30CB9A1D-7322-46FC-9A69-94322E5D72B3}" destId="{03F2E494-22D7-4CD6-A0E9-ABBAD9894AFB}" srcOrd="4" destOrd="0" presId="urn:microsoft.com/office/officeart/2005/8/layout/chevronAccent+Icon"/>
    <dgm:cxn modelId="{1EF6BB81-AF27-4BAA-B401-EE3E5B71FD51}" type="presParOf" srcId="{03F2E494-22D7-4CD6-A0E9-ABBAD9894AFB}" destId="{9C6E9887-1FF8-43DB-8E41-ED8B45016CF8}" srcOrd="0" destOrd="0" presId="urn:microsoft.com/office/officeart/2005/8/layout/chevronAccent+Icon"/>
    <dgm:cxn modelId="{86582145-D466-407E-867F-C59AE53FBD55}" type="presParOf" srcId="{03F2E494-22D7-4CD6-A0E9-ABBAD9894AFB}" destId="{E99D7CFB-C040-4618-9D33-26D4BA35C5C6}" srcOrd="1" destOrd="0" presId="urn:microsoft.com/office/officeart/2005/8/layout/chevronAccent+Icon"/>
    <dgm:cxn modelId="{A43F4A43-0C35-4A8A-94F4-8F13AD48BA54}" type="presParOf" srcId="{30CB9A1D-7322-46FC-9A69-94322E5D72B3}" destId="{3E561910-DDBA-4DD4-92F0-C67AB2488773}" srcOrd="5" destOrd="0" presId="urn:microsoft.com/office/officeart/2005/8/layout/chevronAccent+Icon"/>
    <dgm:cxn modelId="{9CAFDFD1-95C9-426C-97D1-51EBF9C34ADA}" type="presParOf" srcId="{30CB9A1D-7322-46FC-9A69-94322E5D72B3}" destId="{3582D9EE-EC5D-4A8F-9BCB-79226FACDACD}" srcOrd="6" destOrd="0" presId="urn:microsoft.com/office/officeart/2005/8/layout/chevronAccent+Icon"/>
    <dgm:cxn modelId="{6559AAAA-0D8C-4306-A2C9-DE6DA1017F70}" type="presParOf" srcId="{3582D9EE-EC5D-4A8F-9BCB-79226FACDACD}" destId="{5DF6C3D3-4CE6-4787-BD7F-3F3A321EB799}" srcOrd="0" destOrd="0" presId="urn:microsoft.com/office/officeart/2005/8/layout/chevronAccent+Icon"/>
    <dgm:cxn modelId="{215FDB49-F349-4353-88F1-5A5D6542E0BF}" type="presParOf" srcId="{3582D9EE-EC5D-4A8F-9BCB-79226FACDACD}" destId="{72137FF7-FC81-42D3-95CE-180C9165606D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>
              <a:solidFill>
                <a:schemeClr val="bg1">
                  <a:lumMod val="50000"/>
                </a:schemeClr>
              </a:solidFill>
            </a:rPr>
            <a:t>Feature Extraction</a:t>
          </a:r>
          <a:endParaRPr lang="en-DE">
            <a:solidFill>
              <a:schemeClr val="bg1">
                <a:lumMod val="50000"/>
              </a:schemeClr>
            </a:solidFill>
          </a:endParaRPr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0">
              <a:solidFill>
                <a:schemeClr val="bg1">
                  <a:lumMod val="50000"/>
                </a:schemeClr>
              </a:solidFill>
            </a:rPr>
            <a:t>Feature Reduction</a:t>
          </a:r>
          <a:endParaRPr lang="en-DE" b="0">
            <a:solidFill>
              <a:schemeClr val="bg1">
                <a:lumMod val="50000"/>
              </a:schemeClr>
            </a:solidFill>
          </a:endParaRPr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>
        <a:solidFill>
          <a:srgbClr val="DCE2EB">
            <a:alpha val="90000"/>
          </a:srgbClr>
        </a:solidFill>
      </dgm:spPr>
      <dgm:t>
        <a:bodyPr/>
        <a:lstStyle/>
        <a:p>
          <a:r>
            <a:rPr lang="en-US" b="0">
              <a:solidFill>
                <a:srgbClr val="969696"/>
              </a:solidFill>
            </a:rPr>
            <a:t>Feature Clustering</a:t>
          </a:r>
          <a:endParaRPr lang="en-DE" b="0">
            <a:solidFill>
              <a:srgbClr val="969696"/>
            </a:solidFill>
          </a:endParaRPr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>
        <a:solidFill>
          <a:srgbClr val="142C4E">
            <a:alpha val="90000"/>
          </a:srgbClr>
        </a:solidFill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Cluster Analysis</a:t>
          </a:r>
          <a:endParaRPr lang="en-DE" b="1">
            <a:solidFill>
              <a:schemeClr val="bg1"/>
            </a:solidFill>
          </a:endParaRPr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30CB9A1D-7322-46FC-9A69-94322E5D72B3}" type="pres">
      <dgm:prSet presAssocID="{5CE43338-CCB6-4973-B57F-BD4A3F64268F}" presName="Name0" presStyleCnt="0">
        <dgm:presLayoutVars>
          <dgm:dir/>
          <dgm:resizeHandles val="exact"/>
        </dgm:presLayoutVars>
      </dgm:prSet>
      <dgm:spPr/>
    </dgm:pt>
    <dgm:pt modelId="{F98B17FC-4A9D-4D51-B242-ED1DC4D5040F}" type="pres">
      <dgm:prSet presAssocID="{6715D009-D596-43BE-9A17-C8C6EEABE3A7}" presName="composite" presStyleCnt="0"/>
      <dgm:spPr/>
    </dgm:pt>
    <dgm:pt modelId="{A4BE20F1-D6B9-4DAC-8BBC-B2E2FB362B75}" type="pres">
      <dgm:prSet presAssocID="{6715D009-D596-43BE-9A17-C8C6EEABE3A7}" presName="bgChev" presStyleLbl="node1" presStyleIdx="0" presStyleCnt="4"/>
      <dgm:spPr/>
    </dgm:pt>
    <dgm:pt modelId="{E6F26229-8323-4F7A-A289-F02776EF113F}" type="pres">
      <dgm:prSet presAssocID="{6715D009-D596-43BE-9A17-C8C6EEABE3A7}" presName="txNode" presStyleLbl="fgAcc1" presStyleIdx="0" presStyleCnt="4">
        <dgm:presLayoutVars>
          <dgm:bulletEnabled val="1"/>
        </dgm:presLayoutVars>
      </dgm:prSet>
      <dgm:spPr/>
    </dgm:pt>
    <dgm:pt modelId="{AD600F6E-F200-437E-9868-8ACE3C362C4D}" type="pres">
      <dgm:prSet presAssocID="{798BB998-6378-4BFF-B17E-EABEBC24236D}" presName="compositeSpace" presStyleCnt="0"/>
      <dgm:spPr/>
    </dgm:pt>
    <dgm:pt modelId="{5BF01BA0-099E-4342-8C28-85D88443CC73}" type="pres">
      <dgm:prSet presAssocID="{5EA87720-B48E-4BB2-B860-20B20FED62B1}" presName="composite" presStyleCnt="0"/>
      <dgm:spPr/>
    </dgm:pt>
    <dgm:pt modelId="{D8FAEDB3-AEB3-422F-B5BD-AD763A6EB3FB}" type="pres">
      <dgm:prSet presAssocID="{5EA87720-B48E-4BB2-B860-20B20FED62B1}" presName="bgChev" presStyleLbl="node1" presStyleIdx="1" presStyleCnt="4" custLinFactNeighborX="1267" custLinFactNeighborY="-4925"/>
      <dgm:spPr/>
    </dgm:pt>
    <dgm:pt modelId="{78E720D0-18AE-4FAE-A8B6-BCDBB388AC17}" type="pres">
      <dgm:prSet presAssocID="{5EA87720-B48E-4BB2-B860-20B20FED62B1}" presName="txNode" presStyleLbl="fgAcc1" presStyleIdx="1" presStyleCnt="4">
        <dgm:presLayoutVars>
          <dgm:bulletEnabled val="1"/>
        </dgm:presLayoutVars>
      </dgm:prSet>
      <dgm:spPr/>
    </dgm:pt>
    <dgm:pt modelId="{515B4FDB-EED3-4A8A-A300-2046DDB65AD0}" type="pres">
      <dgm:prSet presAssocID="{AE75B3A1-460A-49AE-8078-F40E1DC9E043}" presName="compositeSpace" presStyleCnt="0"/>
      <dgm:spPr/>
    </dgm:pt>
    <dgm:pt modelId="{03F2E494-22D7-4CD6-A0E9-ABBAD9894AFB}" type="pres">
      <dgm:prSet presAssocID="{241D0CA8-6B7E-466E-A179-AAC782ED8C61}" presName="composite" presStyleCnt="0"/>
      <dgm:spPr/>
    </dgm:pt>
    <dgm:pt modelId="{9C6E9887-1FF8-43DB-8E41-ED8B45016CF8}" type="pres">
      <dgm:prSet presAssocID="{241D0CA8-6B7E-466E-A179-AAC782ED8C61}" presName="bgChev" presStyleLbl="node1" presStyleIdx="2" presStyleCnt="4"/>
      <dgm:spPr/>
    </dgm:pt>
    <dgm:pt modelId="{E99D7CFB-C040-4618-9D33-26D4BA35C5C6}" type="pres">
      <dgm:prSet presAssocID="{241D0CA8-6B7E-466E-A179-AAC782ED8C61}" presName="txNode" presStyleLbl="fgAcc1" presStyleIdx="2" presStyleCnt="4">
        <dgm:presLayoutVars>
          <dgm:bulletEnabled val="1"/>
        </dgm:presLayoutVars>
      </dgm:prSet>
      <dgm:spPr/>
    </dgm:pt>
    <dgm:pt modelId="{3E561910-DDBA-4DD4-92F0-C67AB2488773}" type="pres">
      <dgm:prSet presAssocID="{EF23836E-2811-43FF-BFC5-E651879F6F9A}" presName="compositeSpace" presStyleCnt="0"/>
      <dgm:spPr/>
    </dgm:pt>
    <dgm:pt modelId="{3582D9EE-EC5D-4A8F-9BCB-79226FACDACD}" type="pres">
      <dgm:prSet presAssocID="{72DCC9A8-E5F5-495E-BE39-7BB408F0AC85}" presName="composite" presStyleCnt="0"/>
      <dgm:spPr/>
    </dgm:pt>
    <dgm:pt modelId="{5DF6C3D3-4CE6-4787-BD7F-3F3A321EB799}" type="pres">
      <dgm:prSet presAssocID="{72DCC9A8-E5F5-495E-BE39-7BB408F0AC85}" presName="bgChev" presStyleLbl="node1" presStyleIdx="3" presStyleCnt="4"/>
      <dgm:spPr/>
    </dgm:pt>
    <dgm:pt modelId="{72137FF7-FC81-42D3-95CE-180C9165606D}" type="pres">
      <dgm:prSet presAssocID="{72DCC9A8-E5F5-495E-BE39-7BB408F0AC8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1C8BDA32-F601-4A86-8584-414B242981C6}" type="presOf" srcId="{5CE43338-CCB6-4973-B57F-BD4A3F64268F}" destId="{30CB9A1D-7322-46FC-9A69-94322E5D72B3}" srcOrd="0" destOrd="0" presId="urn:microsoft.com/office/officeart/2005/8/layout/chevronAccent+Icon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6CC6636A-73FE-4153-98E5-ADD5598D932E}" type="presOf" srcId="{5EA87720-B48E-4BB2-B860-20B20FED62B1}" destId="{78E720D0-18AE-4FAE-A8B6-BCDBB388AC17}" srcOrd="0" destOrd="0" presId="urn:microsoft.com/office/officeart/2005/8/layout/chevronAccent+Icon"/>
    <dgm:cxn modelId="{C85508BD-9EA5-4D4E-8050-7A698A26EF0F}" type="presOf" srcId="{241D0CA8-6B7E-466E-A179-AAC782ED8C61}" destId="{E99D7CFB-C040-4618-9D33-26D4BA35C5C6}" srcOrd="0" destOrd="0" presId="urn:microsoft.com/office/officeart/2005/8/layout/chevronAccent+Icon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58D6ECE4-C13B-44C6-BDED-78D806A9F157}" type="presOf" srcId="{6715D009-D596-43BE-9A17-C8C6EEABE3A7}" destId="{E6F26229-8323-4F7A-A289-F02776EF113F}" srcOrd="0" destOrd="0" presId="urn:microsoft.com/office/officeart/2005/8/layout/chevronAccent+Icon"/>
    <dgm:cxn modelId="{A60ECEE8-7316-4F83-AAF7-9B842DE6DF12}" type="presOf" srcId="{72DCC9A8-E5F5-495E-BE39-7BB408F0AC85}" destId="{72137FF7-FC81-42D3-95CE-180C9165606D}" srcOrd="0" destOrd="0" presId="urn:microsoft.com/office/officeart/2005/8/layout/chevronAccent+Icon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C210C9B-B78B-4866-8FF3-A07537AF2870}" type="presParOf" srcId="{30CB9A1D-7322-46FC-9A69-94322E5D72B3}" destId="{F98B17FC-4A9D-4D51-B242-ED1DC4D5040F}" srcOrd="0" destOrd="0" presId="urn:microsoft.com/office/officeart/2005/8/layout/chevronAccent+Icon"/>
    <dgm:cxn modelId="{5057DAB8-C820-4322-859C-F55DB932D54E}" type="presParOf" srcId="{F98B17FC-4A9D-4D51-B242-ED1DC4D5040F}" destId="{A4BE20F1-D6B9-4DAC-8BBC-B2E2FB362B75}" srcOrd="0" destOrd="0" presId="urn:microsoft.com/office/officeart/2005/8/layout/chevronAccent+Icon"/>
    <dgm:cxn modelId="{71B66574-BB3E-43AE-9E24-5164F453131B}" type="presParOf" srcId="{F98B17FC-4A9D-4D51-B242-ED1DC4D5040F}" destId="{E6F26229-8323-4F7A-A289-F02776EF113F}" srcOrd="1" destOrd="0" presId="urn:microsoft.com/office/officeart/2005/8/layout/chevronAccent+Icon"/>
    <dgm:cxn modelId="{6B21B1F6-B546-4F14-9EA7-C27ECF539F60}" type="presParOf" srcId="{30CB9A1D-7322-46FC-9A69-94322E5D72B3}" destId="{AD600F6E-F200-437E-9868-8ACE3C362C4D}" srcOrd="1" destOrd="0" presId="urn:microsoft.com/office/officeart/2005/8/layout/chevronAccent+Icon"/>
    <dgm:cxn modelId="{F6F3B688-D9F5-4291-B6F4-8B7006E7144C}" type="presParOf" srcId="{30CB9A1D-7322-46FC-9A69-94322E5D72B3}" destId="{5BF01BA0-099E-4342-8C28-85D88443CC73}" srcOrd="2" destOrd="0" presId="urn:microsoft.com/office/officeart/2005/8/layout/chevronAccent+Icon"/>
    <dgm:cxn modelId="{C074B035-D979-43B0-A70B-933B47A2DA1F}" type="presParOf" srcId="{5BF01BA0-099E-4342-8C28-85D88443CC73}" destId="{D8FAEDB3-AEB3-422F-B5BD-AD763A6EB3FB}" srcOrd="0" destOrd="0" presId="urn:microsoft.com/office/officeart/2005/8/layout/chevronAccent+Icon"/>
    <dgm:cxn modelId="{B1C426AE-CFDF-40EA-9157-4D50BF3161B5}" type="presParOf" srcId="{5BF01BA0-099E-4342-8C28-85D88443CC73}" destId="{78E720D0-18AE-4FAE-A8B6-BCDBB388AC17}" srcOrd="1" destOrd="0" presId="urn:microsoft.com/office/officeart/2005/8/layout/chevronAccent+Icon"/>
    <dgm:cxn modelId="{6A1E9368-FC75-465B-BE07-F82ABC9EBC24}" type="presParOf" srcId="{30CB9A1D-7322-46FC-9A69-94322E5D72B3}" destId="{515B4FDB-EED3-4A8A-A300-2046DDB65AD0}" srcOrd="3" destOrd="0" presId="urn:microsoft.com/office/officeart/2005/8/layout/chevronAccent+Icon"/>
    <dgm:cxn modelId="{6B5308E2-CAE0-411E-AF57-275BC2E26618}" type="presParOf" srcId="{30CB9A1D-7322-46FC-9A69-94322E5D72B3}" destId="{03F2E494-22D7-4CD6-A0E9-ABBAD9894AFB}" srcOrd="4" destOrd="0" presId="urn:microsoft.com/office/officeart/2005/8/layout/chevronAccent+Icon"/>
    <dgm:cxn modelId="{1EF6BB81-AF27-4BAA-B401-EE3E5B71FD51}" type="presParOf" srcId="{03F2E494-22D7-4CD6-A0E9-ABBAD9894AFB}" destId="{9C6E9887-1FF8-43DB-8E41-ED8B45016CF8}" srcOrd="0" destOrd="0" presId="urn:microsoft.com/office/officeart/2005/8/layout/chevronAccent+Icon"/>
    <dgm:cxn modelId="{86582145-D466-407E-867F-C59AE53FBD55}" type="presParOf" srcId="{03F2E494-22D7-4CD6-A0E9-ABBAD9894AFB}" destId="{E99D7CFB-C040-4618-9D33-26D4BA35C5C6}" srcOrd="1" destOrd="0" presId="urn:microsoft.com/office/officeart/2005/8/layout/chevronAccent+Icon"/>
    <dgm:cxn modelId="{A43F4A43-0C35-4A8A-94F4-8F13AD48BA54}" type="presParOf" srcId="{30CB9A1D-7322-46FC-9A69-94322E5D72B3}" destId="{3E561910-DDBA-4DD4-92F0-C67AB2488773}" srcOrd="5" destOrd="0" presId="urn:microsoft.com/office/officeart/2005/8/layout/chevronAccent+Icon"/>
    <dgm:cxn modelId="{9CAFDFD1-95C9-426C-97D1-51EBF9C34ADA}" type="presParOf" srcId="{30CB9A1D-7322-46FC-9A69-94322E5D72B3}" destId="{3582D9EE-EC5D-4A8F-9BCB-79226FACDACD}" srcOrd="6" destOrd="0" presId="urn:microsoft.com/office/officeart/2005/8/layout/chevronAccent+Icon"/>
    <dgm:cxn modelId="{6559AAAA-0D8C-4306-A2C9-DE6DA1017F70}" type="presParOf" srcId="{3582D9EE-EC5D-4A8F-9BCB-79226FACDACD}" destId="{5DF6C3D3-4CE6-4787-BD7F-3F3A321EB799}" srcOrd="0" destOrd="0" presId="urn:microsoft.com/office/officeart/2005/8/layout/chevronAccent+Icon"/>
    <dgm:cxn modelId="{215FDB49-F349-4353-88F1-5A5D6542E0BF}" type="presParOf" srcId="{3582D9EE-EC5D-4A8F-9BCB-79226FACDACD}" destId="{72137FF7-FC81-42D3-95CE-180C9165606D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 b="1"/>
            <a:t>Feature Extraction</a:t>
          </a:r>
          <a:endParaRPr lang="en-DE" b="1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/>
            <a:t>Feature Reduction</a:t>
          </a:r>
          <a:endParaRPr lang="en-DE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 b="1"/>
            <a:t>Feature Extraction</a:t>
          </a:r>
          <a:endParaRPr lang="en-DE" b="1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/>
            <a:t>Feature Reduction</a:t>
          </a:r>
          <a:endParaRPr lang="en-DE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1"/>
            <a:t>Feature Reduction</a:t>
          </a:r>
          <a:endParaRPr lang="en-DE" b="1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1"/>
            <a:t>Feature Reduction</a:t>
          </a:r>
          <a:endParaRPr lang="en-DE" b="1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 b="1"/>
            <a:t>Feature Extraction</a:t>
          </a:r>
          <a:endParaRPr lang="en-DE" b="1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/>
            <a:t>Feature Reduction</a:t>
          </a:r>
          <a:endParaRPr lang="en-DE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1"/>
            <a:t>Feature Reduction</a:t>
          </a:r>
          <a:endParaRPr lang="en-DE" b="1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1"/>
            <a:t>Feature Reduction</a:t>
          </a:r>
          <a:endParaRPr lang="en-DE" b="1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 b="1"/>
            <a:t>Feature Extraction</a:t>
          </a:r>
          <a:endParaRPr lang="en-DE" b="1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/>
            <a:t>Feature Reduction</a:t>
          </a:r>
          <a:endParaRPr lang="en-DE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5/8/layout/chevronAccent+Icon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>
              <a:solidFill>
                <a:schemeClr val="bg1">
                  <a:lumMod val="50000"/>
                </a:schemeClr>
              </a:solidFill>
            </a:rPr>
            <a:t>Feature Extraction</a:t>
          </a:r>
          <a:endParaRPr lang="en-DE">
            <a:solidFill>
              <a:schemeClr val="bg1">
                <a:lumMod val="50000"/>
              </a:schemeClr>
            </a:solidFill>
          </a:endParaRPr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>
        <a:solidFill>
          <a:srgbClr val="142C4E">
            <a:alpha val="90000"/>
          </a:srgbClr>
        </a:solidFill>
      </dgm:spPr>
      <dgm:t>
        <a:bodyPr/>
        <a:lstStyle/>
        <a:p>
          <a:r>
            <a:rPr lang="en-US" b="1">
              <a:solidFill>
                <a:schemeClr val="bg1"/>
              </a:solidFill>
            </a:rPr>
            <a:t>Feature Reduction</a:t>
          </a:r>
          <a:endParaRPr lang="en-DE" b="1">
            <a:solidFill>
              <a:schemeClr val="bg1"/>
            </a:solidFill>
          </a:endParaRPr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>
        <a:solidFill>
          <a:srgbClr val="DCE2EB"/>
        </a:solidFill>
      </dgm:spPr>
      <dgm:t>
        <a:bodyPr/>
        <a:lstStyle/>
        <a:p>
          <a:r>
            <a:rPr lang="en-US" b="0">
              <a:solidFill>
                <a:srgbClr val="969696"/>
              </a:solidFill>
            </a:rPr>
            <a:t>Feature Clustering</a:t>
          </a:r>
          <a:endParaRPr lang="en-DE" b="0">
            <a:solidFill>
              <a:srgbClr val="969696"/>
            </a:solidFill>
          </a:endParaRPr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>
              <a:solidFill>
                <a:schemeClr val="bg1">
                  <a:lumMod val="50000"/>
                </a:schemeClr>
              </a:solidFill>
            </a:rPr>
            <a:t>Cluster Analysis</a:t>
          </a:r>
          <a:endParaRPr lang="en-DE">
            <a:solidFill>
              <a:schemeClr val="bg1">
                <a:lumMod val="50000"/>
              </a:schemeClr>
            </a:solidFill>
          </a:endParaRPr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30CB9A1D-7322-46FC-9A69-94322E5D72B3}" type="pres">
      <dgm:prSet presAssocID="{5CE43338-CCB6-4973-B57F-BD4A3F64268F}" presName="Name0" presStyleCnt="0">
        <dgm:presLayoutVars>
          <dgm:dir/>
          <dgm:resizeHandles val="exact"/>
        </dgm:presLayoutVars>
      </dgm:prSet>
      <dgm:spPr/>
    </dgm:pt>
    <dgm:pt modelId="{F98B17FC-4A9D-4D51-B242-ED1DC4D5040F}" type="pres">
      <dgm:prSet presAssocID="{6715D009-D596-43BE-9A17-C8C6EEABE3A7}" presName="composite" presStyleCnt="0"/>
      <dgm:spPr/>
    </dgm:pt>
    <dgm:pt modelId="{A4BE20F1-D6B9-4DAC-8BBC-B2E2FB362B75}" type="pres">
      <dgm:prSet presAssocID="{6715D009-D596-43BE-9A17-C8C6EEABE3A7}" presName="bgChev" presStyleLbl="node1" presStyleIdx="0" presStyleCnt="4"/>
      <dgm:spPr/>
    </dgm:pt>
    <dgm:pt modelId="{E6F26229-8323-4F7A-A289-F02776EF113F}" type="pres">
      <dgm:prSet presAssocID="{6715D009-D596-43BE-9A17-C8C6EEABE3A7}" presName="txNode" presStyleLbl="fgAcc1" presStyleIdx="0" presStyleCnt="4">
        <dgm:presLayoutVars>
          <dgm:bulletEnabled val="1"/>
        </dgm:presLayoutVars>
      </dgm:prSet>
      <dgm:spPr/>
    </dgm:pt>
    <dgm:pt modelId="{AD600F6E-F200-437E-9868-8ACE3C362C4D}" type="pres">
      <dgm:prSet presAssocID="{798BB998-6378-4BFF-B17E-EABEBC24236D}" presName="compositeSpace" presStyleCnt="0"/>
      <dgm:spPr/>
    </dgm:pt>
    <dgm:pt modelId="{5BF01BA0-099E-4342-8C28-85D88443CC73}" type="pres">
      <dgm:prSet presAssocID="{5EA87720-B48E-4BB2-B860-20B20FED62B1}" presName="composite" presStyleCnt="0"/>
      <dgm:spPr/>
    </dgm:pt>
    <dgm:pt modelId="{D8FAEDB3-AEB3-422F-B5BD-AD763A6EB3FB}" type="pres">
      <dgm:prSet presAssocID="{5EA87720-B48E-4BB2-B860-20B20FED62B1}" presName="bgChev" presStyleLbl="node1" presStyleIdx="1" presStyleCnt="4"/>
      <dgm:spPr/>
    </dgm:pt>
    <dgm:pt modelId="{78E720D0-18AE-4FAE-A8B6-BCDBB388AC17}" type="pres">
      <dgm:prSet presAssocID="{5EA87720-B48E-4BB2-B860-20B20FED62B1}" presName="txNode" presStyleLbl="fgAcc1" presStyleIdx="1" presStyleCnt="4">
        <dgm:presLayoutVars>
          <dgm:bulletEnabled val="1"/>
        </dgm:presLayoutVars>
      </dgm:prSet>
      <dgm:spPr/>
    </dgm:pt>
    <dgm:pt modelId="{515B4FDB-EED3-4A8A-A300-2046DDB65AD0}" type="pres">
      <dgm:prSet presAssocID="{AE75B3A1-460A-49AE-8078-F40E1DC9E043}" presName="compositeSpace" presStyleCnt="0"/>
      <dgm:spPr/>
    </dgm:pt>
    <dgm:pt modelId="{03F2E494-22D7-4CD6-A0E9-ABBAD9894AFB}" type="pres">
      <dgm:prSet presAssocID="{241D0CA8-6B7E-466E-A179-AAC782ED8C61}" presName="composite" presStyleCnt="0"/>
      <dgm:spPr/>
    </dgm:pt>
    <dgm:pt modelId="{9C6E9887-1FF8-43DB-8E41-ED8B45016CF8}" type="pres">
      <dgm:prSet presAssocID="{241D0CA8-6B7E-466E-A179-AAC782ED8C61}" presName="bgChev" presStyleLbl="node1" presStyleIdx="2" presStyleCnt="4"/>
      <dgm:spPr/>
    </dgm:pt>
    <dgm:pt modelId="{E99D7CFB-C040-4618-9D33-26D4BA35C5C6}" type="pres">
      <dgm:prSet presAssocID="{241D0CA8-6B7E-466E-A179-AAC782ED8C61}" presName="txNode" presStyleLbl="fgAcc1" presStyleIdx="2" presStyleCnt="4">
        <dgm:presLayoutVars>
          <dgm:bulletEnabled val="1"/>
        </dgm:presLayoutVars>
      </dgm:prSet>
      <dgm:spPr/>
    </dgm:pt>
    <dgm:pt modelId="{3E561910-DDBA-4DD4-92F0-C67AB2488773}" type="pres">
      <dgm:prSet presAssocID="{EF23836E-2811-43FF-BFC5-E651879F6F9A}" presName="compositeSpace" presStyleCnt="0"/>
      <dgm:spPr/>
    </dgm:pt>
    <dgm:pt modelId="{3582D9EE-EC5D-4A8F-9BCB-79226FACDACD}" type="pres">
      <dgm:prSet presAssocID="{72DCC9A8-E5F5-495E-BE39-7BB408F0AC85}" presName="composite" presStyleCnt="0"/>
      <dgm:spPr/>
    </dgm:pt>
    <dgm:pt modelId="{5DF6C3D3-4CE6-4787-BD7F-3F3A321EB799}" type="pres">
      <dgm:prSet presAssocID="{72DCC9A8-E5F5-495E-BE39-7BB408F0AC85}" presName="bgChev" presStyleLbl="node1" presStyleIdx="3" presStyleCnt="4"/>
      <dgm:spPr/>
    </dgm:pt>
    <dgm:pt modelId="{72137FF7-FC81-42D3-95CE-180C9165606D}" type="pres">
      <dgm:prSet presAssocID="{72DCC9A8-E5F5-495E-BE39-7BB408F0AC85}" presName="txNode" presStyleLbl="fgAcc1" presStyleIdx="3" presStyleCnt="4">
        <dgm:presLayoutVars>
          <dgm:bulletEnabled val="1"/>
        </dgm:presLayoutVars>
      </dgm:prSet>
      <dgm:spPr/>
    </dgm:pt>
  </dgm:ptLst>
  <dgm:cxnLst>
    <dgm:cxn modelId="{1C8BDA32-F601-4A86-8584-414B242981C6}" type="presOf" srcId="{5CE43338-CCB6-4973-B57F-BD4A3F64268F}" destId="{30CB9A1D-7322-46FC-9A69-94322E5D72B3}" srcOrd="0" destOrd="0" presId="urn:microsoft.com/office/officeart/2005/8/layout/chevronAccent+Icon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6CC6636A-73FE-4153-98E5-ADD5598D932E}" type="presOf" srcId="{5EA87720-B48E-4BB2-B860-20B20FED62B1}" destId="{78E720D0-18AE-4FAE-A8B6-BCDBB388AC17}" srcOrd="0" destOrd="0" presId="urn:microsoft.com/office/officeart/2005/8/layout/chevronAccent+Icon"/>
    <dgm:cxn modelId="{C85508BD-9EA5-4D4E-8050-7A698A26EF0F}" type="presOf" srcId="{241D0CA8-6B7E-466E-A179-AAC782ED8C61}" destId="{E99D7CFB-C040-4618-9D33-26D4BA35C5C6}" srcOrd="0" destOrd="0" presId="urn:microsoft.com/office/officeart/2005/8/layout/chevronAccent+Icon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58D6ECE4-C13B-44C6-BDED-78D806A9F157}" type="presOf" srcId="{6715D009-D596-43BE-9A17-C8C6EEABE3A7}" destId="{E6F26229-8323-4F7A-A289-F02776EF113F}" srcOrd="0" destOrd="0" presId="urn:microsoft.com/office/officeart/2005/8/layout/chevronAccent+Icon"/>
    <dgm:cxn modelId="{A60ECEE8-7316-4F83-AAF7-9B842DE6DF12}" type="presOf" srcId="{72DCC9A8-E5F5-495E-BE39-7BB408F0AC85}" destId="{72137FF7-FC81-42D3-95CE-180C9165606D}" srcOrd="0" destOrd="0" presId="urn:microsoft.com/office/officeart/2005/8/layout/chevronAccent+Icon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C210C9B-B78B-4866-8FF3-A07537AF2870}" type="presParOf" srcId="{30CB9A1D-7322-46FC-9A69-94322E5D72B3}" destId="{F98B17FC-4A9D-4D51-B242-ED1DC4D5040F}" srcOrd="0" destOrd="0" presId="urn:microsoft.com/office/officeart/2005/8/layout/chevronAccent+Icon"/>
    <dgm:cxn modelId="{5057DAB8-C820-4322-859C-F55DB932D54E}" type="presParOf" srcId="{F98B17FC-4A9D-4D51-B242-ED1DC4D5040F}" destId="{A4BE20F1-D6B9-4DAC-8BBC-B2E2FB362B75}" srcOrd="0" destOrd="0" presId="urn:microsoft.com/office/officeart/2005/8/layout/chevronAccent+Icon"/>
    <dgm:cxn modelId="{71B66574-BB3E-43AE-9E24-5164F453131B}" type="presParOf" srcId="{F98B17FC-4A9D-4D51-B242-ED1DC4D5040F}" destId="{E6F26229-8323-4F7A-A289-F02776EF113F}" srcOrd="1" destOrd="0" presId="urn:microsoft.com/office/officeart/2005/8/layout/chevronAccent+Icon"/>
    <dgm:cxn modelId="{6B21B1F6-B546-4F14-9EA7-C27ECF539F60}" type="presParOf" srcId="{30CB9A1D-7322-46FC-9A69-94322E5D72B3}" destId="{AD600F6E-F200-437E-9868-8ACE3C362C4D}" srcOrd="1" destOrd="0" presId="urn:microsoft.com/office/officeart/2005/8/layout/chevronAccent+Icon"/>
    <dgm:cxn modelId="{F6F3B688-D9F5-4291-B6F4-8B7006E7144C}" type="presParOf" srcId="{30CB9A1D-7322-46FC-9A69-94322E5D72B3}" destId="{5BF01BA0-099E-4342-8C28-85D88443CC73}" srcOrd="2" destOrd="0" presId="urn:microsoft.com/office/officeart/2005/8/layout/chevronAccent+Icon"/>
    <dgm:cxn modelId="{C074B035-D979-43B0-A70B-933B47A2DA1F}" type="presParOf" srcId="{5BF01BA0-099E-4342-8C28-85D88443CC73}" destId="{D8FAEDB3-AEB3-422F-B5BD-AD763A6EB3FB}" srcOrd="0" destOrd="0" presId="urn:microsoft.com/office/officeart/2005/8/layout/chevronAccent+Icon"/>
    <dgm:cxn modelId="{B1C426AE-CFDF-40EA-9157-4D50BF3161B5}" type="presParOf" srcId="{5BF01BA0-099E-4342-8C28-85D88443CC73}" destId="{78E720D0-18AE-4FAE-A8B6-BCDBB388AC17}" srcOrd="1" destOrd="0" presId="urn:microsoft.com/office/officeart/2005/8/layout/chevronAccent+Icon"/>
    <dgm:cxn modelId="{6A1E9368-FC75-465B-BE07-F82ABC9EBC24}" type="presParOf" srcId="{30CB9A1D-7322-46FC-9A69-94322E5D72B3}" destId="{515B4FDB-EED3-4A8A-A300-2046DDB65AD0}" srcOrd="3" destOrd="0" presId="urn:microsoft.com/office/officeart/2005/8/layout/chevronAccent+Icon"/>
    <dgm:cxn modelId="{6B5308E2-CAE0-411E-AF57-275BC2E26618}" type="presParOf" srcId="{30CB9A1D-7322-46FC-9A69-94322E5D72B3}" destId="{03F2E494-22D7-4CD6-A0E9-ABBAD9894AFB}" srcOrd="4" destOrd="0" presId="urn:microsoft.com/office/officeart/2005/8/layout/chevronAccent+Icon"/>
    <dgm:cxn modelId="{1EF6BB81-AF27-4BAA-B401-EE3E5B71FD51}" type="presParOf" srcId="{03F2E494-22D7-4CD6-A0E9-ABBAD9894AFB}" destId="{9C6E9887-1FF8-43DB-8E41-ED8B45016CF8}" srcOrd="0" destOrd="0" presId="urn:microsoft.com/office/officeart/2005/8/layout/chevronAccent+Icon"/>
    <dgm:cxn modelId="{86582145-D466-407E-867F-C59AE53FBD55}" type="presParOf" srcId="{03F2E494-22D7-4CD6-A0E9-ABBAD9894AFB}" destId="{E99D7CFB-C040-4618-9D33-26D4BA35C5C6}" srcOrd="1" destOrd="0" presId="urn:microsoft.com/office/officeart/2005/8/layout/chevronAccent+Icon"/>
    <dgm:cxn modelId="{A43F4A43-0C35-4A8A-94F4-8F13AD48BA54}" type="presParOf" srcId="{30CB9A1D-7322-46FC-9A69-94322E5D72B3}" destId="{3E561910-DDBA-4DD4-92F0-C67AB2488773}" srcOrd="5" destOrd="0" presId="urn:microsoft.com/office/officeart/2005/8/layout/chevronAccent+Icon"/>
    <dgm:cxn modelId="{9CAFDFD1-95C9-426C-97D1-51EBF9C34ADA}" type="presParOf" srcId="{30CB9A1D-7322-46FC-9A69-94322E5D72B3}" destId="{3582D9EE-EC5D-4A8F-9BCB-79226FACDACD}" srcOrd="6" destOrd="0" presId="urn:microsoft.com/office/officeart/2005/8/layout/chevronAccent+Icon"/>
    <dgm:cxn modelId="{6559AAAA-0D8C-4306-A2C9-DE6DA1017F70}" type="presParOf" srcId="{3582D9EE-EC5D-4A8F-9BCB-79226FACDACD}" destId="{5DF6C3D3-4CE6-4787-BD7F-3F3A321EB799}" srcOrd="0" destOrd="0" presId="urn:microsoft.com/office/officeart/2005/8/layout/chevronAccent+Icon"/>
    <dgm:cxn modelId="{215FDB49-F349-4353-88F1-5A5D6542E0BF}" type="presParOf" srcId="{3582D9EE-EC5D-4A8F-9BCB-79226FACDACD}" destId="{72137FF7-FC81-42D3-95CE-180C9165606D}" srcOrd="1" destOrd="0" presId="urn:microsoft.com/office/officeart/2005/8/layout/chevronAccen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1"/>
            <a:t>Feature Reduction</a:t>
          </a:r>
          <a:endParaRPr lang="en-DE" b="1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1"/>
            <a:t>Feature Reduction</a:t>
          </a:r>
          <a:endParaRPr lang="en-DE" b="1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1"/>
            <a:t>Feature Reduction</a:t>
          </a:r>
          <a:endParaRPr lang="en-DE" b="1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1"/>
            <a:t>Feature Reduction</a:t>
          </a:r>
          <a:endParaRPr lang="en-DE" b="1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CE43338-CCB6-4973-B57F-BD4A3F64268F}" type="doc">
      <dgm:prSet loTypeId="urn:microsoft.com/office/officeart/2009/layout/CircleArrowProcess" loCatId="process" qsTypeId="urn:microsoft.com/office/officeart/2005/8/quickstyle/simple1" qsCatId="simple" csTypeId="urn:microsoft.com/office/officeart/2005/8/colors/accent6_1" csCatId="accent6" phldr="1"/>
      <dgm:spPr/>
    </dgm:pt>
    <dgm:pt modelId="{6715D009-D596-43BE-9A17-C8C6EEABE3A7}">
      <dgm:prSet phldrT="[Text]"/>
      <dgm:spPr/>
      <dgm:t>
        <a:bodyPr/>
        <a:lstStyle/>
        <a:p>
          <a:r>
            <a:rPr lang="en-US"/>
            <a:t>Feature Extraction</a:t>
          </a:r>
          <a:endParaRPr lang="en-DE"/>
        </a:p>
      </dgm:t>
    </dgm:pt>
    <dgm:pt modelId="{1021E212-D920-488D-B2EA-1D4EAA26AADC}" type="parTrans" cxnId="{84D8F0D0-B424-4120-80FE-305A986651FC}">
      <dgm:prSet/>
      <dgm:spPr/>
      <dgm:t>
        <a:bodyPr/>
        <a:lstStyle/>
        <a:p>
          <a:endParaRPr lang="en-DE"/>
        </a:p>
      </dgm:t>
    </dgm:pt>
    <dgm:pt modelId="{798BB998-6378-4BFF-B17E-EABEBC24236D}" type="sibTrans" cxnId="{84D8F0D0-B424-4120-80FE-305A986651FC}">
      <dgm:prSet/>
      <dgm:spPr/>
      <dgm:t>
        <a:bodyPr/>
        <a:lstStyle/>
        <a:p>
          <a:endParaRPr lang="en-DE"/>
        </a:p>
      </dgm:t>
    </dgm:pt>
    <dgm:pt modelId="{5EA87720-B48E-4BB2-B860-20B20FED62B1}">
      <dgm:prSet phldrT="[Text]"/>
      <dgm:spPr/>
      <dgm:t>
        <a:bodyPr/>
        <a:lstStyle/>
        <a:p>
          <a:r>
            <a:rPr lang="en-US" b="1"/>
            <a:t>Feature Reduction</a:t>
          </a:r>
          <a:endParaRPr lang="en-DE" b="1"/>
        </a:p>
      </dgm:t>
    </dgm:pt>
    <dgm:pt modelId="{F9CE39C2-8C00-4962-A6CF-96237A666C9F}" type="parTrans" cxnId="{B1B02DF7-6786-47DC-B097-105F99D70AA5}">
      <dgm:prSet/>
      <dgm:spPr/>
      <dgm:t>
        <a:bodyPr/>
        <a:lstStyle/>
        <a:p>
          <a:endParaRPr lang="en-DE"/>
        </a:p>
      </dgm:t>
    </dgm:pt>
    <dgm:pt modelId="{AE75B3A1-460A-49AE-8078-F40E1DC9E043}" type="sibTrans" cxnId="{B1B02DF7-6786-47DC-B097-105F99D70AA5}">
      <dgm:prSet/>
      <dgm:spPr/>
      <dgm:t>
        <a:bodyPr/>
        <a:lstStyle/>
        <a:p>
          <a:endParaRPr lang="en-DE"/>
        </a:p>
      </dgm:t>
    </dgm:pt>
    <dgm:pt modelId="{241D0CA8-6B7E-466E-A179-AAC782ED8C61}">
      <dgm:prSet phldrT="[Text]"/>
      <dgm:spPr/>
      <dgm:t>
        <a:bodyPr/>
        <a:lstStyle/>
        <a:p>
          <a:r>
            <a:rPr lang="en-US"/>
            <a:t>Feature Clustering</a:t>
          </a:r>
          <a:endParaRPr lang="en-DE"/>
        </a:p>
      </dgm:t>
    </dgm:pt>
    <dgm:pt modelId="{C5B7EDFB-B505-4518-9DA9-B2360666D99B}" type="parTrans" cxnId="{A1D6955D-4912-40FA-8578-705423EEAE36}">
      <dgm:prSet/>
      <dgm:spPr/>
      <dgm:t>
        <a:bodyPr/>
        <a:lstStyle/>
        <a:p>
          <a:endParaRPr lang="en-DE"/>
        </a:p>
      </dgm:t>
    </dgm:pt>
    <dgm:pt modelId="{EF23836E-2811-43FF-BFC5-E651879F6F9A}" type="sibTrans" cxnId="{A1D6955D-4912-40FA-8578-705423EEAE36}">
      <dgm:prSet/>
      <dgm:spPr/>
      <dgm:t>
        <a:bodyPr/>
        <a:lstStyle/>
        <a:p>
          <a:endParaRPr lang="en-DE"/>
        </a:p>
      </dgm:t>
    </dgm:pt>
    <dgm:pt modelId="{72DCC9A8-E5F5-495E-BE39-7BB408F0AC85}">
      <dgm:prSet phldrT="[Text]"/>
      <dgm:spPr/>
      <dgm:t>
        <a:bodyPr/>
        <a:lstStyle/>
        <a:p>
          <a:r>
            <a:rPr lang="en-US"/>
            <a:t>Cluster Analysis</a:t>
          </a:r>
          <a:endParaRPr lang="en-DE"/>
        </a:p>
      </dgm:t>
    </dgm:pt>
    <dgm:pt modelId="{94A9D5A4-4507-4079-BE35-61C3984ABA9C}" type="parTrans" cxnId="{46063FF6-B474-4C9B-BC01-5D0555F02244}">
      <dgm:prSet/>
      <dgm:spPr/>
      <dgm:t>
        <a:bodyPr/>
        <a:lstStyle/>
        <a:p>
          <a:endParaRPr lang="en-DE"/>
        </a:p>
      </dgm:t>
    </dgm:pt>
    <dgm:pt modelId="{627D1BE0-13A3-435F-BB99-63A49702BE7B}" type="sibTrans" cxnId="{46063FF6-B474-4C9B-BC01-5D0555F02244}">
      <dgm:prSet/>
      <dgm:spPr/>
      <dgm:t>
        <a:bodyPr/>
        <a:lstStyle/>
        <a:p>
          <a:endParaRPr lang="en-DE"/>
        </a:p>
      </dgm:t>
    </dgm:pt>
    <dgm:pt modelId="{F8821225-E29C-4DFB-8683-D3C158FD7256}" type="pres">
      <dgm:prSet presAssocID="{5CE43338-CCB6-4973-B57F-BD4A3F64268F}" presName="Name0" presStyleCnt="0">
        <dgm:presLayoutVars>
          <dgm:chMax val="7"/>
          <dgm:chPref val="7"/>
          <dgm:dir val="rev"/>
          <dgm:animLvl val="lvl"/>
        </dgm:presLayoutVars>
      </dgm:prSet>
      <dgm:spPr/>
    </dgm:pt>
    <dgm:pt modelId="{BB74FEB1-A540-40BB-AE87-C65D2D42BBCB}" type="pres">
      <dgm:prSet presAssocID="{6715D009-D596-43BE-9A17-C8C6EEABE3A7}" presName="Accent1" presStyleCnt="0"/>
      <dgm:spPr/>
    </dgm:pt>
    <dgm:pt modelId="{B711EDC5-6E56-41B8-8B0A-9E8438224EC4}" type="pres">
      <dgm:prSet presAssocID="{6715D009-D596-43BE-9A17-C8C6EEABE3A7}" presName="Accent" presStyleLbl="node1" presStyleIdx="0" presStyleCnt="4"/>
      <dgm:spPr>
        <a:noFill/>
        <a:ln>
          <a:solidFill>
            <a:srgbClr val="142C4E"/>
          </a:solidFill>
        </a:ln>
      </dgm:spPr>
    </dgm:pt>
    <dgm:pt modelId="{CAA06DAA-B6B1-473D-8F0E-C7AEF1C0BF66}" type="pres">
      <dgm:prSet presAssocID="{6715D009-D596-43BE-9A17-C8C6EEABE3A7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</dgm:pt>
    <dgm:pt modelId="{27EAEEEE-EA32-4D53-8FAA-421E354D5C31}" type="pres">
      <dgm:prSet presAssocID="{5EA87720-B48E-4BB2-B860-20B20FED62B1}" presName="Accent2" presStyleCnt="0"/>
      <dgm:spPr/>
    </dgm:pt>
    <dgm:pt modelId="{7BAE85BA-4DED-4597-9093-31F3E82BE21E}" type="pres">
      <dgm:prSet presAssocID="{5EA87720-B48E-4BB2-B860-20B20FED62B1}" presName="Accent" presStyleLbl="node1" presStyleIdx="1" presStyleCnt="4"/>
      <dgm:spPr>
        <a:solidFill>
          <a:srgbClr val="142C4E"/>
        </a:solidFill>
        <a:ln>
          <a:solidFill>
            <a:srgbClr val="142C4E"/>
          </a:solidFill>
        </a:ln>
      </dgm:spPr>
    </dgm:pt>
    <dgm:pt modelId="{1A6D6DE1-8915-4BA5-9BAE-09BDCE99E50F}" type="pres">
      <dgm:prSet presAssocID="{5EA87720-B48E-4BB2-B860-20B20FED62B1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</dgm:pt>
    <dgm:pt modelId="{43718DBD-48AD-400E-B054-961D9B4F048A}" type="pres">
      <dgm:prSet presAssocID="{241D0CA8-6B7E-466E-A179-AAC782ED8C61}" presName="Accent3" presStyleCnt="0"/>
      <dgm:spPr/>
    </dgm:pt>
    <dgm:pt modelId="{42D0D2E0-79B0-46B8-8244-C2311D2FF2F1}" type="pres">
      <dgm:prSet presAssocID="{241D0CA8-6B7E-466E-A179-AAC782ED8C61}" presName="Accent" presStyleLbl="node1" presStyleIdx="2" presStyleCnt="4"/>
      <dgm:spPr>
        <a:ln>
          <a:solidFill>
            <a:srgbClr val="142C4E"/>
          </a:solidFill>
        </a:ln>
      </dgm:spPr>
    </dgm:pt>
    <dgm:pt modelId="{189C53DF-BB79-407C-97C9-92FD25F89D46}" type="pres">
      <dgm:prSet presAssocID="{241D0CA8-6B7E-466E-A179-AAC782ED8C61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475DA35A-53CA-45EF-A93B-59AC85D2FE62}" type="pres">
      <dgm:prSet presAssocID="{72DCC9A8-E5F5-495E-BE39-7BB408F0AC85}" presName="Accent4" presStyleCnt="0"/>
      <dgm:spPr/>
    </dgm:pt>
    <dgm:pt modelId="{AC7DEFD9-4EDD-44C5-87E0-A649D7C1EAF1}" type="pres">
      <dgm:prSet presAssocID="{72DCC9A8-E5F5-495E-BE39-7BB408F0AC85}" presName="Accent" presStyleLbl="node1" presStyleIdx="3" presStyleCnt="4"/>
      <dgm:spPr>
        <a:ln>
          <a:solidFill>
            <a:srgbClr val="142C4E"/>
          </a:solidFill>
        </a:ln>
      </dgm:spPr>
    </dgm:pt>
    <dgm:pt modelId="{7C781EB5-4CCA-4EB8-8E6D-C25DF927B941}" type="pres">
      <dgm:prSet presAssocID="{72DCC9A8-E5F5-495E-BE39-7BB408F0AC85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5A7CC75B-DC1B-4BE1-9D3B-C5F8F7D58F30}" type="presOf" srcId="{6715D009-D596-43BE-9A17-C8C6EEABE3A7}" destId="{CAA06DAA-B6B1-473D-8F0E-C7AEF1C0BF66}" srcOrd="0" destOrd="0" presId="urn:microsoft.com/office/officeart/2009/layout/CircleArrowProcess"/>
    <dgm:cxn modelId="{A1D6955D-4912-40FA-8578-705423EEAE36}" srcId="{5CE43338-CCB6-4973-B57F-BD4A3F64268F}" destId="{241D0CA8-6B7E-466E-A179-AAC782ED8C61}" srcOrd="2" destOrd="0" parTransId="{C5B7EDFB-B505-4518-9DA9-B2360666D99B}" sibTransId="{EF23836E-2811-43FF-BFC5-E651879F6F9A}"/>
    <dgm:cxn modelId="{B0B6BC51-3ADF-4FC1-8BF6-31A7A2C5B314}" type="presOf" srcId="{5EA87720-B48E-4BB2-B860-20B20FED62B1}" destId="{1A6D6DE1-8915-4BA5-9BAE-09BDCE99E50F}" srcOrd="0" destOrd="0" presId="urn:microsoft.com/office/officeart/2009/layout/CircleArrowProcess"/>
    <dgm:cxn modelId="{465CD785-ADA6-4F51-A351-ED47DF49BF44}" type="presOf" srcId="{241D0CA8-6B7E-466E-A179-AAC782ED8C61}" destId="{189C53DF-BB79-407C-97C9-92FD25F89D46}" srcOrd="0" destOrd="0" presId="urn:microsoft.com/office/officeart/2009/layout/CircleArrowProcess"/>
    <dgm:cxn modelId="{018D0AB4-4B30-4CA1-853F-DFF5F46897D4}" type="presOf" srcId="{72DCC9A8-E5F5-495E-BE39-7BB408F0AC85}" destId="{7C781EB5-4CCA-4EB8-8E6D-C25DF927B941}" srcOrd="0" destOrd="0" presId="urn:microsoft.com/office/officeart/2009/layout/CircleArrowProcess"/>
    <dgm:cxn modelId="{84D8F0D0-B424-4120-80FE-305A986651FC}" srcId="{5CE43338-CCB6-4973-B57F-BD4A3F64268F}" destId="{6715D009-D596-43BE-9A17-C8C6EEABE3A7}" srcOrd="0" destOrd="0" parTransId="{1021E212-D920-488D-B2EA-1D4EAA26AADC}" sibTransId="{798BB998-6378-4BFF-B17E-EABEBC24236D}"/>
    <dgm:cxn modelId="{46063FF6-B474-4C9B-BC01-5D0555F02244}" srcId="{5CE43338-CCB6-4973-B57F-BD4A3F64268F}" destId="{72DCC9A8-E5F5-495E-BE39-7BB408F0AC85}" srcOrd="3" destOrd="0" parTransId="{94A9D5A4-4507-4079-BE35-61C3984ABA9C}" sibTransId="{627D1BE0-13A3-435F-BB99-63A49702BE7B}"/>
    <dgm:cxn modelId="{B1B02DF7-6786-47DC-B097-105F99D70AA5}" srcId="{5CE43338-CCB6-4973-B57F-BD4A3F64268F}" destId="{5EA87720-B48E-4BB2-B860-20B20FED62B1}" srcOrd="1" destOrd="0" parTransId="{F9CE39C2-8C00-4962-A6CF-96237A666C9F}" sibTransId="{AE75B3A1-460A-49AE-8078-F40E1DC9E043}"/>
    <dgm:cxn modelId="{00B4E2F8-941C-4C64-95A1-334D93DA9A70}" type="presOf" srcId="{5CE43338-CCB6-4973-B57F-BD4A3F64268F}" destId="{F8821225-E29C-4DFB-8683-D3C158FD7256}" srcOrd="0" destOrd="0" presId="urn:microsoft.com/office/officeart/2009/layout/CircleArrowProcess"/>
    <dgm:cxn modelId="{17CD1344-C6F4-4F6A-9F40-3E6257A6584E}" type="presParOf" srcId="{F8821225-E29C-4DFB-8683-D3C158FD7256}" destId="{BB74FEB1-A540-40BB-AE87-C65D2D42BBCB}" srcOrd="0" destOrd="0" presId="urn:microsoft.com/office/officeart/2009/layout/CircleArrowProcess"/>
    <dgm:cxn modelId="{CFB09CC9-32D6-4C90-A357-75FF13F82A1F}" type="presParOf" srcId="{BB74FEB1-A540-40BB-AE87-C65D2D42BBCB}" destId="{B711EDC5-6E56-41B8-8B0A-9E8438224EC4}" srcOrd="0" destOrd="0" presId="urn:microsoft.com/office/officeart/2009/layout/CircleArrowProcess"/>
    <dgm:cxn modelId="{92C8CD9A-8425-4422-8CC8-BD54A550C290}" type="presParOf" srcId="{F8821225-E29C-4DFB-8683-D3C158FD7256}" destId="{CAA06DAA-B6B1-473D-8F0E-C7AEF1C0BF66}" srcOrd="1" destOrd="0" presId="urn:microsoft.com/office/officeart/2009/layout/CircleArrowProcess"/>
    <dgm:cxn modelId="{2B811FE5-531A-4B87-86D5-C79EC162918D}" type="presParOf" srcId="{F8821225-E29C-4DFB-8683-D3C158FD7256}" destId="{27EAEEEE-EA32-4D53-8FAA-421E354D5C31}" srcOrd="2" destOrd="0" presId="urn:microsoft.com/office/officeart/2009/layout/CircleArrowProcess"/>
    <dgm:cxn modelId="{B7EFE543-75F2-4F73-9722-29F97273956F}" type="presParOf" srcId="{27EAEEEE-EA32-4D53-8FAA-421E354D5C31}" destId="{7BAE85BA-4DED-4597-9093-31F3E82BE21E}" srcOrd="0" destOrd="0" presId="urn:microsoft.com/office/officeart/2009/layout/CircleArrowProcess"/>
    <dgm:cxn modelId="{3CBF6FE1-A07A-4FA0-968C-87B074E95638}" type="presParOf" srcId="{F8821225-E29C-4DFB-8683-D3C158FD7256}" destId="{1A6D6DE1-8915-4BA5-9BAE-09BDCE99E50F}" srcOrd="3" destOrd="0" presId="urn:microsoft.com/office/officeart/2009/layout/CircleArrowProcess"/>
    <dgm:cxn modelId="{BBD2CE18-20A9-4924-90E7-66686C56AA63}" type="presParOf" srcId="{F8821225-E29C-4DFB-8683-D3C158FD7256}" destId="{43718DBD-48AD-400E-B054-961D9B4F048A}" srcOrd="4" destOrd="0" presId="urn:microsoft.com/office/officeart/2009/layout/CircleArrowProcess"/>
    <dgm:cxn modelId="{B40AB53E-96C9-480E-ACFE-D114D2B6B9F8}" type="presParOf" srcId="{43718DBD-48AD-400E-B054-961D9B4F048A}" destId="{42D0D2E0-79B0-46B8-8244-C2311D2FF2F1}" srcOrd="0" destOrd="0" presId="urn:microsoft.com/office/officeart/2009/layout/CircleArrowProcess"/>
    <dgm:cxn modelId="{7334850E-A57F-4F39-B077-3C160B7DA387}" type="presParOf" srcId="{F8821225-E29C-4DFB-8683-D3C158FD7256}" destId="{189C53DF-BB79-407C-97C9-92FD25F89D46}" srcOrd="5" destOrd="0" presId="urn:microsoft.com/office/officeart/2009/layout/CircleArrowProcess"/>
    <dgm:cxn modelId="{32A57929-7CCE-477A-93A6-B6B91A61DEC1}" type="presParOf" srcId="{F8821225-E29C-4DFB-8683-D3C158FD7256}" destId="{475DA35A-53CA-45EF-A93B-59AC85D2FE62}" srcOrd="6" destOrd="0" presId="urn:microsoft.com/office/officeart/2009/layout/CircleArrowProcess"/>
    <dgm:cxn modelId="{07E45BB9-D45D-4217-AB4E-56E033CB78CE}" type="presParOf" srcId="{475DA35A-53CA-45EF-A93B-59AC85D2FE62}" destId="{AC7DEFD9-4EDD-44C5-87E0-A649D7C1EAF1}" srcOrd="0" destOrd="0" presId="urn:microsoft.com/office/officeart/2009/layout/CircleArrowProcess"/>
    <dgm:cxn modelId="{41D2705F-D32F-4FD7-970E-E2625B69BE4E}" type="presParOf" srcId="{F8821225-E29C-4DFB-8683-D3C158FD7256}" destId="{7C781EB5-4CCA-4EB8-8E6D-C25DF927B941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E20F1-D6B9-4DAC-8BBC-B2E2FB362B75}">
      <dsp:nvSpPr>
        <dsp:cNvPr id="0" name=""/>
        <dsp:cNvSpPr/>
      </dsp:nvSpPr>
      <dsp:spPr>
        <a:xfrm>
          <a:off x="31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26229-8323-4F7A-A289-F02776EF113F}">
      <dsp:nvSpPr>
        <dsp:cNvPr id="0" name=""/>
        <dsp:cNvSpPr/>
      </dsp:nvSpPr>
      <dsp:spPr>
        <a:xfrm>
          <a:off x="399884" y="478474"/>
          <a:ext cx="1256291" cy="574257"/>
        </a:xfrm>
        <a:prstGeom prst="roundRect">
          <a:avLst>
            <a:gd name="adj" fmla="val 10000"/>
          </a:avLst>
        </a:prstGeom>
        <a:solidFill>
          <a:srgbClr val="142C4E">
            <a:alpha val="90000"/>
          </a:srgb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bg1"/>
              </a:solidFill>
            </a:rPr>
            <a:t>Feature Extraction</a:t>
          </a:r>
          <a:endParaRPr lang="en-DE" sz="1200" b="1" kern="1200">
            <a:solidFill>
              <a:schemeClr val="bg1"/>
            </a:solidFill>
          </a:endParaRPr>
        </a:p>
      </dsp:txBody>
      <dsp:txXfrm>
        <a:off x="416703" y="495293"/>
        <a:ext cx="1222653" cy="540619"/>
      </dsp:txXfrm>
    </dsp:sp>
    <dsp:sp modelId="{D8FAEDB3-AEB3-422F-B5BD-AD763A6EB3FB}">
      <dsp:nvSpPr>
        <dsp:cNvPr id="0" name=""/>
        <dsp:cNvSpPr/>
      </dsp:nvSpPr>
      <dsp:spPr>
        <a:xfrm>
          <a:off x="17024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720D0-18AE-4FAE-A8B6-BCDBB388AC17}">
      <dsp:nvSpPr>
        <dsp:cNvPr id="0" name=""/>
        <dsp:cNvSpPr/>
      </dsp:nvSpPr>
      <dsp:spPr>
        <a:xfrm>
          <a:off x="2099184" y="478474"/>
          <a:ext cx="1256291" cy="574257"/>
        </a:xfrm>
        <a:prstGeom prst="roundRect">
          <a:avLst>
            <a:gd name="adj" fmla="val 10000"/>
          </a:avLst>
        </a:prstGeom>
        <a:solidFill>
          <a:srgbClr val="DCE2EB">
            <a:alpha val="90000"/>
          </a:srgb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rgbClr val="969696"/>
              </a:solidFill>
            </a:rPr>
            <a:t>Feature Reduction</a:t>
          </a:r>
          <a:endParaRPr lang="en-DE" sz="1200" b="1" kern="1200">
            <a:solidFill>
              <a:srgbClr val="969696"/>
            </a:solidFill>
          </a:endParaRPr>
        </a:p>
      </dsp:txBody>
      <dsp:txXfrm>
        <a:off x="2116003" y="495293"/>
        <a:ext cx="1222653" cy="540619"/>
      </dsp:txXfrm>
    </dsp:sp>
    <dsp:sp modelId="{9C6E9887-1FF8-43DB-8E41-ED8B45016CF8}">
      <dsp:nvSpPr>
        <dsp:cNvPr id="0" name=""/>
        <dsp:cNvSpPr/>
      </dsp:nvSpPr>
      <dsp:spPr>
        <a:xfrm>
          <a:off x="34017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D7CFB-C040-4618-9D33-26D4BA35C5C6}">
      <dsp:nvSpPr>
        <dsp:cNvPr id="0" name=""/>
        <dsp:cNvSpPr/>
      </dsp:nvSpPr>
      <dsp:spPr>
        <a:xfrm>
          <a:off x="3798483" y="478474"/>
          <a:ext cx="1256291" cy="574257"/>
        </a:xfrm>
        <a:prstGeom prst="roundRect">
          <a:avLst>
            <a:gd name="adj" fmla="val 10000"/>
          </a:avLst>
        </a:prstGeom>
        <a:solidFill>
          <a:srgbClr val="DCE2EB"/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solidFill>
                <a:srgbClr val="969696"/>
              </a:solidFill>
            </a:rPr>
            <a:t>Feature Clustering</a:t>
          </a:r>
          <a:endParaRPr lang="en-DE" sz="1200" b="0" kern="1200">
            <a:solidFill>
              <a:srgbClr val="969696"/>
            </a:solidFill>
          </a:endParaRPr>
        </a:p>
      </dsp:txBody>
      <dsp:txXfrm>
        <a:off x="3815302" y="495293"/>
        <a:ext cx="1222653" cy="540619"/>
      </dsp:txXfrm>
    </dsp:sp>
    <dsp:sp modelId="{5DF6C3D3-4CE6-4787-BD7F-3F3A321EB799}">
      <dsp:nvSpPr>
        <dsp:cNvPr id="0" name=""/>
        <dsp:cNvSpPr/>
      </dsp:nvSpPr>
      <dsp:spPr>
        <a:xfrm>
          <a:off x="5101059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37FF7-FC81-42D3-95CE-180C9165606D}">
      <dsp:nvSpPr>
        <dsp:cNvPr id="0" name=""/>
        <dsp:cNvSpPr/>
      </dsp:nvSpPr>
      <dsp:spPr>
        <a:xfrm>
          <a:off x="5497783" y="478474"/>
          <a:ext cx="1256291" cy="5742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</a:rPr>
            <a:t>Cluster Analysis</a:t>
          </a:r>
          <a:endParaRPr lang="en-DE" sz="1200" kern="1200">
            <a:solidFill>
              <a:schemeClr val="bg1">
                <a:lumMod val="50000"/>
              </a:schemeClr>
            </a:solidFill>
          </a:endParaRPr>
        </a:p>
      </dsp:txBody>
      <dsp:txXfrm>
        <a:off x="5514602" y="495293"/>
        <a:ext cx="1222653" cy="540619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Reduction</a:t>
          </a:r>
          <a:endParaRPr lang="en-DE" sz="1300" b="1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Reduction</a:t>
          </a:r>
          <a:endParaRPr lang="en-DE" sz="1300" b="1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E20F1-D6B9-4DAC-8BBC-B2E2FB362B75}">
      <dsp:nvSpPr>
        <dsp:cNvPr id="0" name=""/>
        <dsp:cNvSpPr/>
      </dsp:nvSpPr>
      <dsp:spPr>
        <a:xfrm>
          <a:off x="31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26229-8323-4F7A-A289-F02776EF113F}">
      <dsp:nvSpPr>
        <dsp:cNvPr id="0" name=""/>
        <dsp:cNvSpPr/>
      </dsp:nvSpPr>
      <dsp:spPr>
        <a:xfrm>
          <a:off x="399884" y="478474"/>
          <a:ext cx="1256291" cy="5742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</a:rPr>
            <a:t>Feature Extraction</a:t>
          </a:r>
          <a:endParaRPr lang="en-DE" sz="1200" kern="1200">
            <a:solidFill>
              <a:schemeClr val="bg1">
                <a:lumMod val="50000"/>
              </a:schemeClr>
            </a:solidFill>
          </a:endParaRPr>
        </a:p>
      </dsp:txBody>
      <dsp:txXfrm>
        <a:off x="416703" y="495293"/>
        <a:ext cx="1222653" cy="540619"/>
      </dsp:txXfrm>
    </dsp:sp>
    <dsp:sp modelId="{D8FAEDB3-AEB3-422F-B5BD-AD763A6EB3FB}">
      <dsp:nvSpPr>
        <dsp:cNvPr id="0" name=""/>
        <dsp:cNvSpPr/>
      </dsp:nvSpPr>
      <dsp:spPr>
        <a:xfrm>
          <a:off x="17024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720D0-18AE-4FAE-A8B6-BCDBB388AC17}">
      <dsp:nvSpPr>
        <dsp:cNvPr id="0" name=""/>
        <dsp:cNvSpPr/>
      </dsp:nvSpPr>
      <dsp:spPr>
        <a:xfrm>
          <a:off x="2099184" y="478474"/>
          <a:ext cx="1256291" cy="5742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solidFill>
                <a:schemeClr val="bg1">
                  <a:lumMod val="50000"/>
                </a:schemeClr>
              </a:solidFill>
            </a:rPr>
            <a:t>Feature Reduction</a:t>
          </a:r>
          <a:endParaRPr lang="en-DE" sz="1200" b="0" kern="1200">
            <a:solidFill>
              <a:schemeClr val="bg1">
                <a:lumMod val="50000"/>
              </a:schemeClr>
            </a:solidFill>
          </a:endParaRPr>
        </a:p>
      </dsp:txBody>
      <dsp:txXfrm>
        <a:off x="2116003" y="495293"/>
        <a:ext cx="1222653" cy="540619"/>
      </dsp:txXfrm>
    </dsp:sp>
    <dsp:sp modelId="{9C6E9887-1FF8-43DB-8E41-ED8B45016CF8}">
      <dsp:nvSpPr>
        <dsp:cNvPr id="0" name=""/>
        <dsp:cNvSpPr/>
      </dsp:nvSpPr>
      <dsp:spPr>
        <a:xfrm>
          <a:off x="34017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D7CFB-C040-4618-9D33-26D4BA35C5C6}">
      <dsp:nvSpPr>
        <dsp:cNvPr id="0" name=""/>
        <dsp:cNvSpPr/>
      </dsp:nvSpPr>
      <dsp:spPr>
        <a:xfrm>
          <a:off x="3798483" y="478474"/>
          <a:ext cx="1256291" cy="574257"/>
        </a:xfrm>
        <a:prstGeom prst="roundRect">
          <a:avLst>
            <a:gd name="adj" fmla="val 10000"/>
          </a:avLst>
        </a:prstGeom>
        <a:solidFill>
          <a:srgbClr val="142C4E">
            <a:alpha val="90000"/>
          </a:srgb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rgbClr val="DDDDDD"/>
              </a:solidFill>
            </a:rPr>
            <a:t>Feature Clustering</a:t>
          </a:r>
          <a:endParaRPr lang="en-DE" sz="1200" b="1" kern="1200">
            <a:solidFill>
              <a:srgbClr val="DDDDDD"/>
            </a:solidFill>
          </a:endParaRPr>
        </a:p>
      </dsp:txBody>
      <dsp:txXfrm>
        <a:off x="3815302" y="495293"/>
        <a:ext cx="1222653" cy="540619"/>
      </dsp:txXfrm>
    </dsp:sp>
    <dsp:sp modelId="{5DF6C3D3-4CE6-4787-BD7F-3F3A321EB799}">
      <dsp:nvSpPr>
        <dsp:cNvPr id="0" name=""/>
        <dsp:cNvSpPr/>
      </dsp:nvSpPr>
      <dsp:spPr>
        <a:xfrm>
          <a:off x="5101059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37FF7-FC81-42D3-95CE-180C9165606D}">
      <dsp:nvSpPr>
        <dsp:cNvPr id="0" name=""/>
        <dsp:cNvSpPr/>
      </dsp:nvSpPr>
      <dsp:spPr>
        <a:xfrm>
          <a:off x="5497783" y="478474"/>
          <a:ext cx="1256291" cy="5742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</a:rPr>
            <a:t>Cluster Analysis</a:t>
          </a:r>
          <a:endParaRPr lang="en-DE" sz="1200" kern="1200">
            <a:solidFill>
              <a:schemeClr val="bg1">
                <a:lumMod val="50000"/>
              </a:schemeClr>
            </a:solidFill>
          </a:endParaRPr>
        </a:p>
      </dsp:txBody>
      <dsp:txXfrm>
        <a:off x="5514602" y="495293"/>
        <a:ext cx="1222653" cy="54061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/>
            <a:t>Feature Reduction</a:t>
          </a:r>
          <a:endParaRPr lang="en-DE" sz="1300" b="0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Clustering</a:t>
          </a:r>
          <a:endParaRPr lang="en-DE" sz="1300" b="1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E20F1-D6B9-4DAC-8BBC-B2E2FB362B75}">
      <dsp:nvSpPr>
        <dsp:cNvPr id="0" name=""/>
        <dsp:cNvSpPr/>
      </dsp:nvSpPr>
      <dsp:spPr>
        <a:xfrm>
          <a:off x="31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26229-8323-4F7A-A289-F02776EF113F}">
      <dsp:nvSpPr>
        <dsp:cNvPr id="0" name=""/>
        <dsp:cNvSpPr/>
      </dsp:nvSpPr>
      <dsp:spPr>
        <a:xfrm>
          <a:off x="399884" y="478474"/>
          <a:ext cx="1256291" cy="5742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</a:rPr>
            <a:t>Feature Extraction</a:t>
          </a:r>
          <a:endParaRPr lang="en-DE" sz="1200" kern="1200">
            <a:solidFill>
              <a:schemeClr val="bg1">
                <a:lumMod val="50000"/>
              </a:schemeClr>
            </a:solidFill>
          </a:endParaRPr>
        </a:p>
      </dsp:txBody>
      <dsp:txXfrm>
        <a:off x="416703" y="495293"/>
        <a:ext cx="1222653" cy="540619"/>
      </dsp:txXfrm>
    </dsp:sp>
    <dsp:sp modelId="{D8FAEDB3-AEB3-422F-B5BD-AD763A6EB3FB}">
      <dsp:nvSpPr>
        <dsp:cNvPr id="0" name=""/>
        <dsp:cNvSpPr/>
      </dsp:nvSpPr>
      <dsp:spPr>
        <a:xfrm>
          <a:off x="1721309" y="306627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720D0-18AE-4FAE-A8B6-BCDBB388AC17}">
      <dsp:nvSpPr>
        <dsp:cNvPr id="0" name=""/>
        <dsp:cNvSpPr/>
      </dsp:nvSpPr>
      <dsp:spPr>
        <a:xfrm>
          <a:off x="2099184" y="478474"/>
          <a:ext cx="1256291" cy="5742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solidFill>
                <a:schemeClr val="bg1">
                  <a:lumMod val="50000"/>
                </a:schemeClr>
              </a:solidFill>
            </a:rPr>
            <a:t>Feature Reduction</a:t>
          </a:r>
          <a:endParaRPr lang="en-DE" sz="1200" b="0" kern="1200">
            <a:solidFill>
              <a:schemeClr val="bg1">
                <a:lumMod val="50000"/>
              </a:schemeClr>
            </a:solidFill>
          </a:endParaRPr>
        </a:p>
      </dsp:txBody>
      <dsp:txXfrm>
        <a:off x="2116003" y="495293"/>
        <a:ext cx="1222653" cy="540619"/>
      </dsp:txXfrm>
    </dsp:sp>
    <dsp:sp modelId="{9C6E9887-1FF8-43DB-8E41-ED8B45016CF8}">
      <dsp:nvSpPr>
        <dsp:cNvPr id="0" name=""/>
        <dsp:cNvSpPr/>
      </dsp:nvSpPr>
      <dsp:spPr>
        <a:xfrm>
          <a:off x="34017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D7CFB-C040-4618-9D33-26D4BA35C5C6}">
      <dsp:nvSpPr>
        <dsp:cNvPr id="0" name=""/>
        <dsp:cNvSpPr/>
      </dsp:nvSpPr>
      <dsp:spPr>
        <a:xfrm>
          <a:off x="3798483" y="478474"/>
          <a:ext cx="1256291" cy="574257"/>
        </a:xfrm>
        <a:prstGeom prst="roundRect">
          <a:avLst>
            <a:gd name="adj" fmla="val 10000"/>
          </a:avLst>
        </a:prstGeom>
        <a:solidFill>
          <a:srgbClr val="DCE2EB">
            <a:alpha val="90000"/>
          </a:srgb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solidFill>
                <a:srgbClr val="969696"/>
              </a:solidFill>
            </a:rPr>
            <a:t>Feature Clustering</a:t>
          </a:r>
          <a:endParaRPr lang="en-DE" sz="1200" b="0" kern="1200">
            <a:solidFill>
              <a:srgbClr val="969696"/>
            </a:solidFill>
          </a:endParaRPr>
        </a:p>
      </dsp:txBody>
      <dsp:txXfrm>
        <a:off x="3815302" y="495293"/>
        <a:ext cx="1222653" cy="540619"/>
      </dsp:txXfrm>
    </dsp:sp>
    <dsp:sp modelId="{5DF6C3D3-4CE6-4787-BD7F-3F3A321EB799}">
      <dsp:nvSpPr>
        <dsp:cNvPr id="0" name=""/>
        <dsp:cNvSpPr/>
      </dsp:nvSpPr>
      <dsp:spPr>
        <a:xfrm>
          <a:off x="5101059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37FF7-FC81-42D3-95CE-180C9165606D}">
      <dsp:nvSpPr>
        <dsp:cNvPr id="0" name=""/>
        <dsp:cNvSpPr/>
      </dsp:nvSpPr>
      <dsp:spPr>
        <a:xfrm>
          <a:off x="5497783" y="478474"/>
          <a:ext cx="1256291" cy="574257"/>
        </a:xfrm>
        <a:prstGeom prst="roundRect">
          <a:avLst>
            <a:gd name="adj" fmla="val 10000"/>
          </a:avLst>
        </a:prstGeom>
        <a:solidFill>
          <a:srgbClr val="142C4E">
            <a:alpha val="90000"/>
          </a:srgb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bg1"/>
              </a:solidFill>
            </a:rPr>
            <a:t>Cluster Analysis</a:t>
          </a:r>
          <a:endParaRPr lang="en-DE" sz="1200" b="1" kern="1200">
            <a:solidFill>
              <a:schemeClr val="bg1"/>
            </a:solidFill>
          </a:endParaRPr>
        </a:p>
      </dsp:txBody>
      <dsp:txXfrm>
        <a:off x="5514602" y="495293"/>
        <a:ext cx="1222653" cy="540619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E20F1-D6B9-4DAC-8BBC-B2E2FB362B75}">
      <dsp:nvSpPr>
        <dsp:cNvPr id="0" name=""/>
        <dsp:cNvSpPr/>
      </dsp:nvSpPr>
      <dsp:spPr>
        <a:xfrm>
          <a:off x="31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26229-8323-4F7A-A289-F02776EF113F}">
      <dsp:nvSpPr>
        <dsp:cNvPr id="0" name=""/>
        <dsp:cNvSpPr/>
      </dsp:nvSpPr>
      <dsp:spPr>
        <a:xfrm>
          <a:off x="399884" y="478474"/>
          <a:ext cx="1256291" cy="5742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</a:rPr>
            <a:t>Feature Extraction</a:t>
          </a:r>
          <a:endParaRPr lang="en-DE" sz="1200" kern="1200">
            <a:solidFill>
              <a:schemeClr val="bg1">
                <a:lumMod val="50000"/>
              </a:schemeClr>
            </a:solidFill>
          </a:endParaRPr>
        </a:p>
      </dsp:txBody>
      <dsp:txXfrm>
        <a:off x="416703" y="495293"/>
        <a:ext cx="1222653" cy="540619"/>
      </dsp:txXfrm>
    </dsp:sp>
    <dsp:sp modelId="{D8FAEDB3-AEB3-422F-B5BD-AD763A6EB3FB}">
      <dsp:nvSpPr>
        <dsp:cNvPr id="0" name=""/>
        <dsp:cNvSpPr/>
      </dsp:nvSpPr>
      <dsp:spPr>
        <a:xfrm>
          <a:off x="1721309" y="306627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720D0-18AE-4FAE-A8B6-BCDBB388AC17}">
      <dsp:nvSpPr>
        <dsp:cNvPr id="0" name=""/>
        <dsp:cNvSpPr/>
      </dsp:nvSpPr>
      <dsp:spPr>
        <a:xfrm>
          <a:off x="2099184" y="478474"/>
          <a:ext cx="1256291" cy="5742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solidFill>
                <a:schemeClr val="bg1">
                  <a:lumMod val="50000"/>
                </a:schemeClr>
              </a:solidFill>
            </a:rPr>
            <a:t>Feature Reduction</a:t>
          </a:r>
          <a:endParaRPr lang="en-DE" sz="1200" b="0" kern="1200">
            <a:solidFill>
              <a:schemeClr val="bg1">
                <a:lumMod val="50000"/>
              </a:schemeClr>
            </a:solidFill>
          </a:endParaRPr>
        </a:p>
      </dsp:txBody>
      <dsp:txXfrm>
        <a:off x="2116003" y="495293"/>
        <a:ext cx="1222653" cy="540619"/>
      </dsp:txXfrm>
    </dsp:sp>
    <dsp:sp modelId="{9C6E9887-1FF8-43DB-8E41-ED8B45016CF8}">
      <dsp:nvSpPr>
        <dsp:cNvPr id="0" name=""/>
        <dsp:cNvSpPr/>
      </dsp:nvSpPr>
      <dsp:spPr>
        <a:xfrm>
          <a:off x="34017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D7CFB-C040-4618-9D33-26D4BA35C5C6}">
      <dsp:nvSpPr>
        <dsp:cNvPr id="0" name=""/>
        <dsp:cNvSpPr/>
      </dsp:nvSpPr>
      <dsp:spPr>
        <a:xfrm>
          <a:off x="3798483" y="478474"/>
          <a:ext cx="1256291" cy="574257"/>
        </a:xfrm>
        <a:prstGeom prst="roundRect">
          <a:avLst>
            <a:gd name="adj" fmla="val 10000"/>
          </a:avLst>
        </a:prstGeom>
        <a:solidFill>
          <a:srgbClr val="DCE2EB">
            <a:alpha val="90000"/>
          </a:srgb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solidFill>
                <a:srgbClr val="969696"/>
              </a:solidFill>
            </a:rPr>
            <a:t>Feature Clustering</a:t>
          </a:r>
          <a:endParaRPr lang="en-DE" sz="1200" b="0" kern="1200">
            <a:solidFill>
              <a:srgbClr val="969696"/>
            </a:solidFill>
          </a:endParaRPr>
        </a:p>
      </dsp:txBody>
      <dsp:txXfrm>
        <a:off x="3815302" y="495293"/>
        <a:ext cx="1222653" cy="540619"/>
      </dsp:txXfrm>
    </dsp:sp>
    <dsp:sp modelId="{5DF6C3D3-4CE6-4787-BD7F-3F3A321EB799}">
      <dsp:nvSpPr>
        <dsp:cNvPr id="0" name=""/>
        <dsp:cNvSpPr/>
      </dsp:nvSpPr>
      <dsp:spPr>
        <a:xfrm>
          <a:off x="5101059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37FF7-FC81-42D3-95CE-180C9165606D}">
      <dsp:nvSpPr>
        <dsp:cNvPr id="0" name=""/>
        <dsp:cNvSpPr/>
      </dsp:nvSpPr>
      <dsp:spPr>
        <a:xfrm>
          <a:off x="5497783" y="478474"/>
          <a:ext cx="1256291" cy="574257"/>
        </a:xfrm>
        <a:prstGeom prst="roundRect">
          <a:avLst>
            <a:gd name="adj" fmla="val 10000"/>
          </a:avLst>
        </a:prstGeom>
        <a:solidFill>
          <a:srgbClr val="142C4E">
            <a:alpha val="90000"/>
          </a:srgb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bg1"/>
              </a:solidFill>
            </a:rPr>
            <a:t>Cluster Analysis</a:t>
          </a:r>
          <a:endParaRPr lang="en-DE" sz="1200" b="1" kern="1200">
            <a:solidFill>
              <a:schemeClr val="bg1"/>
            </a:solidFill>
          </a:endParaRPr>
        </a:p>
      </dsp:txBody>
      <dsp:txXfrm>
        <a:off x="5514602" y="495293"/>
        <a:ext cx="1222653" cy="540619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Extraction</a:t>
          </a:r>
          <a:endParaRPr lang="en-DE" sz="1300" b="1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Reduction</a:t>
          </a:r>
          <a:endParaRPr lang="en-DE" sz="1300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Extraction</a:t>
          </a:r>
          <a:endParaRPr lang="en-DE" sz="1300" b="1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Reduction</a:t>
          </a:r>
          <a:endParaRPr lang="en-DE" sz="1300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Reduction</a:t>
          </a:r>
          <a:endParaRPr lang="en-DE" sz="1300" b="1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Reduction</a:t>
          </a:r>
          <a:endParaRPr lang="en-DE" sz="1300" b="1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Extraction</a:t>
          </a:r>
          <a:endParaRPr lang="en-DE" sz="1300" b="1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Reduction</a:t>
          </a:r>
          <a:endParaRPr lang="en-DE" sz="1300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Reduction</a:t>
          </a:r>
          <a:endParaRPr lang="en-DE" sz="1300" b="1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Reduction</a:t>
          </a:r>
          <a:endParaRPr lang="en-DE" sz="1300" b="1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Extraction</a:t>
          </a:r>
          <a:endParaRPr lang="en-DE" sz="1300" b="1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Reduction</a:t>
          </a:r>
          <a:endParaRPr lang="en-DE" sz="1300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BE20F1-D6B9-4DAC-8BBC-B2E2FB362B75}">
      <dsp:nvSpPr>
        <dsp:cNvPr id="0" name=""/>
        <dsp:cNvSpPr/>
      </dsp:nvSpPr>
      <dsp:spPr>
        <a:xfrm>
          <a:off x="31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F26229-8323-4F7A-A289-F02776EF113F}">
      <dsp:nvSpPr>
        <dsp:cNvPr id="0" name=""/>
        <dsp:cNvSpPr/>
      </dsp:nvSpPr>
      <dsp:spPr>
        <a:xfrm>
          <a:off x="399884" y="478474"/>
          <a:ext cx="1256291" cy="5742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</a:rPr>
            <a:t>Feature Extraction</a:t>
          </a:r>
          <a:endParaRPr lang="en-DE" sz="1200" kern="1200">
            <a:solidFill>
              <a:schemeClr val="bg1">
                <a:lumMod val="50000"/>
              </a:schemeClr>
            </a:solidFill>
          </a:endParaRPr>
        </a:p>
      </dsp:txBody>
      <dsp:txXfrm>
        <a:off x="416703" y="495293"/>
        <a:ext cx="1222653" cy="540619"/>
      </dsp:txXfrm>
    </dsp:sp>
    <dsp:sp modelId="{D8FAEDB3-AEB3-422F-B5BD-AD763A6EB3FB}">
      <dsp:nvSpPr>
        <dsp:cNvPr id="0" name=""/>
        <dsp:cNvSpPr/>
      </dsp:nvSpPr>
      <dsp:spPr>
        <a:xfrm>
          <a:off x="17024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E720D0-18AE-4FAE-A8B6-BCDBB388AC17}">
      <dsp:nvSpPr>
        <dsp:cNvPr id="0" name=""/>
        <dsp:cNvSpPr/>
      </dsp:nvSpPr>
      <dsp:spPr>
        <a:xfrm>
          <a:off x="2099184" y="478474"/>
          <a:ext cx="1256291" cy="574257"/>
        </a:xfrm>
        <a:prstGeom prst="roundRect">
          <a:avLst>
            <a:gd name="adj" fmla="val 10000"/>
          </a:avLst>
        </a:prstGeom>
        <a:solidFill>
          <a:srgbClr val="142C4E">
            <a:alpha val="90000"/>
          </a:srgb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solidFill>
                <a:schemeClr val="bg1"/>
              </a:solidFill>
            </a:rPr>
            <a:t>Feature Reduction</a:t>
          </a:r>
          <a:endParaRPr lang="en-DE" sz="1200" b="1" kern="1200">
            <a:solidFill>
              <a:schemeClr val="bg1"/>
            </a:solidFill>
          </a:endParaRPr>
        </a:p>
      </dsp:txBody>
      <dsp:txXfrm>
        <a:off x="2116003" y="495293"/>
        <a:ext cx="1222653" cy="540619"/>
      </dsp:txXfrm>
    </dsp:sp>
    <dsp:sp modelId="{9C6E9887-1FF8-43DB-8E41-ED8B45016CF8}">
      <dsp:nvSpPr>
        <dsp:cNvPr id="0" name=""/>
        <dsp:cNvSpPr/>
      </dsp:nvSpPr>
      <dsp:spPr>
        <a:xfrm>
          <a:off x="3401760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99D7CFB-C040-4618-9D33-26D4BA35C5C6}">
      <dsp:nvSpPr>
        <dsp:cNvPr id="0" name=""/>
        <dsp:cNvSpPr/>
      </dsp:nvSpPr>
      <dsp:spPr>
        <a:xfrm>
          <a:off x="3798483" y="478474"/>
          <a:ext cx="1256291" cy="574257"/>
        </a:xfrm>
        <a:prstGeom prst="roundRect">
          <a:avLst>
            <a:gd name="adj" fmla="val 10000"/>
          </a:avLst>
        </a:prstGeom>
        <a:solidFill>
          <a:srgbClr val="DCE2EB"/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0" kern="1200">
              <a:solidFill>
                <a:srgbClr val="969696"/>
              </a:solidFill>
            </a:rPr>
            <a:t>Feature Clustering</a:t>
          </a:r>
          <a:endParaRPr lang="en-DE" sz="1200" b="0" kern="1200">
            <a:solidFill>
              <a:srgbClr val="969696"/>
            </a:solidFill>
          </a:endParaRPr>
        </a:p>
      </dsp:txBody>
      <dsp:txXfrm>
        <a:off x="3815302" y="495293"/>
        <a:ext cx="1222653" cy="540619"/>
      </dsp:txXfrm>
    </dsp:sp>
    <dsp:sp modelId="{5DF6C3D3-4CE6-4787-BD7F-3F3A321EB799}">
      <dsp:nvSpPr>
        <dsp:cNvPr id="0" name=""/>
        <dsp:cNvSpPr/>
      </dsp:nvSpPr>
      <dsp:spPr>
        <a:xfrm>
          <a:off x="5101059" y="334910"/>
          <a:ext cx="1487713" cy="574257"/>
        </a:xfrm>
        <a:prstGeom prst="chevron">
          <a:avLst>
            <a:gd name="adj" fmla="val 4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137FF7-FC81-42D3-95CE-180C9165606D}">
      <dsp:nvSpPr>
        <dsp:cNvPr id="0" name=""/>
        <dsp:cNvSpPr/>
      </dsp:nvSpPr>
      <dsp:spPr>
        <a:xfrm>
          <a:off x="5497783" y="478474"/>
          <a:ext cx="1256291" cy="574257"/>
        </a:xfrm>
        <a:prstGeom prst="roundRect">
          <a:avLst>
            <a:gd name="adj" fmla="val 10000"/>
          </a:avLst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chemeClr val="bg1">
                  <a:lumMod val="50000"/>
                </a:schemeClr>
              </a:solidFill>
            </a:rPr>
            <a:t>Cluster Analysis</a:t>
          </a:r>
          <a:endParaRPr lang="en-DE" sz="1200" kern="1200">
            <a:solidFill>
              <a:schemeClr val="bg1">
                <a:lumMod val="50000"/>
              </a:schemeClr>
            </a:solidFill>
          </a:endParaRPr>
        </a:p>
      </dsp:txBody>
      <dsp:txXfrm>
        <a:off x="5514602" y="495293"/>
        <a:ext cx="1222653" cy="5406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Reduction</a:t>
          </a:r>
          <a:endParaRPr lang="en-DE" sz="1300" b="1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Reduction</a:t>
          </a:r>
          <a:endParaRPr lang="en-DE" sz="1300" b="1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Reduction</a:t>
          </a:r>
          <a:endParaRPr lang="en-DE" sz="1300" b="1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Reduction</a:t>
          </a:r>
          <a:endParaRPr lang="en-DE" sz="1300" b="1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11EDC5-6E56-41B8-8B0A-9E8438224EC4}">
      <dsp:nvSpPr>
        <dsp:cNvPr id="0" name=""/>
        <dsp:cNvSpPr/>
      </dsp:nvSpPr>
      <dsp:spPr>
        <a:xfrm>
          <a:off x="438784" y="868699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0"/>
            <a:gd name="adj5" fmla="val 12500"/>
          </a:avLst>
        </a:prstGeom>
        <a:noFill/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AA06DAA-B6B1-473D-8F0E-C7AEF1C0BF66}">
      <dsp:nvSpPr>
        <dsp:cNvPr id="0" name=""/>
        <dsp:cNvSpPr/>
      </dsp:nvSpPr>
      <dsp:spPr>
        <a:xfrm>
          <a:off x="761128" y="1399940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Extraction</a:t>
          </a:r>
          <a:endParaRPr lang="en-DE" sz="1300" kern="1200"/>
        </a:p>
      </dsp:txBody>
      <dsp:txXfrm>
        <a:off x="761128" y="1399940"/>
        <a:ext cx="818935" cy="409425"/>
      </dsp:txXfrm>
    </dsp:sp>
    <dsp:sp modelId="{7BAE85BA-4DED-4597-9093-31F3E82BE21E}">
      <dsp:nvSpPr>
        <dsp:cNvPr id="0" name=""/>
        <dsp:cNvSpPr/>
      </dsp:nvSpPr>
      <dsp:spPr>
        <a:xfrm>
          <a:off x="846462" y="1712068"/>
          <a:ext cx="1467477" cy="1467626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rgbClr val="142C4E"/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6DE1-8915-4BA5-9BAE-09BDCE99E50F}">
      <dsp:nvSpPr>
        <dsp:cNvPr id="0" name=""/>
        <dsp:cNvSpPr/>
      </dsp:nvSpPr>
      <dsp:spPr>
        <a:xfrm>
          <a:off x="1170458" y="2244866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/>
            <a:t>Feature Reduction</a:t>
          </a:r>
          <a:endParaRPr lang="en-DE" sz="1300" b="1" kern="1200"/>
        </a:p>
      </dsp:txBody>
      <dsp:txXfrm>
        <a:off x="1170458" y="2244866"/>
        <a:ext cx="818935" cy="409425"/>
      </dsp:txXfrm>
    </dsp:sp>
    <dsp:sp modelId="{42D0D2E0-79B0-46B8-8244-C2311D2FF2F1}">
      <dsp:nvSpPr>
        <dsp:cNvPr id="0" name=""/>
        <dsp:cNvSpPr/>
      </dsp:nvSpPr>
      <dsp:spPr>
        <a:xfrm>
          <a:off x="438784" y="2558552"/>
          <a:ext cx="1467477" cy="1467626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89C53DF-BB79-407C-97C9-92FD25F89D46}">
      <dsp:nvSpPr>
        <dsp:cNvPr id="0" name=""/>
        <dsp:cNvSpPr/>
      </dsp:nvSpPr>
      <dsp:spPr>
        <a:xfrm>
          <a:off x="761128" y="3089793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Feature Clustering</a:t>
          </a:r>
          <a:endParaRPr lang="en-DE" sz="1300" kern="1200"/>
        </a:p>
      </dsp:txBody>
      <dsp:txXfrm>
        <a:off x="761128" y="3089793"/>
        <a:ext cx="818935" cy="409425"/>
      </dsp:txXfrm>
    </dsp:sp>
    <dsp:sp modelId="{AC7DEFD9-4EDD-44C5-87E0-A649D7C1EAF1}">
      <dsp:nvSpPr>
        <dsp:cNvPr id="0" name=""/>
        <dsp:cNvSpPr/>
      </dsp:nvSpPr>
      <dsp:spPr>
        <a:xfrm>
          <a:off x="950790" y="3499218"/>
          <a:ext cx="1260747" cy="1261357"/>
        </a:xfrm>
        <a:prstGeom prst="blockArc">
          <a:avLst>
            <a:gd name="adj1" fmla="val 13500000"/>
            <a:gd name="adj2" fmla="val 10800000"/>
            <a:gd name="adj3" fmla="val 1274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rgbClr val="142C4E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781EB5-4CCA-4EB8-8E6D-C25DF927B941}">
      <dsp:nvSpPr>
        <dsp:cNvPr id="0" name=""/>
        <dsp:cNvSpPr/>
      </dsp:nvSpPr>
      <dsp:spPr>
        <a:xfrm>
          <a:off x="1170458" y="3934719"/>
          <a:ext cx="818935" cy="4094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/>
            <a:t>Cluster Analysis</a:t>
          </a:r>
          <a:endParaRPr lang="en-DE" sz="1300" kern="1200"/>
        </a:p>
      </dsp:txBody>
      <dsp:txXfrm>
        <a:off x="1170458" y="3934719"/>
        <a:ext cx="818935" cy="4094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Accent+Icon">
  <dgm:title val="Chevron Accent Process"/>
  <dgm:desc val="Use to show sequential steps in a task, process, or workflow, or to emphasize movement or direction. Works best with minimal Level 1 and Level 2 text."/>
  <dgm:catLst>
    <dgm:cat type="process" pri="9500"/>
    <dgm:cat type="officeonline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primFontSz" for="des" forName="txNode" op="equ" val="65"/>
      <dgm:constr type="w" for="ch" forName="compositeSpace" refType="w" refFor="ch" refForName="composite" fact="0.028"/>
    </dgm:constrLst>
    <dgm:ruleLst/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l" for="ch" forName="bgChev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 refType="w" fact="0.24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if>
          <dgm:else name="Name7">
            <dgm:constrLst>
              <dgm:constr type="l" for="ch" forName="bgChev" refType="w" fact="0.1"/>
              <dgm:constr type="w" for="ch" forName="bgChev" refType="w" fact="0.9"/>
              <dgm:constr type="t" for="ch" forName="bgChev"/>
              <dgm:constr type="h" for="ch" forName="bgChev" refType="w" refFor="ch" refForName="bgChev" fact="0.386"/>
              <dgm:constr type="l" for="ch" forName="txNode"/>
              <dgm:constr type="w" for="ch" forName="txNode" refType="w" fact="0.76"/>
              <dgm:constr type="t" for="ch" forName="txNode" refType="h" refFor="ch" refForName="bgChev" fact="0.25"/>
              <dgm:constr type="h" for="ch" forName="txNode" refType="h" refFor="ch" refForName="bgChev"/>
            </dgm:constrLst>
          </dgm:else>
        </dgm:choose>
        <dgm:ruleLst/>
        <dgm:layoutNode name="bgChev" styleLbl="node1">
          <dgm:alg type="sp"/>
          <dgm:choose name="Name8">
            <dgm:if name="Name9" func="var" arg="dir" op="equ" val="norm">
              <dgm:shape xmlns:r="http://schemas.openxmlformats.org/officeDocument/2006/relationships" type="chevron" r:blip="">
                <dgm:adjLst>
                  <dgm:adj idx="1" val="0.4"/>
                </dgm:adjLst>
              </dgm:shape>
            </dgm:if>
            <dgm:else name="Name10">
              <dgm:shape xmlns:r="http://schemas.openxmlformats.org/officeDocument/2006/relationships" rot="180" type="chevron" r:blip="">
                <dgm:adjLst>
                  <dgm:adj idx="1" val="0.4"/>
                </dgm:adjLst>
              </dgm:shape>
            </dgm:else>
          </dgm:choose>
          <dgm:presOf/>
          <dgm:constrLst/>
        </dgm:layoutNode>
        <dgm:layoutNode name="txNode" styleLbl="fgAcc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ruleLst>
            <dgm:rule type="primFontSz" val="5" fact="NaN" max="NaN"/>
          </dgm:ruleLst>
        </dgm:layoutNode>
      </dgm:layoutNode>
      <dgm:forEach name="Name11" axis="followSib" ptType="sibTrans" cnt="1">
        <dgm:layoutNode name="compositeSpace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B7D6A9-2BCD-4942-92F5-D25FD75B31F2}" type="datetimeFigureOut">
              <a:rPr lang="en-DE" smtClean="0"/>
              <a:t>05/05/2025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344E2-91BE-4925-905B-91E8FE351723}" type="slidenum">
              <a:rPr lang="en-DE" smtClean="0"/>
              <a:t>‹#›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6691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Renewable Energy Growth caused Increased Complexity in Power Systems - </a:t>
            </a:r>
            <a:r>
              <a:rPr lang="en-US" dirty="0"/>
              <a:t>More renewable sources like wind and solar add variability, making grid management more complex.</a:t>
            </a:r>
          </a:p>
          <a:p>
            <a:r>
              <a:rPr lang="en-US" b="1" dirty="0"/>
              <a:t>Massive Data from Decentralized Grids </a:t>
            </a:r>
            <a:r>
              <a:rPr lang="en-US" dirty="0"/>
              <a:t>Distributed generation and smart technologies generate vast amounts of data, overwhelming traditional analysis methods.</a:t>
            </a:r>
          </a:p>
          <a:p>
            <a:r>
              <a:rPr lang="en-US" b="1" dirty="0"/>
              <a:t>Fault and Disturbance Analysis Challenge: Difficulty in Identifying and Responding to Issues </a:t>
            </a:r>
            <a:r>
              <a:rPr lang="en-US" dirty="0"/>
              <a:t>With more components and data, detecting and responding to faults in real-time becomes increasingly challenging.</a:t>
            </a:r>
            <a:endParaRPr lang="en-DE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89571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Cluster 7: 12 Normal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38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6297239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Cluster 0: 19 events Switching</a:t>
            </a:r>
          </a:p>
          <a:p>
            <a:r>
              <a:rPr lang="en-US" b="0"/>
              <a:t>Cluster 2: 11 events Switching</a:t>
            </a:r>
            <a:endParaRPr lang="en-DE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40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4378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Cluster 8: 12 events Short-Circuits</a:t>
            </a:r>
          </a:p>
          <a:p>
            <a:r>
              <a:rPr lang="en-US" b="0"/>
              <a:t>Cluster 10: 14 events Short-Circuits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/>
              <a:t>Cluster 11: 15 events Short-Circuits</a:t>
            </a:r>
            <a:endParaRPr lang="en-DE" b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/>
              <a:t>Cluster 12: 7 events Short-Circuits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/>
              <a:t>Cluster 14: 11 events Short-Circuits</a:t>
            </a:r>
            <a:endParaRPr lang="en-DE" b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42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059673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https://www.dfg.de/resource/blob/196772/815c8be8174a278bbac1de13d2b43210/logo-international-267-data.png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46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49951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 Problem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47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97946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Machine Learning as a potential solution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48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978576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Bi-directional Power Flow</a:t>
            </a:r>
            <a:r>
              <a:rPr lang="en-US" sz="1200" dirty="0"/>
              <a:t>: Increased complexity due to reverse power flow and distributed generation sources (e.g., renewables).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More Components in the Grid</a:t>
            </a:r>
            <a:r>
              <a:rPr lang="en-US" sz="1200" dirty="0"/>
              <a:t>: Growing number of components such as distributed energy resources (DERs), storage, and smart devices.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More Sensors/Measurements</a:t>
            </a:r>
            <a:r>
              <a:rPr lang="en-US" sz="1200" dirty="0"/>
              <a:t>: Expanding sensor networks for real-time monitoring, leading to high-volume, high-dimensional data.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More Data</a:t>
            </a:r>
            <a:r>
              <a:rPr lang="en-US" sz="1200" dirty="0"/>
              <a:t>: Massive influx of data from sensors, SCADA systems, and digital twins, creating challenges in storage, processing, and analysis.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ML as a Potential Solution</a:t>
            </a:r>
            <a:r>
              <a:rPr lang="en-US" sz="1200" dirty="0"/>
              <a:t>: Machine learning (ML) methods offer scalable, adaptive solutions for protection, fault detection, and predictive maintenance.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Lack of Labels/Ground Truths</a:t>
            </a:r>
            <a:r>
              <a:rPr lang="en-US" sz="1200" dirty="0"/>
              <a:t>: Inadequate labeled data for supervised learning, making it difficult to train models and validate predictions.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7734490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Power system faults and disturbances produce complex, high-frequency waveform data</a:t>
            </a:r>
          </a:p>
          <a:p>
            <a:r>
              <a:rPr lang="en-US" dirty="0"/>
              <a:t>Engineers need to extract insights from large volumes of </a:t>
            </a:r>
            <a:r>
              <a:rPr lang="en-US" b="1" dirty="0"/>
              <a:t>unlabeled disturbance records</a:t>
            </a:r>
          </a:p>
          <a:p>
            <a:r>
              <a:rPr lang="en-US" dirty="0"/>
              <a:t>Manual analysis is time-consuming and not scalable</a:t>
            </a:r>
          </a:p>
          <a:p>
            <a:r>
              <a:rPr lang="en-US" dirty="0"/>
              <a:t>Fast, reliable event understanding is critical for </a:t>
            </a:r>
            <a:r>
              <a:rPr lang="en-US" b="1" dirty="0"/>
              <a:t>protection, control, and system reliability</a:t>
            </a:r>
          </a:p>
          <a:p>
            <a:r>
              <a:rPr lang="en-US" b="1" dirty="0"/>
              <a:t>Unsupervised clustering</a:t>
            </a:r>
            <a:r>
              <a:rPr lang="en-US" dirty="0"/>
              <a:t> enables automatic grouping of similar events for better analysis and decision support</a:t>
            </a:r>
            <a:endParaRPr lang="en-DE" dirty="0"/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9015264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https://upload.wikimedia.org/wikipedia/commons/thumb/1/1f/RTE_logo.svg/2048px-RTE_logo.svg.png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718109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https://upload.wikimedia.org/wikipedia/commons/thumb/c/c3/Flag_of_France.svg/2560px-Flag_of_France.svg.png</a:t>
            </a:r>
          </a:p>
          <a:p>
            <a:r>
              <a:rPr lang="en-US"/>
              <a:t>https://upload.wikimedia.org/wikipedia/commons/2/21/Flag_of_Germany_%283-2%29.svg</a:t>
            </a:r>
          </a:p>
          <a:p>
            <a:r>
              <a:rPr lang="en-US"/>
              <a:t>https://upload.wikimedia.org/wikipedia/commons/thumb/d/db/France_Germany_Locator_%28Europe%29.svg/1200px-France_Germany_Locator_%28Europe%29.svg.png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63061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Shape of FFT: (10500, 6)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17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48630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Calibri"/>
                <a:ea typeface="Calibri"/>
                <a:cs typeface="Calibri"/>
              </a:rPr>
              <a:t>Explain the graph here. Each dot is a sample. X and Y is the entire signal reduced to two features/dimensions.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21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200070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b="1" dirty="0"/>
              <a:t>Exploring Different Values for K (Number of Clusters)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High K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Results in overly granular clusters, leading to fragmentation and complexity.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Can cause overfitting and difficulty in interpretation.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Low K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Produces broad, mixed clusters with reduced interpretability.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May underfit the model, missing finer patterns.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K as a Heuristic</a:t>
            </a:r>
            <a:r>
              <a:rPr lang="en-US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Selecting K is a balancing act, guided by methods like the elbow method.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choice depends on the specific context and desired model complexity.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29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61455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conducted a detailed manual labeling of each sample, including attributes such as </a:t>
            </a:r>
            <a:r>
              <a:rPr lang="en-US" b="1"/>
              <a:t>Sample ID, Event Type, Fault Class, Fault Type</a:t>
            </a:r>
            <a:r>
              <a:rPr lang="en-US"/>
              <a:t>, and </a:t>
            </a:r>
            <a:r>
              <a:rPr lang="en-US" b="1"/>
              <a:t>Affected Phase(s)</a:t>
            </a:r>
            <a:r>
              <a:rPr lang="en-US"/>
              <a:t>. However, for the sake of brevity and clarity in this presentation, we will focus solely on the </a:t>
            </a:r>
            <a:r>
              <a:rPr lang="en-US" b="1"/>
              <a:t>Event Type</a:t>
            </a:r>
            <a:r>
              <a:rPr lang="en-US"/>
              <a:t> when discussing cluster interpretation.</a:t>
            </a:r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1344E2-91BE-4925-905B-91E8FE351723}" type="slidenum">
              <a:rPr lang="en-DE" smtClean="0"/>
              <a:t>36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53078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40000"/>
                <a:lumOff val="60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>
                <a:lumMod val="40000"/>
                <a:lumOff val="60000"/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20000"/>
                <a:lumOff val="8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3">
                <a:lumMod val="40000"/>
                <a:lumOff val="60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2596" y="4050833"/>
            <a:ext cx="8875033" cy="1096899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374C01-0C9C-44A2-84DC-CCB17F6529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119574" y="176525"/>
            <a:ext cx="1966407" cy="164628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9BD8654-1F01-49C9-8D6B-467B3EF10E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19" y="274023"/>
            <a:ext cx="1475746" cy="145128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25E540B-F330-44F5-AEF1-CC60D203E8E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91" y="5432206"/>
            <a:ext cx="1447258" cy="113780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87CEEE46-9DEE-4EFD-8DCE-A070D68992ED}"/>
              </a:ext>
            </a:extLst>
          </p:cNvPr>
          <p:cNvSpPr/>
          <p:nvPr userDrawn="1"/>
        </p:nvSpPr>
        <p:spPr>
          <a:xfrm>
            <a:off x="10038752" y="6040697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809EC2">
                    <a:lumMod val="50000"/>
                  </a:srgbClr>
                </a:solidFill>
                <a:effectLst/>
                <a:uLnTx/>
                <a:uFillTx/>
                <a:latin typeface="Trebuchet MS" panose="020B0603020202020204" pitchFamily="34" charset="0"/>
                <a:ea typeface="Microsoft Tai Le" panose="020B0502040204020203" pitchFamily="34" charset="0"/>
                <a:cs typeface="Microsoft Tai Le" panose="020B0502040204020203" pitchFamily="34" charset="0"/>
              </a:rPr>
              <a:t>www.TRUC.org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9F3DC5B-D057-4F17-88F6-DBECE5203D6C}"/>
              </a:ext>
            </a:extLst>
          </p:cNvPr>
          <p:cNvSpPr txBox="1"/>
          <p:nvPr userDrawn="1"/>
        </p:nvSpPr>
        <p:spPr>
          <a:xfrm>
            <a:off x="3178025" y="579913"/>
            <a:ext cx="47136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FDA Conference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May 5-6, 2025</a:t>
            </a:r>
          </a:p>
        </p:txBody>
      </p:sp>
    </p:spTree>
    <p:extLst>
      <p:ext uri="{BB962C8B-B14F-4D97-AF65-F5344CB8AC3E}">
        <p14:creationId xmlns:p14="http://schemas.microsoft.com/office/powerpoint/2010/main" val="4234199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0D314-23EF-992A-1731-AAF899AB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72D40-7A2C-C7AB-C78C-6D8C6B8666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FB586E-1E05-3CB3-2D9B-AE992D6EB1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278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8637D-B436-C3F3-CC98-CD845A64D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7860FC-12D9-42A1-4619-FE29A6782B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19F7F-7CD5-E4BD-FF13-08448E2472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72801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CF5D9-2AD1-259E-085E-208918650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0AD05A-0CAB-C766-0661-DEE58CD0C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98982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31B3E5-7056-3708-E13F-7C42929CD7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DBB029-8365-99E6-08FA-B194407C6B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39274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EC40E-A560-1D92-1BBC-707904AE41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CFCF9D-5F6E-B327-EBAF-08D9FC6201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C5A6ED-7870-1271-F776-5025F3574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DB708E-7FB7-BFAA-3FB8-6CA8FCB94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D7D5F-AA91-A274-FB2F-1CB973E4B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023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EDF5B-E5F1-1EB0-68D9-A8CDA69AE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755EF-BBD2-9290-1918-407E930D0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CC6B31-EA1F-2552-FE28-A0CEEE3B3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C053B-345D-C639-2458-297A0B046B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1A430F-B9DC-81E8-272C-41094A190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940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67BF0-F532-ADEA-D74F-E20484956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E97ECC-3772-B672-7433-655E29CFB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54464A-9ECA-C7ED-B312-608138B6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A1A83-9424-E83D-ECFA-C04A3C8B1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3A9656-5FB4-3095-66A3-A24047D2B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318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709F5-6B77-1028-987B-A1CC72567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2689CD-A09A-A416-A041-559B10F62A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9B737-59FA-CB44-BA03-5C1F54101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A8585-6901-8533-9E0B-ED2521878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92F972-9B06-6A8E-4499-DDCFCDD8C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8707D5-FFF6-3631-DB8F-F44D15856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583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0A856-69FB-C3C3-AEFB-91F055B3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DF5ADD-75A3-B4DD-7A08-E1B3F77BC0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BAE174-D4DA-6FA1-49CD-0E00193400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9154529-4E02-7B33-33AE-CF9B40F7A1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9D5CE-3FFC-4800-ACBE-460C0F94DD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ED178-8F7B-484A-1AFA-6E3C6C51A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1D6EF3A-05DB-E00A-A029-A2E2B6B80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5C137-2277-E854-2BFA-4700B7407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7603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1CFA3-E606-8426-C146-CA50A1D1D5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A4DE0-13B9-66D9-6571-E74A629DC5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2FBEAA-2736-C4FF-C504-5852B5F76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7E29BF-DEB3-B202-919D-CACF91B9F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53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oliennummernplatzhalter 4">
            <a:extLst>
              <a:ext uri="{FF2B5EF4-FFF2-40B4-BE49-F238E27FC236}">
                <a16:creationId xmlns:a16="http://schemas.microsoft.com/office/drawing/2014/main" id="{C30099B1-5695-E8B2-164D-656A93E40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2099" y="6634666"/>
            <a:ext cx="193964" cy="123111"/>
          </a:xfrm>
          <a:prstGeom prst="rect">
            <a:avLst/>
          </a:prstGeom>
        </p:spPr>
        <p:txBody>
          <a:bodyPr/>
          <a:lstStyle/>
          <a:p>
            <a:fld id="{D949F9DF-37BD-4CD6-BF49-65BA579E1D7A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2" name="Rechteck 55">
            <a:extLst>
              <a:ext uri="{FF2B5EF4-FFF2-40B4-BE49-F238E27FC236}">
                <a16:creationId xmlns:a16="http://schemas.microsoft.com/office/drawing/2014/main" id="{222A3B6B-41D0-A180-89C5-EB7218759DB4}"/>
              </a:ext>
            </a:extLst>
          </p:cNvPr>
          <p:cNvSpPr/>
          <p:nvPr userDrawn="1"/>
        </p:nvSpPr>
        <p:spPr>
          <a:xfrm>
            <a:off x="518400" y="1196733"/>
            <a:ext cx="11676062" cy="72000"/>
          </a:xfrm>
          <a:prstGeom prst="rect">
            <a:avLst/>
          </a:prstGeom>
          <a:solidFill>
            <a:srgbClr val="2F586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03" name="Gruppieren 56">
            <a:extLst>
              <a:ext uri="{FF2B5EF4-FFF2-40B4-BE49-F238E27FC236}">
                <a16:creationId xmlns:a16="http://schemas.microsoft.com/office/drawing/2014/main" id="{14B362F4-2040-A6FE-BB35-409A51D7CA1F}"/>
              </a:ext>
            </a:extLst>
          </p:cNvPr>
          <p:cNvGrpSpPr/>
          <p:nvPr userDrawn="1"/>
        </p:nvGrpSpPr>
        <p:grpSpPr>
          <a:xfrm>
            <a:off x="-390525" y="160153"/>
            <a:ext cx="333375" cy="136812"/>
            <a:chOff x="-133350" y="2711163"/>
            <a:chExt cx="333375" cy="136812"/>
          </a:xfrm>
        </p:grpSpPr>
        <p:cxnSp>
          <p:nvCxnSpPr>
            <p:cNvPr id="104" name="Gerader Verbinder 57">
              <a:extLst>
                <a:ext uri="{FF2B5EF4-FFF2-40B4-BE49-F238E27FC236}">
                  <a16:creationId xmlns:a16="http://schemas.microsoft.com/office/drawing/2014/main" id="{ACCEDD0F-921B-3A28-18BD-A70CA4F954C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Textfeld 58">
              <a:extLst>
                <a:ext uri="{FF2B5EF4-FFF2-40B4-BE49-F238E27FC236}">
                  <a16:creationId xmlns:a16="http://schemas.microsoft.com/office/drawing/2014/main" id="{DD9279C4-E937-36D0-8CA4-C7118FB5A723}"/>
                </a:ext>
              </a:extLst>
            </p:cNvPr>
            <p:cNvSpPr txBox="1"/>
            <p:nvPr userDrawn="1"/>
          </p:nvSpPr>
          <p:spPr>
            <a:xfrm>
              <a:off x="-96506" y="2711163"/>
              <a:ext cx="259686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08,70</a:t>
              </a:r>
            </a:p>
          </p:txBody>
        </p:sp>
      </p:grpSp>
      <p:grpSp>
        <p:nvGrpSpPr>
          <p:cNvPr id="106" name="Gruppieren 59">
            <a:extLst>
              <a:ext uri="{FF2B5EF4-FFF2-40B4-BE49-F238E27FC236}">
                <a16:creationId xmlns:a16="http://schemas.microsoft.com/office/drawing/2014/main" id="{C20AB316-B177-E35D-29E8-41917DDFD478}"/>
              </a:ext>
            </a:extLst>
          </p:cNvPr>
          <p:cNvGrpSpPr/>
          <p:nvPr userDrawn="1"/>
        </p:nvGrpSpPr>
        <p:grpSpPr>
          <a:xfrm>
            <a:off x="-390525" y="1131703"/>
            <a:ext cx="333375" cy="136812"/>
            <a:chOff x="-133350" y="2711163"/>
            <a:chExt cx="333375" cy="136812"/>
          </a:xfrm>
        </p:grpSpPr>
        <p:cxnSp>
          <p:nvCxnSpPr>
            <p:cNvPr id="107" name="Gerader Verbinder 60">
              <a:extLst>
                <a:ext uri="{FF2B5EF4-FFF2-40B4-BE49-F238E27FC236}">
                  <a16:creationId xmlns:a16="http://schemas.microsoft.com/office/drawing/2014/main" id="{ADBE2A4F-C40C-8A9A-2805-28A24F89D7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Textfeld 61">
              <a:extLst>
                <a:ext uri="{FF2B5EF4-FFF2-40B4-BE49-F238E27FC236}">
                  <a16:creationId xmlns:a16="http://schemas.microsoft.com/office/drawing/2014/main" id="{BA0DB742-B667-B851-A7F3-183167814261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06,00</a:t>
              </a:r>
            </a:p>
          </p:txBody>
        </p:sp>
      </p:grpSp>
      <p:grpSp>
        <p:nvGrpSpPr>
          <p:cNvPr id="109" name="Gruppieren 62">
            <a:extLst>
              <a:ext uri="{FF2B5EF4-FFF2-40B4-BE49-F238E27FC236}">
                <a16:creationId xmlns:a16="http://schemas.microsoft.com/office/drawing/2014/main" id="{C262C3FB-6675-9C9E-7264-C13F8A2D954D}"/>
              </a:ext>
            </a:extLst>
          </p:cNvPr>
          <p:cNvGrpSpPr/>
          <p:nvPr userDrawn="1"/>
        </p:nvGrpSpPr>
        <p:grpSpPr>
          <a:xfrm>
            <a:off x="-390525" y="1491963"/>
            <a:ext cx="333375" cy="136812"/>
            <a:chOff x="-133350" y="2711163"/>
            <a:chExt cx="333375" cy="136812"/>
          </a:xfrm>
        </p:grpSpPr>
        <p:cxnSp>
          <p:nvCxnSpPr>
            <p:cNvPr id="110" name="Gerader Verbinder 63">
              <a:extLst>
                <a:ext uri="{FF2B5EF4-FFF2-40B4-BE49-F238E27FC236}">
                  <a16:creationId xmlns:a16="http://schemas.microsoft.com/office/drawing/2014/main" id="{DF74BF5B-9B51-6219-F455-6BB919909C1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1" name="Textfeld 64">
              <a:extLst>
                <a:ext uri="{FF2B5EF4-FFF2-40B4-BE49-F238E27FC236}">
                  <a16:creationId xmlns:a16="http://schemas.microsoft.com/office/drawing/2014/main" id="{FDCDF57F-FC10-B51D-2986-F9A8E3AC84F8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05,00</a:t>
              </a:r>
            </a:p>
          </p:txBody>
        </p:sp>
      </p:grpSp>
      <p:grpSp>
        <p:nvGrpSpPr>
          <p:cNvPr id="112" name="Gruppieren 65">
            <a:extLst>
              <a:ext uri="{FF2B5EF4-FFF2-40B4-BE49-F238E27FC236}">
                <a16:creationId xmlns:a16="http://schemas.microsoft.com/office/drawing/2014/main" id="{0CED67F6-8471-3FE7-F070-965664CB36C7}"/>
              </a:ext>
            </a:extLst>
          </p:cNvPr>
          <p:cNvGrpSpPr/>
          <p:nvPr userDrawn="1"/>
        </p:nvGrpSpPr>
        <p:grpSpPr>
          <a:xfrm>
            <a:off x="-390525" y="3292188"/>
            <a:ext cx="333375" cy="136812"/>
            <a:chOff x="-133350" y="2711163"/>
            <a:chExt cx="333375" cy="136812"/>
          </a:xfrm>
        </p:grpSpPr>
        <p:cxnSp>
          <p:nvCxnSpPr>
            <p:cNvPr id="113" name="Gerader Verbinder 66">
              <a:extLst>
                <a:ext uri="{FF2B5EF4-FFF2-40B4-BE49-F238E27FC236}">
                  <a16:creationId xmlns:a16="http://schemas.microsoft.com/office/drawing/2014/main" id="{F2118E4B-78A0-CBE8-7AA8-4D429DAA15C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Textfeld 67">
              <a:extLst>
                <a:ext uri="{FF2B5EF4-FFF2-40B4-BE49-F238E27FC236}">
                  <a16:creationId xmlns:a16="http://schemas.microsoft.com/office/drawing/2014/main" id="{8F4E887D-F2F9-5AE7-6D77-B2AA8CF34973}"/>
                </a:ext>
              </a:extLst>
            </p:cNvPr>
            <p:cNvSpPr txBox="1"/>
            <p:nvPr userDrawn="1"/>
          </p:nvSpPr>
          <p:spPr>
            <a:xfrm>
              <a:off x="-96505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00,00</a:t>
              </a:r>
            </a:p>
          </p:txBody>
        </p:sp>
      </p:grpSp>
      <p:grpSp>
        <p:nvGrpSpPr>
          <p:cNvPr id="115" name="Gruppieren 68">
            <a:extLst>
              <a:ext uri="{FF2B5EF4-FFF2-40B4-BE49-F238E27FC236}">
                <a16:creationId xmlns:a16="http://schemas.microsoft.com/office/drawing/2014/main" id="{A44A8DBA-D839-5FEE-B407-A12B422D8C9F}"/>
              </a:ext>
            </a:extLst>
          </p:cNvPr>
          <p:cNvGrpSpPr/>
          <p:nvPr userDrawn="1"/>
        </p:nvGrpSpPr>
        <p:grpSpPr>
          <a:xfrm>
            <a:off x="-390525" y="6063963"/>
            <a:ext cx="333375" cy="136812"/>
            <a:chOff x="-133350" y="2711163"/>
            <a:chExt cx="333375" cy="136812"/>
          </a:xfrm>
        </p:grpSpPr>
        <p:cxnSp>
          <p:nvCxnSpPr>
            <p:cNvPr id="116" name="Gerader Verbinder 69">
              <a:extLst>
                <a:ext uri="{FF2B5EF4-FFF2-40B4-BE49-F238E27FC236}">
                  <a16:creationId xmlns:a16="http://schemas.microsoft.com/office/drawing/2014/main" id="{93AEBA1A-22A2-FEB0-BD2B-47321C9F1E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Textfeld 70">
              <a:extLst>
                <a:ext uri="{FF2B5EF4-FFF2-40B4-BE49-F238E27FC236}">
                  <a16:creationId xmlns:a16="http://schemas.microsoft.com/office/drawing/2014/main" id="{9E8F7482-946C-00D3-9051-34F106C99CE6}"/>
                </a:ext>
              </a:extLst>
            </p:cNvPr>
            <p:cNvSpPr txBox="1"/>
            <p:nvPr userDrawn="1"/>
          </p:nvSpPr>
          <p:spPr>
            <a:xfrm>
              <a:off x="-96504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07,70</a:t>
              </a:r>
            </a:p>
          </p:txBody>
        </p:sp>
      </p:grpSp>
      <p:grpSp>
        <p:nvGrpSpPr>
          <p:cNvPr id="118" name="Gruppieren 71">
            <a:extLst>
              <a:ext uri="{FF2B5EF4-FFF2-40B4-BE49-F238E27FC236}">
                <a16:creationId xmlns:a16="http://schemas.microsoft.com/office/drawing/2014/main" id="{634C4CA0-C24E-E6A7-4CC5-33D006246CE7}"/>
              </a:ext>
            </a:extLst>
          </p:cNvPr>
          <p:cNvGrpSpPr/>
          <p:nvPr userDrawn="1"/>
        </p:nvGrpSpPr>
        <p:grpSpPr>
          <a:xfrm>
            <a:off x="-390525" y="6495763"/>
            <a:ext cx="333375" cy="136812"/>
            <a:chOff x="-133350" y="2711163"/>
            <a:chExt cx="333375" cy="136812"/>
          </a:xfrm>
        </p:grpSpPr>
        <p:cxnSp>
          <p:nvCxnSpPr>
            <p:cNvPr id="119" name="Gerader Verbinder 72">
              <a:extLst>
                <a:ext uri="{FF2B5EF4-FFF2-40B4-BE49-F238E27FC236}">
                  <a16:creationId xmlns:a16="http://schemas.microsoft.com/office/drawing/2014/main" id="{BE7E5A65-7161-A845-FE62-7A3DA16B4A3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feld 73">
              <a:extLst>
                <a:ext uri="{FF2B5EF4-FFF2-40B4-BE49-F238E27FC236}">
                  <a16:creationId xmlns:a16="http://schemas.microsoft.com/office/drawing/2014/main" id="{FD0886C6-6BBB-820B-987B-4899593D531E}"/>
                </a:ext>
              </a:extLst>
            </p:cNvPr>
            <p:cNvSpPr txBox="1"/>
            <p:nvPr userDrawn="1"/>
          </p:nvSpPr>
          <p:spPr>
            <a:xfrm>
              <a:off x="-96503" y="2711163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08,90</a:t>
              </a:r>
            </a:p>
          </p:txBody>
        </p:sp>
      </p:grpSp>
      <p:grpSp>
        <p:nvGrpSpPr>
          <p:cNvPr id="121" name="Gruppieren 74">
            <a:extLst>
              <a:ext uri="{FF2B5EF4-FFF2-40B4-BE49-F238E27FC236}">
                <a16:creationId xmlns:a16="http://schemas.microsoft.com/office/drawing/2014/main" id="{AD364ABD-116D-160E-15A9-23C24EB75E1E}"/>
              </a:ext>
            </a:extLst>
          </p:cNvPr>
          <p:cNvGrpSpPr/>
          <p:nvPr userDrawn="1"/>
        </p:nvGrpSpPr>
        <p:grpSpPr>
          <a:xfrm rot="16200000">
            <a:off x="281643" y="-299136"/>
            <a:ext cx="333375" cy="136808"/>
            <a:chOff x="-133350" y="2711167"/>
            <a:chExt cx="333375" cy="136808"/>
          </a:xfrm>
        </p:grpSpPr>
        <p:cxnSp>
          <p:nvCxnSpPr>
            <p:cNvPr id="122" name="Gerader Verbinder 75">
              <a:extLst>
                <a:ext uri="{FF2B5EF4-FFF2-40B4-BE49-F238E27FC236}">
                  <a16:creationId xmlns:a16="http://schemas.microsoft.com/office/drawing/2014/main" id="{57842267-4087-6C31-047B-1081CA37486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feld 76">
              <a:extLst>
                <a:ext uri="{FF2B5EF4-FFF2-40B4-BE49-F238E27FC236}">
                  <a16:creationId xmlns:a16="http://schemas.microsoft.com/office/drawing/2014/main" id="{F0EF0BA5-C7A7-5133-2543-7AB6736DED31}"/>
                </a:ext>
              </a:extLst>
            </p:cNvPr>
            <p:cNvSpPr txBox="1"/>
            <p:nvPr userDrawn="1"/>
          </p:nvSpPr>
          <p:spPr>
            <a:xfrm>
              <a:off x="-96507" y="2711167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grpSp>
        <p:nvGrpSpPr>
          <p:cNvPr id="124" name="Gruppieren 77">
            <a:extLst>
              <a:ext uri="{FF2B5EF4-FFF2-40B4-BE49-F238E27FC236}">
                <a16:creationId xmlns:a16="http://schemas.microsoft.com/office/drawing/2014/main" id="{7FE0ABCE-C885-BD26-FFA4-E5BDD5BF3EAD}"/>
              </a:ext>
            </a:extLst>
          </p:cNvPr>
          <p:cNvGrpSpPr/>
          <p:nvPr userDrawn="1"/>
        </p:nvGrpSpPr>
        <p:grpSpPr>
          <a:xfrm rot="16200000">
            <a:off x="5752963" y="-299136"/>
            <a:ext cx="333375" cy="136804"/>
            <a:chOff x="-133350" y="2711171"/>
            <a:chExt cx="333375" cy="136804"/>
          </a:xfrm>
        </p:grpSpPr>
        <p:cxnSp>
          <p:nvCxnSpPr>
            <p:cNvPr id="125" name="Gerader Verbinder 78">
              <a:extLst>
                <a:ext uri="{FF2B5EF4-FFF2-40B4-BE49-F238E27FC236}">
                  <a16:creationId xmlns:a16="http://schemas.microsoft.com/office/drawing/2014/main" id="{A60FFF63-8E5F-8608-6B54-657B2B251E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feld 79">
              <a:extLst>
                <a:ext uri="{FF2B5EF4-FFF2-40B4-BE49-F238E27FC236}">
                  <a16:creationId xmlns:a16="http://schemas.microsoft.com/office/drawing/2014/main" id="{F6A17585-DCCE-F084-37D6-1F7F69663CF2}"/>
                </a:ext>
              </a:extLst>
            </p:cNvPr>
            <p:cNvSpPr txBox="1"/>
            <p:nvPr userDrawn="1"/>
          </p:nvSpPr>
          <p:spPr>
            <a:xfrm>
              <a:off x="-96504" y="271117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grpSp>
        <p:nvGrpSpPr>
          <p:cNvPr id="127" name="Gruppieren 80">
            <a:extLst>
              <a:ext uri="{FF2B5EF4-FFF2-40B4-BE49-F238E27FC236}">
                <a16:creationId xmlns:a16="http://schemas.microsoft.com/office/drawing/2014/main" id="{DB90451B-C41F-84D3-DD49-75E52FD81293}"/>
              </a:ext>
            </a:extLst>
          </p:cNvPr>
          <p:cNvGrpSpPr/>
          <p:nvPr userDrawn="1"/>
        </p:nvGrpSpPr>
        <p:grpSpPr>
          <a:xfrm>
            <a:off x="6203950" y="-397424"/>
            <a:ext cx="124906" cy="333375"/>
            <a:chOff x="6416680" y="-397424"/>
            <a:chExt cx="124906" cy="333375"/>
          </a:xfrm>
        </p:grpSpPr>
        <p:cxnSp>
          <p:nvCxnSpPr>
            <p:cNvPr id="128" name="Gerader Verbinder 81">
              <a:extLst>
                <a:ext uri="{FF2B5EF4-FFF2-40B4-BE49-F238E27FC236}">
                  <a16:creationId xmlns:a16="http://schemas.microsoft.com/office/drawing/2014/main" id="{95749E02-90B6-508D-8E11-7C20115F43C2}"/>
                </a:ext>
              </a:extLst>
            </p:cNvPr>
            <p:cNvCxnSpPr>
              <a:cxnSpLocks/>
            </p:cNvCxnSpPr>
            <p:nvPr userDrawn="1"/>
          </p:nvCxnSpPr>
          <p:spPr>
            <a:xfrm rot="16200000">
              <a:off x="6249993" y="-230736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feld 82">
              <a:extLst>
                <a:ext uri="{FF2B5EF4-FFF2-40B4-BE49-F238E27FC236}">
                  <a16:creationId xmlns:a16="http://schemas.microsoft.com/office/drawing/2014/main" id="{BA2FE23A-83D9-EBDB-8263-38639B126248}"/>
                </a:ext>
              </a:extLst>
            </p:cNvPr>
            <p:cNvSpPr txBox="1"/>
            <p:nvPr userDrawn="1"/>
          </p:nvSpPr>
          <p:spPr>
            <a:xfrm rot="16200000">
              <a:off x="6349289" y="-293191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00,30</a:t>
              </a:r>
            </a:p>
          </p:txBody>
        </p:sp>
      </p:grpSp>
      <p:cxnSp>
        <p:nvCxnSpPr>
          <p:cNvPr id="130" name="Gerader Verbinder 83">
            <a:extLst>
              <a:ext uri="{FF2B5EF4-FFF2-40B4-BE49-F238E27FC236}">
                <a16:creationId xmlns:a16="http://schemas.microsoft.com/office/drawing/2014/main" id="{7AB3A11B-B82E-0D67-1C71-67E07E63E33C}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5929313" y="-230736"/>
            <a:ext cx="333375" cy="0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1" name="Gruppieren 84">
            <a:extLst>
              <a:ext uri="{FF2B5EF4-FFF2-40B4-BE49-F238E27FC236}">
                <a16:creationId xmlns:a16="http://schemas.microsoft.com/office/drawing/2014/main" id="{324A0577-CEA7-EB8C-1646-4536334FA261}"/>
              </a:ext>
            </a:extLst>
          </p:cNvPr>
          <p:cNvGrpSpPr/>
          <p:nvPr userDrawn="1"/>
        </p:nvGrpSpPr>
        <p:grpSpPr>
          <a:xfrm rot="16200000">
            <a:off x="11447325" y="-299139"/>
            <a:ext cx="333375" cy="136800"/>
            <a:chOff x="-133350" y="2711175"/>
            <a:chExt cx="333375" cy="136800"/>
          </a:xfrm>
        </p:grpSpPr>
        <p:cxnSp>
          <p:nvCxnSpPr>
            <p:cNvPr id="132" name="Gerader Verbinder 85">
              <a:extLst>
                <a:ext uri="{FF2B5EF4-FFF2-40B4-BE49-F238E27FC236}">
                  <a16:creationId xmlns:a16="http://schemas.microsoft.com/office/drawing/2014/main" id="{7D9D9F19-FF05-BC1E-2FC1-63DE839EF6D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133350" y="2847975"/>
              <a:ext cx="333375" cy="0"/>
            </a:xfrm>
            <a:prstGeom prst="line">
              <a:avLst/>
            </a:prstGeom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3" name="Textfeld 86">
              <a:extLst>
                <a:ext uri="{FF2B5EF4-FFF2-40B4-BE49-F238E27FC236}">
                  <a16:creationId xmlns:a16="http://schemas.microsoft.com/office/drawing/2014/main" id="{8CB573C2-ABFA-AE4C-5FCB-8BB9F9FC2A33}"/>
                </a:ext>
              </a:extLst>
            </p:cNvPr>
            <p:cNvSpPr txBox="1"/>
            <p:nvPr userDrawn="1"/>
          </p:nvSpPr>
          <p:spPr>
            <a:xfrm>
              <a:off x="-96501" y="2711175"/>
              <a:ext cx="259687" cy="1249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 typeface="Arial" panose="020B0604020202020204" pitchFamily="34" charset="0"/>
                <a:buNone/>
                <a:tabLst/>
              </a:pPr>
              <a:r>
                <a:rPr kumimoji="0" lang="de-DE" sz="800" b="0" i="0" u="none" strike="noStrike" kern="1200" cap="none" spc="0" normalizeH="0" baseline="0" noProof="0">
                  <a:ln>
                    <a:noFill/>
                  </a:ln>
                  <a:solidFill>
                    <a:schemeClr val="accent6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15,50</a:t>
              </a:r>
            </a:p>
          </p:txBody>
        </p:sp>
      </p:grpSp>
      <p:sp>
        <p:nvSpPr>
          <p:cNvPr id="184" name="Freihandform: Form 87">
            <a:extLst>
              <a:ext uri="{FF2B5EF4-FFF2-40B4-BE49-F238E27FC236}">
                <a16:creationId xmlns:a16="http://schemas.microsoft.com/office/drawing/2014/main" id="{BE0C75BE-B770-431A-C87F-0CE714AAFBE0}"/>
              </a:ext>
            </a:extLst>
          </p:cNvPr>
          <p:cNvSpPr/>
          <p:nvPr userDrawn="1"/>
        </p:nvSpPr>
        <p:spPr>
          <a:xfrm>
            <a:off x="10337736" y="300704"/>
            <a:ext cx="1403903" cy="535987"/>
          </a:xfrm>
          <a:custGeom>
            <a:avLst/>
            <a:gdLst>
              <a:gd name="connsiteX0" fmla="*/ 0 w 1456912"/>
              <a:gd name="connsiteY0" fmla="*/ 51854 h 556225"/>
              <a:gd name="connsiteX1" fmla="*/ 28188 w 1456912"/>
              <a:gd name="connsiteY1" fmla="*/ 23666 h 556225"/>
              <a:gd name="connsiteX2" fmla="*/ 28188 w 1456912"/>
              <a:gd name="connsiteY2" fmla="*/ 535557 h 556225"/>
              <a:gd name="connsiteX3" fmla="*/ 0 w 1456912"/>
              <a:gd name="connsiteY3" fmla="*/ 535557 h 556225"/>
              <a:gd name="connsiteX4" fmla="*/ 0 w 1456912"/>
              <a:gd name="connsiteY4" fmla="*/ 51854 h 556225"/>
              <a:gd name="connsiteX5" fmla="*/ 84564 w 1456912"/>
              <a:gd name="connsiteY5" fmla="*/ 28188 h 556225"/>
              <a:gd name="connsiteX6" fmla="*/ 422811 w 1456912"/>
              <a:gd name="connsiteY6" fmla="*/ 28188 h 556225"/>
              <a:gd name="connsiteX7" fmla="*/ 422811 w 1456912"/>
              <a:gd name="connsiteY7" fmla="*/ 0 h 556225"/>
              <a:gd name="connsiteX8" fmla="*/ 56376 w 1456912"/>
              <a:gd name="connsiteY8" fmla="*/ 0 h 556225"/>
              <a:gd name="connsiteX9" fmla="*/ 56376 w 1456912"/>
              <a:gd name="connsiteY9" fmla="*/ 338244 h 556225"/>
              <a:gd name="connsiteX10" fmla="*/ 367711 w 1456912"/>
              <a:gd name="connsiteY10" fmla="*/ 338244 h 556225"/>
              <a:gd name="connsiteX11" fmla="*/ 367711 w 1456912"/>
              <a:gd name="connsiteY11" fmla="*/ 310062 h 556225"/>
              <a:gd name="connsiteX12" fmla="*/ 84564 w 1456912"/>
              <a:gd name="connsiteY12" fmla="*/ 310062 h 556225"/>
              <a:gd name="connsiteX13" fmla="*/ 84564 w 1456912"/>
              <a:gd name="connsiteY13" fmla="*/ 28188 h 556225"/>
              <a:gd name="connsiteX14" fmla="*/ 410152 w 1456912"/>
              <a:gd name="connsiteY14" fmla="*/ 253686 h 556225"/>
              <a:gd name="connsiteX15" fmla="*/ 140937 w 1456912"/>
              <a:gd name="connsiteY15" fmla="*/ 253686 h 556225"/>
              <a:gd name="connsiteX16" fmla="*/ 140937 w 1456912"/>
              <a:gd name="connsiteY16" fmla="*/ 140940 h 556225"/>
              <a:gd name="connsiteX17" fmla="*/ 371171 w 1456912"/>
              <a:gd name="connsiteY17" fmla="*/ 140940 h 556225"/>
              <a:gd name="connsiteX18" fmla="*/ 399359 w 1456912"/>
              <a:gd name="connsiteY18" fmla="*/ 112752 h 556225"/>
              <a:gd name="connsiteX19" fmla="*/ 140937 w 1456912"/>
              <a:gd name="connsiteY19" fmla="*/ 112752 h 556225"/>
              <a:gd name="connsiteX20" fmla="*/ 140937 w 1456912"/>
              <a:gd name="connsiteY20" fmla="*/ 84564 h 556225"/>
              <a:gd name="connsiteX21" fmla="*/ 422811 w 1456912"/>
              <a:gd name="connsiteY21" fmla="*/ 84564 h 556225"/>
              <a:gd name="connsiteX22" fmla="*/ 422811 w 1456912"/>
              <a:gd name="connsiteY22" fmla="*/ 56376 h 556225"/>
              <a:gd name="connsiteX23" fmla="*/ 112749 w 1456912"/>
              <a:gd name="connsiteY23" fmla="*/ 56376 h 556225"/>
              <a:gd name="connsiteX24" fmla="*/ 112749 w 1456912"/>
              <a:gd name="connsiteY24" fmla="*/ 281874 h 556225"/>
              <a:gd name="connsiteX25" fmla="*/ 382334 w 1456912"/>
              <a:gd name="connsiteY25" fmla="*/ 281874 h 556225"/>
              <a:gd name="connsiteX26" fmla="*/ 410152 w 1456912"/>
              <a:gd name="connsiteY26" fmla="*/ 253686 h 556225"/>
              <a:gd name="connsiteX27" fmla="*/ 56376 w 1456912"/>
              <a:gd name="connsiteY27" fmla="*/ 535557 h 556225"/>
              <a:gd name="connsiteX28" fmla="*/ 84564 w 1456912"/>
              <a:gd name="connsiteY28" fmla="*/ 535557 h 556225"/>
              <a:gd name="connsiteX29" fmla="*/ 84564 w 1456912"/>
              <a:gd name="connsiteY29" fmla="*/ 394620 h 556225"/>
              <a:gd name="connsiteX30" fmla="*/ 112752 w 1456912"/>
              <a:gd name="connsiteY30" fmla="*/ 394620 h 556225"/>
              <a:gd name="connsiteX31" fmla="*/ 112752 w 1456912"/>
              <a:gd name="connsiteY31" fmla="*/ 511890 h 556225"/>
              <a:gd name="connsiteX32" fmla="*/ 140940 w 1456912"/>
              <a:gd name="connsiteY32" fmla="*/ 483705 h 556225"/>
              <a:gd name="connsiteX33" fmla="*/ 140940 w 1456912"/>
              <a:gd name="connsiteY33" fmla="*/ 394620 h 556225"/>
              <a:gd name="connsiteX34" fmla="*/ 367714 w 1456912"/>
              <a:gd name="connsiteY34" fmla="*/ 394620 h 556225"/>
              <a:gd name="connsiteX35" fmla="*/ 367714 w 1456912"/>
              <a:gd name="connsiteY35" fmla="*/ 366435 h 556225"/>
              <a:gd name="connsiteX36" fmla="*/ 56376 w 1456912"/>
              <a:gd name="connsiteY36" fmla="*/ 366435 h 556225"/>
              <a:gd name="connsiteX37" fmla="*/ 56376 w 1456912"/>
              <a:gd name="connsiteY37" fmla="*/ 535557 h 556225"/>
              <a:gd name="connsiteX38" fmla="*/ 1428724 w 1456912"/>
              <a:gd name="connsiteY38" fmla="*/ 0 h 556225"/>
              <a:gd name="connsiteX39" fmla="*/ 1428724 w 1456912"/>
              <a:gd name="connsiteY39" fmla="*/ 324156 h 556225"/>
              <a:gd name="connsiteX40" fmla="*/ 1316539 w 1456912"/>
              <a:gd name="connsiteY40" fmla="*/ 514089 h 556225"/>
              <a:gd name="connsiteX41" fmla="*/ 1315903 w 1456912"/>
              <a:gd name="connsiteY41" fmla="*/ 513258 h 556225"/>
              <a:gd name="connsiteX42" fmla="*/ 1400536 w 1456912"/>
              <a:gd name="connsiteY42" fmla="*/ 351869 h 556225"/>
              <a:gd name="connsiteX43" fmla="*/ 1400536 w 1456912"/>
              <a:gd name="connsiteY43" fmla="*/ 3 h 556225"/>
              <a:gd name="connsiteX44" fmla="*/ 1372348 w 1456912"/>
              <a:gd name="connsiteY44" fmla="*/ 3 h 556225"/>
              <a:gd name="connsiteX45" fmla="*/ 1372348 w 1456912"/>
              <a:gd name="connsiteY45" fmla="*/ 351400 h 556225"/>
              <a:gd name="connsiteX46" fmla="*/ 1189132 w 1456912"/>
              <a:gd name="connsiteY46" fmla="*/ 528510 h 556225"/>
              <a:gd name="connsiteX47" fmla="*/ 1005916 w 1456912"/>
              <a:gd name="connsiteY47" fmla="*/ 351400 h 556225"/>
              <a:gd name="connsiteX48" fmla="*/ 1005916 w 1456912"/>
              <a:gd name="connsiteY48" fmla="*/ 23666 h 556225"/>
              <a:gd name="connsiteX49" fmla="*/ 977728 w 1456912"/>
              <a:gd name="connsiteY49" fmla="*/ 51854 h 556225"/>
              <a:gd name="connsiteX50" fmla="*/ 977728 w 1456912"/>
              <a:gd name="connsiteY50" fmla="*/ 351869 h 556225"/>
              <a:gd name="connsiteX51" fmla="*/ 1189132 w 1456912"/>
              <a:gd name="connsiteY51" fmla="*/ 556226 h 556225"/>
              <a:gd name="connsiteX52" fmla="*/ 1217320 w 1456912"/>
              <a:gd name="connsiteY52" fmla="*/ 556226 h 556225"/>
              <a:gd name="connsiteX53" fmla="*/ 1456912 w 1456912"/>
              <a:gd name="connsiteY53" fmla="*/ 324566 h 556225"/>
              <a:gd name="connsiteX54" fmla="*/ 1456912 w 1456912"/>
              <a:gd name="connsiteY54" fmla="*/ 0 h 556225"/>
              <a:gd name="connsiteX55" fmla="*/ 1428724 w 1456912"/>
              <a:gd name="connsiteY55" fmla="*/ 0 h 556225"/>
              <a:gd name="connsiteX56" fmla="*/ 1189132 w 1456912"/>
              <a:gd name="connsiteY56" fmla="*/ 500322 h 556225"/>
              <a:gd name="connsiteX57" fmla="*/ 1344160 w 1456912"/>
              <a:gd name="connsiteY57" fmla="*/ 351400 h 556225"/>
              <a:gd name="connsiteX58" fmla="*/ 1344160 w 1456912"/>
              <a:gd name="connsiteY58" fmla="*/ 351400 h 556225"/>
              <a:gd name="connsiteX59" fmla="*/ 1344160 w 1456912"/>
              <a:gd name="connsiteY59" fmla="*/ 23666 h 556225"/>
              <a:gd name="connsiteX60" fmla="*/ 1315972 w 1456912"/>
              <a:gd name="connsiteY60" fmla="*/ 51854 h 556225"/>
              <a:gd name="connsiteX61" fmla="*/ 1315972 w 1456912"/>
              <a:gd name="connsiteY61" fmla="*/ 324153 h 556225"/>
              <a:gd name="connsiteX62" fmla="*/ 1217317 w 1456912"/>
              <a:gd name="connsiteY62" fmla="*/ 415761 h 556225"/>
              <a:gd name="connsiteX63" fmla="*/ 1118662 w 1456912"/>
              <a:gd name="connsiteY63" fmla="*/ 324153 h 556225"/>
              <a:gd name="connsiteX64" fmla="*/ 1118662 w 1456912"/>
              <a:gd name="connsiteY64" fmla="*/ 3 h 556225"/>
              <a:gd name="connsiteX65" fmla="*/ 1090474 w 1456912"/>
              <a:gd name="connsiteY65" fmla="*/ 3 h 556225"/>
              <a:gd name="connsiteX66" fmla="*/ 1090474 w 1456912"/>
              <a:gd name="connsiteY66" fmla="*/ 324156 h 556225"/>
              <a:gd name="connsiteX67" fmla="*/ 1217317 w 1456912"/>
              <a:gd name="connsiteY67" fmla="*/ 443951 h 556225"/>
              <a:gd name="connsiteX68" fmla="*/ 1304349 w 1456912"/>
              <a:gd name="connsiteY68" fmla="*/ 404889 h 556225"/>
              <a:gd name="connsiteX69" fmla="*/ 1304982 w 1456912"/>
              <a:gd name="connsiteY69" fmla="*/ 405720 h 556225"/>
              <a:gd name="connsiteX70" fmla="*/ 1189129 w 1456912"/>
              <a:gd name="connsiteY70" fmla="*/ 472139 h 556225"/>
              <a:gd name="connsiteX71" fmla="*/ 1062303 w 1456912"/>
              <a:gd name="connsiteY71" fmla="*/ 352344 h 556225"/>
              <a:gd name="connsiteX72" fmla="*/ 1062286 w 1456912"/>
              <a:gd name="connsiteY72" fmla="*/ 352344 h 556225"/>
              <a:gd name="connsiteX73" fmla="*/ 1062286 w 1456912"/>
              <a:gd name="connsiteY73" fmla="*/ 3 h 556225"/>
              <a:gd name="connsiteX74" fmla="*/ 1034098 w 1456912"/>
              <a:gd name="connsiteY74" fmla="*/ 3 h 556225"/>
              <a:gd name="connsiteX75" fmla="*/ 1034098 w 1456912"/>
              <a:gd name="connsiteY75" fmla="*/ 352341 h 556225"/>
              <a:gd name="connsiteX76" fmla="*/ 1034113 w 1456912"/>
              <a:gd name="connsiteY76" fmla="*/ 352341 h 556225"/>
              <a:gd name="connsiteX77" fmla="*/ 1189132 w 1456912"/>
              <a:gd name="connsiteY77" fmla="*/ 500322 h 556225"/>
              <a:gd name="connsiteX78" fmla="*/ 562774 w 1456912"/>
              <a:gd name="connsiteY78" fmla="*/ 366435 h 556225"/>
              <a:gd name="connsiteX79" fmla="*/ 491494 w 1456912"/>
              <a:gd name="connsiteY79" fmla="*/ 535557 h 556225"/>
              <a:gd name="connsiteX80" fmla="*/ 519684 w 1456912"/>
              <a:gd name="connsiteY80" fmla="*/ 535554 h 556225"/>
              <a:gd name="connsiteX81" fmla="*/ 519682 w 1456912"/>
              <a:gd name="connsiteY81" fmla="*/ 535557 h 556225"/>
              <a:gd name="connsiteX82" fmla="*/ 519684 w 1456912"/>
              <a:gd name="connsiteY82" fmla="*/ 535557 h 556225"/>
              <a:gd name="connsiteX83" fmla="*/ 555322 w 1456912"/>
              <a:gd name="connsiteY83" fmla="*/ 450996 h 556225"/>
              <a:gd name="connsiteX84" fmla="*/ 794138 w 1456912"/>
              <a:gd name="connsiteY84" fmla="*/ 450996 h 556225"/>
              <a:gd name="connsiteX85" fmla="*/ 829744 w 1456912"/>
              <a:gd name="connsiteY85" fmla="*/ 535557 h 556225"/>
              <a:gd name="connsiteX86" fmla="*/ 857932 w 1456912"/>
              <a:gd name="connsiteY86" fmla="*/ 535557 h 556225"/>
              <a:gd name="connsiteX87" fmla="*/ 810457 w 1456912"/>
              <a:gd name="connsiteY87" fmla="*/ 422808 h 556225"/>
              <a:gd name="connsiteX88" fmla="*/ 567200 w 1456912"/>
              <a:gd name="connsiteY88" fmla="*/ 422808 h 556225"/>
              <a:gd name="connsiteX89" fmla="*/ 579078 w 1456912"/>
              <a:gd name="connsiteY89" fmla="*/ 394620 h 556225"/>
              <a:gd name="connsiteX90" fmla="*/ 826776 w 1456912"/>
              <a:gd name="connsiteY90" fmla="*/ 394620 h 556225"/>
              <a:gd name="connsiteX91" fmla="*/ 886120 w 1456912"/>
              <a:gd name="connsiteY91" fmla="*/ 535557 h 556225"/>
              <a:gd name="connsiteX92" fmla="*/ 914308 w 1456912"/>
              <a:gd name="connsiteY92" fmla="*/ 535557 h 556225"/>
              <a:gd name="connsiteX93" fmla="*/ 843097 w 1456912"/>
              <a:gd name="connsiteY93" fmla="*/ 366435 h 556225"/>
              <a:gd name="connsiteX94" fmla="*/ 562774 w 1456912"/>
              <a:gd name="connsiteY94" fmla="*/ 366435 h 556225"/>
              <a:gd name="connsiteX95" fmla="*/ 604248 w 1456912"/>
              <a:gd name="connsiteY95" fmla="*/ 0 h 556225"/>
              <a:gd name="connsiteX96" fmla="*/ 397091 w 1456912"/>
              <a:gd name="connsiteY96" fmla="*/ 491374 h 556225"/>
              <a:gd name="connsiteX97" fmla="*/ 415032 w 1456912"/>
              <a:gd name="connsiteY97" fmla="*/ 515732 h 556225"/>
              <a:gd name="connsiteX98" fmla="*/ 632437 w 1456912"/>
              <a:gd name="connsiteY98" fmla="*/ 0 h 556225"/>
              <a:gd name="connsiteX99" fmla="*/ 604248 w 1456912"/>
              <a:gd name="connsiteY99" fmla="*/ 0 h 556225"/>
              <a:gd name="connsiteX100" fmla="*/ 716998 w 1456912"/>
              <a:gd name="connsiteY100" fmla="*/ 3 h 556225"/>
              <a:gd name="connsiteX101" fmla="*/ 934130 w 1456912"/>
              <a:gd name="connsiteY101" fmla="*/ 515735 h 556225"/>
              <a:gd name="connsiteX102" fmla="*/ 952028 w 1456912"/>
              <a:gd name="connsiteY102" fmla="*/ 491377 h 556225"/>
              <a:gd name="connsiteX103" fmla="*/ 745186 w 1456912"/>
              <a:gd name="connsiteY103" fmla="*/ 3 h 556225"/>
              <a:gd name="connsiteX104" fmla="*/ 716998 w 1456912"/>
              <a:gd name="connsiteY104" fmla="*/ 3 h 556225"/>
              <a:gd name="connsiteX105" fmla="*/ 546409 w 1456912"/>
              <a:gd name="connsiteY105" fmla="*/ 338247 h 556225"/>
              <a:gd name="connsiteX106" fmla="*/ 463042 w 1456912"/>
              <a:gd name="connsiteY106" fmla="*/ 535557 h 556225"/>
              <a:gd name="connsiteX107" fmla="*/ 434854 w 1456912"/>
              <a:gd name="connsiteY107" fmla="*/ 535557 h 556225"/>
              <a:gd name="connsiteX108" fmla="*/ 646528 w 1456912"/>
              <a:gd name="connsiteY108" fmla="*/ 33467 h 556225"/>
              <a:gd name="connsiteX109" fmla="*/ 762988 w 1456912"/>
              <a:gd name="connsiteY109" fmla="*/ 310059 h 556225"/>
              <a:gd name="connsiteX110" fmla="*/ 791176 w 1456912"/>
              <a:gd name="connsiteY110" fmla="*/ 310059 h 556225"/>
              <a:gd name="connsiteX111" fmla="*/ 660624 w 1456912"/>
              <a:gd name="connsiteY111" fmla="*/ 3 h 556225"/>
              <a:gd name="connsiteX112" fmla="*/ 688812 w 1456912"/>
              <a:gd name="connsiteY112" fmla="*/ 3 h 556225"/>
              <a:gd name="connsiteX113" fmla="*/ 831231 w 1456912"/>
              <a:gd name="connsiteY113" fmla="*/ 338247 h 556225"/>
              <a:gd name="connsiteX114" fmla="*/ 546409 w 1456912"/>
              <a:gd name="connsiteY114" fmla="*/ 338247 h 556225"/>
              <a:gd name="connsiteX115" fmla="*/ 674788 w 1456912"/>
              <a:gd name="connsiteY115" fmla="*/ 167531 h 556225"/>
              <a:gd name="connsiteX116" fmla="*/ 614721 w 1456912"/>
              <a:gd name="connsiteY116" fmla="*/ 310062 h 556225"/>
              <a:gd name="connsiteX117" fmla="*/ 734800 w 1456912"/>
              <a:gd name="connsiteY117" fmla="*/ 310062 h 556225"/>
              <a:gd name="connsiteX118" fmla="*/ 674788 w 1456912"/>
              <a:gd name="connsiteY118" fmla="*/ 167531 h 556225"/>
              <a:gd name="connsiteX119" fmla="*/ 558275 w 1456912"/>
              <a:gd name="connsiteY119" fmla="*/ 310062 h 556225"/>
              <a:gd name="connsiteX120" fmla="*/ 586535 w 1456912"/>
              <a:gd name="connsiteY120" fmla="*/ 310062 h 556225"/>
              <a:gd name="connsiteX121" fmla="*/ 660703 w 1456912"/>
              <a:gd name="connsiteY121" fmla="*/ 134072 h 556225"/>
              <a:gd name="connsiteX122" fmla="*/ 646588 w 1456912"/>
              <a:gd name="connsiteY122" fmla="*/ 100553 h 556225"/>
              <a:gd name="connsiteX123" fmla="*/ 558275 w 1456912"/>
              <a:gd name="connsiteY123" fmla="*/ 310062 h 55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1456912" h="556225">
                <a:moveTo>
                  <a:pt x="0" y="51854"/>
                </a:moveTo>
                <a:lnTo>
                  <a:pt x="28188" y="23666"/>
                </a:lnTo>
                <a:lnTo>
                  <a:pt x="28188" y="535557"/>
                </a:lnTo>
                <a:lnTo>
                  <a:pt x="0" y="535557"/>
                </a:lnTo>
                <a:lnTo>
                  <a:pt x="0" y="51854"/>
                </a:lnTo>
                <a:close/>
                <a:moveTo>
                  <a:pt x="84564" y="28188"/>
                </a:moveTo>
                <a:lnTo>
                  <a:pt x="422811" y="28188"/>
                </a:lnTo>
                <a:lnTo>
                  <a:pt x="422811" y="0"/>
                </a:lnTo>
                <a:lnTo>
                  <a:pt x="56376" y="0"/>
                </a:lnTo>
                <a:lnTo>
                  <a:pt x="56376" y="338244"/>
                </a:lnTo>
                <a:lnTo>
                  <a:pt x="367711" y="338244"/>
                </a:lnTo>
                <a:lnTo>
                  <a:pt x="367711" y="310062"/>
                </a:lnTo>
                <a:lnTo>
                  <a:pt x="84564" y="310062"/>
                </a:lnTo>
                <a:lnTo>
                  <a:pt x="84564" y="28188"/>
                </a:lnTo>
                <a:close/>
                <a:moveTo>
                  <a:pt x="410152" y="253686"/>
                </a:moveTo>
                <a:lnTo>
                  <a:pt x="140937" y="253686"/>
                </a:lnTo>
                <a:lnTo>
                  <a:pt x="140937" y="140940"/>
                </a:lnTo>
                <a:lnTo>
                  <a:pt x="371171" y="140940"/>
                </a:lnTo>
                <a:lnTo>
                  <a:pt x="399359" y="112752"/>
                </a:lnTo>
                <a:lnTo>
                  <a:pt x="140937" y="112752"/>
                </a:lnTo>
                <a:lnTo>
                  <a:pt x="140937" y="84564"/>
                </a:lnTo>
                <a:lnTo>
                  <a:pt x="422811" y="84564"/>
                </a:lnTo>
                <a:lnTo>
                  <a:pt x="422811" y="56376"/>
                </a:lnTo>
                <a:lnTo>
                  <a:pt x="112749" y="56376"/>
                </a:lnTo>
                <a:lnTo>
                  <a:pt x="112749" y="281874"/>
                </a:lnTo>
                <a:lnTo>
                  <a:pt x="382334" y="281874"/>
                </a:lnTo>
                <a:lnTo>
                  <a:pt x="410152" y="253686"/>
                </a:lnTo>
                <a:close/>
                <a:moveTo>
                  <a:pt x="56376" y="535557"/>
                </a:moveTo>
                <a:lnTo>
                  <a:pt x="84564" y="535557"/>
                </a:lnTo>
                <a:lnTo>
                  <a:pt x="84564" y="394620"/>
                </a:lnTo>
                <a:lnTo>
                  <a:pt x="112752" y="394620"/>
                </a:lnTo>
                <a:lnTo>
                  <a:pt x="112752" y="511890"/>
                </a:lnTo>
                <a:lnTo>
                  <a:pt x="140940" y="483705"/>
                </a:lnTo>
                <a:lnTo>
                  <a:pt x="140940" y="394620"/>
                </a:lnTo>
                <a:lnTo>
                  <a:pt x="367714" y="394620"/>
                </a:lnTo>
                <a:lnTo>
                  <a:pt x="367714" y="366435"/>
                </a:lnTo>
                <a:lnTo>
                  <a:pt x="56376" y="366435"/>
                </a:lnTo>
                <a:lnTo>
                  <a:pt x="56376" y="535557"/>
                </a:lnTo>
                <a:close/>
                <a:moveTo>
                  <a:pt x="1428724" y="0"/>
                </a:moveTo>
                <a:lnTo>
                  <a:pt x="1428724" y="324156"/>
                </a:lnTo>
                <a:cubicBezTo>
                  <a:pt x="1428724" y="399584"/>
                  <a:pt x="1395069" y="464387"/>
                  <a:pt x="1316539" y="514089"/>
                </a:cubicBezTo>
                <a:lnTo>
                  <a:pt x="1315903" y="513258"/>
                </a:lnTo>
                <a:cubicBezTo>
                  <a:pt x="1367503" y="472336"/>
                  <a:pt x="1400536" y="419773"/>
                  <a:pt x="1400536" y="351869"/>
                </a:cubicBezTo>
                <a:lnTo>
                  <a:pt x="1400536" y="3"/>
                </a:lnTo>
                <a:lnTo>
                  <a:pt x="1372348" y="3"/>
                </a:lnTo>
                <a:lnTo>
                  <a:pt x="1372348" y="351400"/>
                </a:lnTo>
                <a:cubicBezTo>
                  <a:pt x="1372348" y="452590"/>
                  <a:pt x="1290318" y="528510"/>
                  <a:pt x="1189132" y="528510"/>
                </a:cubicBezTo>
                <a:cubicBezTo>
                  <a:pt x="1087946" y="528510"/>
                  <a:pt x="1005916" y="452587"/>
                  <a:pt x="1005916" y="351400"/>
                </a:cubicBezTo>
                <a:lnTo>
                  <a:pt x="1005916" y="23666"/>
                </a:lnTo>
                <a:lnTo>
                  <a:pt x="977728" y="51854"/>
                </a:lnTo>
                <a:lnTo>
                  <a:pt x="977728" y="351869"/>
                </a:lnTo>
                <a:cubicBezTo>
                  <a:pt x="977728" y="468625"/>
                  <a:pt x="1072376" y="556226"/>
                  <a:pt x="1189132" y="556226"/>
                </a:cubicBezTo>
                <a:cubicBezTo>
                  <a:pt x="1191834" y="556226"/>
                  <a:pt x="1217320" y="556226"/>
                  <a:pt x="1217320" y="556226"/>
                </a:cubicBezTo>
                <a:cubicBezTo>
                  <a:pt x="1332291" y="556226"/>
                  <a:pt x="1456912" y="471321"/>
                  <a:pt x="1456912" y="324566"/>
                </a:cubicBezTo>
                <a:cubicBezTo>
                  <a:pt x="1456912" y="324428"/>
                  <a:pt x="1456912" y="0"/>
                  <a:pt x="1456912" y="0"/>
                </a:cubicBezTo>
                <a:lnTo>
                  <a:pt x="1428724" y="0"/>
                </a:lnTo>
                <a:close/>
                <a:moveTo>
                  <a:pt x="1189132" y="500322"/>
                </a:moveTo>
                <a:cubicBezTo>
                  <a:pt x="1274706" y="500322"/>
                  <a:pt x="1344082" y="436948"/>
                  <a:pt x="1344160" y="351400"/>
                </a:cubicBezTo>
                <a:lnTo>
                  <a:pt x="1344160" y="351400"/>
                </a:lnTo>
                <a:lnTo>
                  <a:pt x="1344160" y="23666"/>
                </a:lnTo>
                <a:lnTo>
                  <a:pt x="1315972" y="51854"/>
                </a:lnTo>
                <a:lnTo>
                  <a:pt x="1315972" y="324153"/>
                </a:lnTo>
                <a:cubicBezTo>
                  <a:pt x="1315972" y="378637"/>
                  <a:pt x="1271801" y="415761"/>
                  <a:pt x="1217317" y="415761"/>
                </a:cubicBezTo>
                <a:cubicBezTo>
                  <a:pt x="1162833" y="415761"/>
                  <a:pt x="1118662" y="378637"/>
                  <a:pt x="1118662" y="324153"/>
                </a:cubicBezTo>
                <a:lnTo>
                  <a:pt x="1118662" y="3"/>
                </a:lnTo>
                <a:lnTo>
                  <a:pt x="1090474" y="3"/>
                </a:lnTo>
                <a:lnTo>
                  <a:pt x="1090474" y="324156"/>
                </a:lnTo>
                <a:cubicBezTo>
                  <a:pt x="1090474" y="394209"/>
                  <a:pt x="1147264" y="443951"/>
                  <a:pt x="1217317" y="443951"/>
                </a:cubicBezTo>
                <a:cubicBezTo>
                  <a:pt x="1245962" y="443951"/>
                  <a:pt x="1280732" y="429800"/>
                  <a:pt x="1304349" y="404889"/>
                </a:cubicBezTo>
                <a:lnTo>
                  <a:pt x="1304982" y="405720"/>
                </a:lnTo>
                <a:cubicBezTo>
                  <a:pt x="1282838" y="446784"/>
                  <a:pt x="1241907" y="472139"/>
                  <a:pt x="1189129" y="472139"/>
                </a:cubicBezTo>
                <a:cubicBezTo>
                  <a:pt x="1119507" y="472139"/>
                  <a:pt x="1062992" y="421734"/>
                  <a:pt x="1062303" y="352344"/>
                </a:cubicBezTo>
                <a:lnTo>
                  <a:pt x="1062286" y="352344"/>
                </a:lnTo>
                <a:lnTo>
                  <a:pt x="1062286" y="3"/>
                </a:lnTo>
                <a:lnTo>
                  <a:pt x="1034098" y="3"/>
                </a:lnTo>
                <a:lnTo>
                  <a:pt x="1034098" y="352341"/>
                </a:lnTo>
                <a:lnTo>
                  <a:pt x="1034113" y="352341"/>
                </a:lnTo>
                <a:cubicBezTo>
                  <a:pt x="1034703" y="437411"/>
                  <a:pt x="1103877" y="500322"/>
                  <a:pt x="1189132" y="500322"/>
                </a:cubicBezTo>
                <a:close/>
                <a:moveTo>
                  <a:pt x="562774" y="366435"/>
                </a:moveTo>
                <a:lnTo>
                  <a:pt x="491494" y="535557"/>
                </a:lnTo>
                <a:lnTo>
                  <a:pt x="519684" y="535554"/>
                </a:lnTo>
                <a:lnTo>
                  <a:pt x="519682" y="535557"/>
                </a:lnTo>
                <a:lnTo>
                  <a:pt x="519684" y="535557"/>
                </a:lnTo>
                <a:lnTo>
                  <a:pt x="555322" y="450996"/>
                </a:lnTo>
                <a:lnTo>
                  <a:pt x="794138" y="450996"/>
                </a:lnTo>
                <a:lnTo>
                  <a:pt x="829744" y="535557"/>
                </a:lnTo>
                <a:lnTo>
                  <a:pt x="857932" y="535557"/>
                </a:lnTo>
                <a:lnTo>
                  <a:pt x="810457" y="422808"/>
                </a:lnTo>
                <a:lnTo>
                  <a:pt x="567200" y="422808"/>
                </a:lnTo>
                <a:lnTo>
                  <a:pt x="579078" y="394620"/>
                </a:lnTo>
                <a:lnTo>
                  <a:pt x="826776" y="394620"/>
                </a:lnTo>
                <a:lnTo>
                  <a:pt x="886120" y="535557"/>
                </a:lnTo>
                <a:lnTo>
                  <a:pt x="914308" y="535557"/>
                </a:lnTo>
                <a:lnTo>
                  <a:pt x="843097" y="366435"/>
                </a:lnTo>
                <a:lnTo>
                  <a:pt x="562774" y="366435"/>
                </a:lnTo>
                <a:close/>
                <a:moveTo>
                  <a:pt x="604248" y="0"/>
                </a:moveTo>
                <a:lnTo>
                  <a:pt x="397091" y="491374"/>
                </a:lnTo>
                <a:lnTo>
                  <a:pt x="415032" y="515732"/>
                </a:lnTo>
                <a:lnTo>
                  <a:pt x="632437" y="0"/>
                </a:lnTo>
                <a:lnTo>
                  <a:pt x="604248" y="0"/>
                </a:lnTo>
                <a:close/>
                <a:moveTo>
                  <a:pt x="716998" y="3"/>
                </a:moveTo>
                <a:lnTo>
                  <a:pt x="934130" y="515735"/>
                </a:lnTo>
                <a:lnTo>
                  <a:pt x="952028" y="491377"/>
                </a:lnTo>
                <a:lnTo>
                  <a:pt x="745186" y="3"/>
                </a:lnTo>
                <a:lnTo>
                  <a:pt x="716998" y="3"/>
                </a:lnTo>
                <a:close/>
                <a:moveTo>
                  <a:pt x="546409" y="338247"/>
                </a:moveTo>
                <a:lnTo>
                  <a:pt x="463042" y="535557"/>
                </a:lnTo>
                <a:lnTo>
                  <a:pt x="434854" y="535557"/>
                </a:lnTo>
                <a:lnTo>
                  <a:pt x="646528" y="33467"/>
                </a:lnTo>
                <a:lnTo>
                  <a:pt x="762988" y="310059"/>
                </a:lnTo>
                <a:lnTo>
                  <a:pt x="791176" y="310059"/>
                </a:lnTo>
                <a:lnTo>
                  <a:pt x="660624" y="3"/>
                </a:lnTo>
                <a:lnTo>
                  <a:pt x="688812" y="3"/>
                </a:lnTo>
                <a:lnTo>
                  <a:pt x="831231" y="338247"/>
                </a:lnTo>
                <a:lnTo>
                  <a:pt x="546409" y="338247"/>
                </a:lnTo>
                <a:close/>
                <a:moveTo>
                  <a:pt x="674788" y="167531"/>
                </a:moveTo>
                <a:lnTo>
                  <a:pt x="614721" y="310062"/>
                </a:lnTo>
                <a:lnTo>
                  <a:pt x="734800" y="310062"/>
                </a:lnTo>
                <a:lnTo>
                  <a:pt x="674788" y="167531"/>
                </a:lnTo>
                <a:close/>
                <a:moveTo>
                  <a:pt x="558275" y="310062"/>
                </a:moveTo>
                <a:lnTo>
                  <a:pt x="586535" y="310062"/>
                </a:lnTo>
                <a:lnTo>
                  <a:pt x="660703" y="134072"/>
                </a:lnTo>
                <a:lnTo>
                  <a:pt x="646588" y="100553"/>
                </a:lnTo>
                <a:lnTo>
                  <a:pt x="558275" y="310062"/>
                </a:lnTo>
                <a:close/>
              </a:path>
            </a:pathLst>
          </a:custGeom>
          <a:solidFill>
            <a:srgbClr val="041E42"/>
          </a:solidFill>
          <a:ln w="2892" cap="flat">
            <a:noFill/>
            <a:prstDash val="solid"/>
            <a:miter/>
          </a:ln>
        </p:spPr>
        <p:txBody>
          <a:bodyPr rtlCol="0" anchor="ctr"/>
          <a:lstStyle/>
          <a:p>
            <a:endParaRPr lang="de-DE"/>
          </a:p>
        </p:txBody>
      </p:sp>
      <p:pic>
        <p:nvPicPr>
          <p:cNvPr id="185" name="Grafik 3">
            <a:extLst>
              <a:ext uri="{FF2B5EF4-FFF2-40B4-BE49-F238E27FC236}">
                <a16:creationId xmlns:a16="http://schemas.microsoft.com/office/drawing/2014/main" id="{E6A12ECE-E76D-343D-9B79-19E64E149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1493" y="300704"/>
            <a:ext cx="1543659" cy="541185"/>
          </a:xfrm>
          <a:prstGeom prst="rect">
            <a:avLst/>
          </a:prstGeom>
        </p:spPr>
      </p:pic>
      <p:sp>
        <p:nvSpPr>
          <p:cNvPr id="189" name="Titel 5">
            <a:extLst>
              <a:ext uri="{FF2B5EF4-FFF2-40B4-BE49-F238E27FC236}">
                <a16:creationId xmlns:a16="http://schemas.microsoft.com/office/drawing/2014/main" id="{2D423DAD-8E01-953F-7414-6795E98F3905}"/>
              </a:ext>
            </a:extLst>
          </p:cNvPr>
          <p:cNvSpPr txBox="1">
            <a:spLocks/>
          </p:cNvSpPr>
          <p:nvPr userDrawn="1"/>
        </p:nvSpPr>
        <p:spPr>
          <a:xfrm>
            <a:off x="518318" y="301185"/>
            <a:ext cx="6844385" cy="3323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rgbClr val="041E4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Mastertitelformat bearbeiten</a:t>
            </a:r>
          </a:p>
        </p:txBody>
      </p:sp>
      <p:sp>
        <p:nvSpPr>
          <p:cNvPr id="190" name="Textplatzhalter 9">
            <a:extLst>
              <a:ext uri="{FF2B5EF4-FFF2-40B4-BE49-F238E27FC236}">
                <a16:creationId xmlns:a16="http://schemas.microsoft.com/office/drawing/2014/main" id="{09C071AC-1E1A-A6D3-E8AC-7F33335F54F7}"/>
              </a:ext>
            </a:extLst>
          </p:cNvPr>
          <p:cNvSpPr txBox="1">
            <a:spLocks/>
          </p:cNvSpPr>
          <p:nvPr userDrawn="1"/>
        </p:nvSpPr>
        <p:spPr>
          <a:xfrm>
            <a:off x="518317" y="687598"/>
            <a:ext cx="6844385" cy="249812"/>
          </a:xfrm>
          <a:prstGeom prst="rect">
            <a:avLst/>
          </a:prstGeom>
        </p:spPr>
        <p:txBody>
          <a:bodyPr vert="horz" wrap="square" lIns="0" tIns="0" rIns="360000" bIns="0" rtlCol="0" anchor="t" anchorCtr="0">
            <a:sp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rgbClr val="041E42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rgbClr val="041E42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Mastertextformat bearbeiten</a:t>
            </a:r>
          </a:p>
        </p:txBody>
      </p:sp>
      <p:sp>
        <p:nvSpPr>
          <p:cNvPr id="191" name="Textplatzhalter 6">
            <a:extLst>
              <a:ext uri="{FF2B5EF4-FFF2-40B4-BE49-F238E27FC236}">
                <a16:creationId xmlns:a16="http://schemas.microsoft.com/office/drawing/2014/main" id="{8AFCEFDF-12E4-3977-46E3-2F9A79AA27CD}"/>
              </a:ext>
            </a:extLst>
          </p:cNvPr>
          <p:cNvSpPr txBox="1">
            <a:spLocks/>
          </p:cNvSpPr>
          <p:nvPr userDrawn="1"/>
        </p:nvSpPr>
        <p:spPr>
          <a:xfrm>
            <a:off x="518317" y="1631156"/>
            <a:ext cx="11157745" cy="4569619"/>
          </a:xfrm>
          <a:prstGeom prst="rect">
            <a:avLst/>
          </a:prstGeom>
        </p:spPr>
        <p:txBody>
          <a:bodyPr vert="horz" lIns="0" tIns="0" rIns="360000" bIns="0" rtlCol="0" anchor="t" anchorCtr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0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6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40000" indent="-1800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chemeClr val="accent4"/>
              </a:buClr>
              <a:buFont typeface="Symbol" panose="05050102010706020507" pitchFamily="18" charset="2"/>
              <a:buChar char="-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Mastertextformat bearbeiten</a:t>
            </a:r>
          </a:p>
          <a:p>
            <a:pPr marL="180000" marR="0" lvl="1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8C9FB1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Zweite Ebene</a:t>
            </a:r>
          </a:p>
          <a:p>
            <a:pPr marL="360000" marR="0" lvl="2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8C9FB1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Dritte Ebene</a:t>
            </a:r>
          </a:p>
          <a:p>
            <a:pPr marL="540000" marR="0" lvl="3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8C9FB1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Vierte Ebene</a:t>
            </a:r>
          </a:p>
          <a:p>
            <a:pPr marL="720000" marR="0" lvl="4" indent="-1800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Clr>
                <a:srgbClr val="8C9FB1"/>
              </a:buClr>
              <a:buSzTx/>
              <a:buFont typeface="Symbol" panose="05050102010706020507" pitchFamily="18" charset="2"/>
              <a:buChar char="-"/>
              <a:tabLst/>
              <a:defRPr/>
            </a:pPr>
            <a:r>
              <a:rPr kumimoji="0" lang="de-DE" sz="1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563244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AC61CB-3972-E7E5-1949-980531187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8E507E-2B24-398F-53C7-DF0AF2183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CFAAB8-9D61-A8CD-B871-7AC3AE97B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00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056B76-0692-A302-8080-F14E30ADB4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D4898-6FAD-630B-51C1-3CD9BC0B2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B7E00A-E8B6-AAC8-EAB7-D5A2234B23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A73311-8AE3-4EB9-AC64-1EF98C892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130CD1-46CE-0852-F154-6B2E06987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A3DD02-39E8-C448-0238-110343D8B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98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E4A3-E3AF-B42A-62E4-74121BD481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51664B-CC74-CB52-9119-8397E81F57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9598BE-5CDA-590A-D4AC-B7D4FD395A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8D695-2E41-429B-1E7A-D75D268C5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D822CB-8A31-401C-09C5-3D538CEEC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7698D-4DFD-2E7B-C2EB-84BED8DBAD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4523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A7603-66CB-3D95-F59C-CBBC7BE5D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C2C6CE-0798-38CC-6632-DA5FCA94F0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AD883-54AB-41BD-CB68-21BB3BE6A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020A6F-52E9-BF76-09D7-56EBA0EF5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32B9EE-87AE-4B26-0F1F-CBA80ED0C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2317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5BCE932-9612-3524-DCE6-6F9AD9534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392EE5-2F04-2762-82A4-3557A122F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65BF2-92E9-574F-D44F-F5AA9CA7B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EE7AE1-77D5-EAE8-4F0A-83FF533B3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D222EC-EC9F-AD1E-6DE9-D863F9654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1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82768-D11C-6F9B-2D41-0136319632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EBFD11-0485-00BC-6DA8-41ABEDF24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6419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FF6D7-E627-6F62-CE2D-A932B0C1F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033"/>
            <a:ext cx="10515600" cy="87965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5795B-0801-61BE-7637-33E681B41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6135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A4E1B-B471-8C47-364A-A81208A76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A04084-1F18-0278-5CBB-8F3BF8C0B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4846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EA106-FA84-C015-F645-6F86CF34AE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6936"/>
            <a:ext cx="10515600" cy="863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507BDE-B67C-9F27-BBED-C30FD1BA7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0898FE-4A7A-E720-5DDC-539457E6B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575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20CC3-E264-70AF-E9A4-0D179B7FA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CDFCDF-15DD-5D30-14DF-9C162053F2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0771E-56A6-F429-BE6C-7B0D70A02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67A4720-43D7-5C90-B865-D182DB2E3D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994174-EF78-8D67-A3C6-D13AFEB262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966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BAB1D-6FA5-6C15-0031-FDBEABADF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85293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1357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lowchart: Manual Input 11"/>
          <p:cNvSpPr/>
          <p:nvPr userDrawn="1"/>
        </p:nvSpPr>
        <p:spPr>
          <a:xfrm rot="5400000" flipV="1">
            <a:off x="11342444" y="6008445"/>
            <a:ext cx="457197" cy="124191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67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67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673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67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6559826"/>
            <a:ext cx="12192000" cy="2981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2025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t> Georgia Tech Fault &amp; Disturbance Analysis Conference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10172701" y="6533636"/>
            <a:ext cx="20405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809EC2">
                  <a:lumMod val="50000"/>
                </a:srgbClr>
              </a:solidFill>
              <a:effectLst/>
              <a:uLnTx/>
              <a:uFillTx/>
              <a:latin typeface="Trebuchet MS" panose="020B0603020202020204" pitchFamily="34" charset="0"/>
              <a:ea typeface="Microsoft Tai Le" panose="020B0502040204020203" pitchFamily="34" charset="0"/>
              <a:cs typeface="Microsoft Tai Le" panose="020B0502040204020203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360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8FB2FD-EF1D-C24E-C0FE-206A3DA3F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4660"/>
            <a:ext cx="10515600" cy="866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427D5-5692-4926-493F-6C5EA7A8C7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lowchart: Manual Input 11">
            <a:extLst>
              <a:ext uri="{FF2B5EF4-FFF2-40B4-BE49-F238E27FC236}">
                <a16:creationId xmlns:a16="http://schemas.microsoft.com/office/drawing/2014/main" id="{E668BDC3-3003-C006-2EE8-0FFD881C6077}"/>
              </a:ext>
            </a:extLst>
          </p:cNvPr>
          <p:cNvSpPr/>
          <p:nvPr userDrawn="1"/>
        </p:nvSpPr>
        <p:spPr>
          <a:xfrm rot="5400000" flipV="1">
            <a:off x="11342444" y="6008445"/>
            <a:ext cx="457197" cy="1241916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0 w 10000"/>
              <a:gd name="connsiteY0" fmla="*/ 4673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4673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0" y="4673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4673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1A604B2-5784-06AB-D046-44DA9D1E2A6F}"/>
              </a:ext>
            </a:extLst>
          </p:cNvPr>
          <p:cNvSpPr/>
          <p:nvPr userDrawn="1"/>
        </p:nvSpPr>
        <p:spPr>
          <a:xfrm>
            <a:off x="0" y="6559826"/>
            <a:ext cx="12192000" cy="298174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3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3">
                  <a:lumMod val="40000"/>
                  <a:lumOff val="60000"/>
                  <a:shade val="100000"/>
                  <a:satMod val="11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1600" b="1">
                <a:latin typeface="Trebuchet MS" panose="020B0603020202020204" pitchFamily="34" charset="0"/>
              </a:rPr>
              <a:t>2025</a:t>
            </a:r>
            <a:r>
              <a:rPr lang="en-US" sz="1400" b="1">
                <a:latin typeface="Trebuchet MS" panose="020B0603020202020204" pitchFamily="34" charset="0"/>
              </a:rPr>
              <a:t> Georgia Tech Fault &amp; Disturbance Analysis Conference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DF729D7-5EA6-E744-BFE9-D3610431EEB5}"/>
              </a:ext>
            </a:extLst>
          </p:cNvPr>
          <p:cNvSpPr txBox="1">
            <a:spLocks/>
          </p:cNvSpPr>
          <p:nvPr userDrawn="1"/>
        </p:nvSpPr>
        <p:spPr>
          <a:xfrm>
            <a:off x="11541210" y="6446840"/>
            <a:ext cx="650789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8561873-E5F7-4C6A-B7F2-AB7F7BD3159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reihandform: Form 43">
            <a:extLst>
              <a:ext uri="{FF2B5EF4-FFF2-40B4-BE49-F238E27FC236}">
                <a16:creationId xmlns:a16="http://schemas.microsoft.com/office/drawing/2014/main" id="{61A8EA48-8013-9DC2-0AFA-7A7C74C26780}"/>
              </a:ext>
            </a:extLst>
          </p:cNvPr>
          <p:cNvSpPr>
            <a:spLocks noChangeAspect="1"/>
          </p:cNvSpPr>
          <p:nvPr userDrawn="1"/>
        </p:nvSpPr>
        <p:spPr>
          <a:xfrm>
            <a:off x="10596063" y="299346"/>
            <a:ext cx="1080000" cy="412328"/>
          </a:xfrm>
          <a:custGeom>
            <a:avLst/>
            <a:gdLst>
              <a:gd name="connsiteX0" fmla="*/ 0 w 4797018"/>
              <a:gd name="connsiteY0" fmla="*/ 170736 h 1831428"/>
              <a:gd name="connsiteX1" fmla="*/ 92812 w 4797018"/>
              <a:gd name="connsiteY1" fmla="*/ 77924 h 1831428"/>
              <a:gd name="connsiteX2" fmla="*/ 92812 w 4797018"/>
              <a:gd name="connsiteY2" fmla="*/ 1763373 h 1831428"/>
              <a:gd name="connsiteX3" fmla="*/ 0 w 4797018"/>
              <a:gd name="connsiteY3" fmla="*/ 1763373 h 1831428"/>
              <a:gd name="connsiteX4" fmla="*/ 0 w 4797018"/>
              <a:gd name="connsiteY4" fmla="*/ 170736 h 1831428"/>
              <a:gd name="connsiteX5" fmla="*/ 278425 w 4797018"/>
              <a:gd name="connsiteY5" fmla="*/ 92812 h 1831428"/>
              <a:gd name="connsiteX6" fmla="*/ 1392136 w 4797018"/>
              <a:gd name="connsiteY6" fmla="*/ 92812 h 1831428"/>
              <a:gd name="connsiteX7" fmla="*/ 1392136 w 4797018"/>
              <a:gd name="connsiteY7" fmla="*/ 0 h 1831428"/>
              <a:gd name="connsiteX8" fmla="*/ 185614 w 4797018"/>
              <a:gd name="connsiteY8" fmla="*/ 0 h 1831428"/>
              <a:gd name="connsiteX9" fmla="*/ 185614 w 4797018"/>
              <a:gd name="connsiteY9" fmla="*/ 1113701 h 1831428"/>
              <a:gd name="connsiteX10" fmla="*/ 1210723 w 4797018"/>
              <a:gd name="connsiteY10" fmla="*/ 1113701 h 1831428"/>
              <a:gd name="connsiteX11" fmla="*/ 1210723 w 4797018"/>
              <a:gd name="connsiteY11" fmla="*/ 1020899 h 1831428"/>
              <a:gd name="connsiteX12" fmla="*/ 278425 w 4797018"/>
              <a:gd name="connsiteY12" fmla="*/ 1020899 h 1831428"/>
              <a:gd name="connsiteX13" fmla="*/ 278425 w 4797018"/>
              <a:gd name="connsiteY13" fmla="*/ 92812 h 1831428"/>
              <a:gd name="connsiteX14" fmla="*/ 1350464 w 4797018"/>
              <a:gd name="connsiteY14" fmla="*/ 835285 h 1831428"/>
              <a:gd name="connsiteX15" fmla="*/ 464048 w 4797018"/>
              <a:gd name="connsiteY15" fmla="*/ 835285 h 1831428"/>
              <a:gd name="connsiteX16" fmla="*/ 464048 w 4797018"/>
              <a:gd name="connsiteY16" fmla="*/ 464048 h 1831428"/>
              <a:gd name="connsiteX17" fmla="*/ 1222124 w 4797018"/>
              <a:gd name="connsiteY17" fmla="*/ 464048 h 1831428"/>
              <a:gd name="connsiteX18" fmla="*/ 1314926 w 4797018"/>
              <a:gd name="connsiteY18" fmla="*/ 371237 h 1831428"/>
              <a:gd name="connsiteX19" fmla="*/ 464048 w 4797018"/>
              <a:gd name="connsiteY19" fmla="*/ 371237 h 1831428"/>
              <a:gd name="connsiteX20" fmla="*/ 464048 w 4797018"/>
              <a:gd name="connsiteY20" fmla="*/ 278425 h 1831428"/>
              <a:gd name="connsiteX21" fmla="*/ 1392146 w 4797018"/>
              <a:gd name="connsiteY21" fmla="*/ 278425 h 1831428"/>
              <a:gd name="connsiteX22" fmla="*/ 1392146 w 4797018"/>
              <a:gd name="connsiteY22" fmla="*/ 185614 h 1831428"/>
              <a:gd name="connsiteX23" fmla="*/ 371237 w 4797018"/>
              <a:gd name="connsiteY23" fmla="*/ 185614 h 1831428"/>
              <a:gd name="connsiteX24" fmla="*/ 371237 w 4797018"/>
              <a:gd name="connsiteY24" fmla="*/ 928087 h 1831428"/>
              <a:gd name="connsiteX25" fmla="*/ 1258872 w 4797018"/>
              <a:gd name="connsiteY25" fmla="*/ 928087 h 1831428"/>
              <a:gd name="connsiteX26" fmla="*/ 1350464 w 4797018"/>
              <a:gd name="connsiteY26" fmla="*/ 835285 h 1831428"/>
              <a:gd name="connsiteX27" fmla="*/ 185614 w 4797018"/>
              <a:gd name="connsiteY27" fmla="*/ 1763373 h 1831428"/>
              <a:gd name="connsiteX28" fmla="*/ 278425 w 4797018"/>
              <a:gd name="connsiteY28" fmla="*/ 1763373 h 1831428"/>
              <a:gd name="connsiteX29" fmla="*/ 278425 w 4797018"/>
              <a:gd name="connsiteY29" fmla="*/ 1299324 h 1831428"/>
              <a:gd name="connsiteX30" fmla="*/ 371237 w 4797018"/>
              <a:gd name="connsiteY30" fmla="*/ 1299324 h 1831428"/>
              <a:gd name="connsiteX31" fmla="*/ 371237 w 4797018"/>
              <a:gd name="connsiteY31" fmla="*/ 1685449 h 1831428"/>
              <a:gd name="connsiteX32" fmla="*/ 464039 w 4797018"/>
              <a:gd name="connsiteY32" fmla="*/ 1592647 h 1831428"/>
              <a:gd name="connsiteX33" fmla="*/ 464039 w 4797018"/>
              <a:gd name="connsiteY33" fmla="*/ 1299324 h 1831428"/>
              <a:gd name="connsiteX34" fmla="*/ 1210723 w 4797018"/>
              <a:gd name="connsiteY34" fmla="*/ 1299324 h 1831428"/>
              <a:gd name="connsiteX35" fmla="*/ 1210723 w 4797018"/>
              <a:gd name="connsiteY35" fmla="*/ 1206522 h 1831428"/>
              <a:gd name="connsiteX36" fmla="*/ 185614 w 4797018"/>
              <a:gd name="connsiteY36" fmla="*/ 1206522 h 1831428"/>
              <a:gd name="connsiteX37" fmla="*/ 185614 w 4797018"/>
              <a:gd name="connsiteY37" fmla="*/ 1763373 h 1831428"/>
              <a:gd name="connsiteX38" fmla="*/ 4704207 w 4797018"/>
              <a:gd name="connsiteY38" fmla="*/ 0 h 1831428"/>
              <a:gd name="connsiteX39" fmla="*/ 4704207 w 4797018"/>
              <a:gd name="connsiteY39" fmla="*/ 1067314 h 1831428"/>
              <a:gd name="connsiteX40" fmla="*/ 4334837 w 4797018"/>
              <a:gd name="connsiteY40" fmla="*/ 1692688 h 1831428"/>
              <a:gd name="connsiteX41" fmla="*/ 4332742 w 4797018"/>
              <a:gd name="connsiteY41" fmla="*/ 1689954 h 1831428"/>
              <a:gd name="connsiteX42" fmla="*/ 4611405 w 4797018"/>
              <a:gd name="connsiteY42" fmla="*/ 1158564 h 1831428"/>
              <a:gd name="connsiteX43" fmla="*/ 4611405 w 4797018"/>
              <a:gd name="connsiteY43" fmla="*/ 0 h 1831428"/>
              <a:gd name="connsiteX44" fmla="*/ 4518594 w 4797018"/>
              <a:gd name="connsiteY44" fmla="*/ 0 h 1831428"/>
              <a:gd name="connsiteX45" fmla="*/ 4518594 w 4797018"/>
              <a:gd name="connsiteY45" fmla="*/ 1157021 h 1831428"/>
              <a:gd name="connsiteX46" fmla="*/ 3915337 w 4797018"/>
              <a:gd name="connsiteY46" fmla="*/ 1740170 h 1831428"/>
              <a:gd name="connsiteX47" fmla="*/ 3312081 w 4797018"/>
              <a:gd name="connsiteY47" fmla="*/ 1157021 h 1831428"/>
              <a:gd name="connsiteX48" fmla="*/ 3312081 w 4797018"/>
              <a:gd name="connsiteY48" fmla="*/ 77924 h 1831428"/>
              <a:gd name="connsiteX49" fmla="*/ 3219269 w 4797018"/>
              <a:gd name="connsiteY49" fmla="*/ 170736 h 1831428"/>
              <a:gd name="connsiteX50" fmla="*/ 3219269 w 4797018"/>
              <a:gd name="connsiteY50" fmla="*/ 1158564 h 1831428"/>
              <a:gd name="connsiteX51" fmla="*/ 3915337 w 4797018"/>
              <a:gd name="connsiteY51" fmla="*/ 1831429 h 1831428"/>
              <a:gd name="connsiteX52" fmla="*/ 4008139 w 4797018"/>
              <a:gd name="connsiteY52" fmla="*/ 1831429 h 1831428"/>
              <a:gd name="connsiteX53" fmla="*/ 4797019 w 4797018"/>
              <a:gd name="connsiteY53" fmla="*/ 1068667 h 1831428"/>
              <a:gd name="connsiteX54" fmla="*/ 4797019 w 4797018"/>
              <a:gd name="connsiteY54" fmla="*/ 0 h 1831428"/>
              <a:gd name="connsiteX55" fmla="*/ 4704207 w 4797018"/>
              <a:gd name="connsiteY55" fmla="*/ 0 h 1831428"/>
              <a:gd name="connsiteX56" fmla="*/ 3915328 w 4797018"/>
              <a:gd name="connsiteY56" fmla="*/ 1647358 h 1831428"/>
              <a:gd name="connsiteX57" fmla="*/ 4425773 w 4797018"/>
              <a:gd name="connsiteY57" fmla="*/ 1157021 h 1831428"/>
              <a:gd name="connsiteX58" fmla="*/ 4425782 w 4797018"/>
              <a:gd name="connsiteY58" fmla="*/ 1157021 h 1831428"/>
              <a:gd name="connsiteX59" fmla="*/ 4425782 w 4797018"/>
              <a:gd name="connsiteY59" fmla="*/ 77924 h 1831428"/>
              <a:gd name="connsiteX60" fmla="*/ 4332970 w 4797018"/>
              <a:gd name="connsiteY60" fmla="*/ 170736 h 1831428"/>
              <a:gd name="connsiteX61" fmla="*/ 4332970 w 4797018"/>
              <a:gd name="connsiteY61" fmla="*/ 1067305 h 1831428"/>
              <a:gd name="connsiteX62" fmla="*/ 4008130 w 4797018"/>
              <a:gd name="connsiteY62" fmla="*/ 1368933 h 1831428"/>
              <a:gd name="connsiteX63" fmla="*/ 3683298 w 4797018"/>
              <a:gd name="connsiteY63" fmla="*/ 1067305 h 1831428"/>
              <a:gd name="connsiteX64" fmla="*/ 3683289 w 4797018"/>
              <a:gd name="connsiteY64" fmla="*/ 0 h 1831428"/>
              <a:gd name="connsiteX65" fmla="*/ 3590487 w 4797018"/>
              <a:gd name="connsiteY65" fmla="*/ 0 h 1831428"/>
              <a:gd name="connsiteX66" fmla="*/ 3590487 w 4797018"/>
              <a:gd name="connsiteY66" fmla="*/ 1067305 h 1831428"/>
              <a:gd name="connsiteX67" fmla="*/ 4008130 w 4797018"/>
              <a:gd name="connsiteY67" fmla="*/ 1461745 h 1831428"/>
              <a:gd name="connsiteX68" fmla="*/ 4294699 w 4797018"/>
              <a:gd name="connsiteY68" fmla="*/ 1333129 h 1831428"/>
              <a:gd name="connsiteX69" fmla="*/ 4296785 w 4797018"/>
              <a:gd name="connsiteY69" fmla="*/ 1335862 h 1831428"/>
              <a:gd name="connsiteX70" fmla="*/ 3915328 w 4797018"/>
              <a:gd name="connsiteY70" fmla="*/ 1554556 h 1831428"/>
              <a:gd name="connsiteX71" fmla="*/ 3497742 w 4797018"/>
              <a:gd name="connsiteY71" fmla="*/ 1160116 h 1831428"/>
              <a:gd name="connsiteX72" fmla="*/ 3497685 w 4797018"/>
              <a:gd name="connsiteY72" fmla="*/ 1160116 h 1831428"/>
              <a:gd name="connsiteX73" fmla="*/ 3497685 w 4797018"/>
              <a:gd name="connsiteY73" fmla="*/ 0 h 1831428"/>
              <a:gd name="connsiteX74" fmla="*/ 3404873 w 4797018"/>
              <a:gd name="connsiteY74" fmla="*/ 0 h 1831428"/>
              <a:gd name="connsiteX75" fmla="*/ 3404873 w 4797018"/>
              <a:gd name="connsiteY75" fmla="*/ 1160107 h 1831428"/>
              <a:gd name="connsiteX76" fmla="*/ 3404921 w 4797018"/>
              <a:gd name="connsiteY76" fmla="*/ 1160107 h 1831428"/>
              <a:gd name="connsiteX77" fmla="*/ 3915328 w 4797018"/>
              <a:gd name="connsiteY77" fmla="*/ 1647358 h 1831428"/>
              <a:gd name="connsiteX78" fmla="*/ 1852984 w 4797018"/>
              <a:gd name="connsiteY78" fmla="*/ 1206522 h 1831428"/>
              <a:gd name="connsiteX79" fmla="*/ 1618288 w 4797018"/>
              <a:gd name="connsiteY79" fmla="*/ 1763373 h 1831428"/>
              <a:gd name="connsiteX80" fmla="*/ 1711119 w 4797018"/>
              <a:gd name="connsiteY80" fmla="*/ 1763363 h 1831428"/>
              <a:gd name="connsiteX81" fmla="*/ 1711100 w 4797018"/>
              <a:gd name="connsiteY81" fmla="*/ 1763373 h 1831428"/>
              <a:gd name="connsiteX82" fmla="*/ 1711119 w 4797018"/>
              <a:gd name="connsiteY82" fmla="*/ 1763373 h 1831428"/>
              <a:gd name="connsiteX83" fmla="*/ 1828448 w 4797018"/>
              <a:gd name="connsiteY83" fmla="*/ 1484948 h 1831428"/>
              <a:gd name="connsiteX84" fmla="*/ 2614774 w 4797018"/>
              <a:gd name="connsiteY84" fmla="*/ 1484948 h 1831428"/>
              <a:gd name="connsiteX85" fmla="*/ 2732018 w 4797018"/>
              <a:gd name="connsiteY85" fmla="*/ 1763373 h 1831428"/>
              <a:gd name="connsiteX86" fmla="*/ 2824820 w 4797018"/>
              <a:gd name="connsiteY86" fmla="*/ 1763373 h 1831428"/>
              <a:gd name="connsiteX87" fmla="*/ 2668515 w 4797018"/>
              <a:gd name="connsiteY87" fmla="*/ 1392136 h 1831428"/>
              <a:gd name="connsiteX88" fmla="*/ 1867567 w 4797018"/>
              <a:gd name="connsiteY88" fmla="*/ 1392136 h 1831428"/>
              <a:gd name="connsiteX89" fmla="*/ 1906676 w 4797018"/>
              <a:gd name="connsiteY89" fmla="*/ 1299324 h 1831428"/>
              <a:gd name="connsiteX90" fmla="*/ 2722236 w 4797018"/>
              <a:gd name="connsiteY90" fmla="*/ 1299324 h 1831428"/>
              <a:gd name="connsiteX91" fmla="*/ 2917632 w 4797018"/>
              <a:gd name="connsiteY91" fmla="*/ 1763373 h 1831428"/>
              <a:gd name="connsiteX92" fmla="*/ 3010443 w 4797018"/>
              <a:gd name="connsiteY92" fmla="*/ 1763373 h 1831428"/>
              <a:gd name="connsiteX93" fmla="*/ 2775976 w 4797018"/>
              <a:gd name="connsiteY93" fmla="*/ 1206522 h 1831428"/>
              <a:gd name="connsiteX94" fmla="*/ 1852984 w 4797018"/>
              <a:gd name="connsiteY94" fmla="*/ 1206522 h 1831428"/>
              <a:gd name="connsiteX95" fmla="*/ 1989544 w 4797018"/>
              <a:gd name="connsiteY95" fmla="*/ 0 h 1831428"/>
              <a:gd name="connsiteX96" fmla="*/ 1307459 w 4797018"/>
              <a:gd name="connsiteY96" fmla="*/ 1617898 h 1831428"/>
              <a:gd name="connsiteX97" fmla="*/ 1366533 w 4797018"/>
              <a:gd name="connsiteY97" fmla="*/ 1698098 h 1831428"/>
              <a:gd name="connsiteX98" fmla="*/ 2082356 w 4797018"/>
              <a:gd name="connsiteY98" fmla="*/ 0 h 1831428"/>
              <a:gd name="connsiteX99" fmla="*/ 1989544 w 4797018"/>
              <a:gd name="connsiteY99" fmla="*/ 0 h 1831428"/>
              <a:gd name="connsiteX100" fmla="*/ 2360771 w 4797018"/>
              <a:gd name="connsiteY100" fmla="*/ 0 h 1831428"/>
              <a:gd name="connsiteX101" fmla="*/ 3075708 w 4797018"/>
              <a:gd name="connsiteY101" fmla="*/ 1698098 h 1831428"/>
              <a:gd name="connsiteX102" fmla="*/ 3134639 w 4797018"/>
              <a:gd name="connsiteY102" fmla="*/ 1617898 h 1831428"/>
              <a:gd name="connsiteX103" fmla="*/ 2453592 w 4797018"/>
              <a:gd name="connsiteY103" fmla="*/ 0 h 1831428"/>
              <a:gd name="connsiteX104" fmla="*/ 2360771 w 4797018"/>
              <a:gd name="connsiteY104" fmla="*/ 0 h 1831428"/>
              <a:gd name="connsiteX105" fmla="*/ 1799101 w 4797018"/>
              <a:gd name="connsiteY105" fmla="*/ 1113711 h 1831428"/>
              <a:gd name="connsiteX106" fmla="*/ 1524610 w 4797018"/>
              <a:gd name="connsiteY106" fmla="*/ 1763373 h 1831428"/>
              <a:gd name="connsiteX107" fmla="*/ 1431798 w 4797018"/>
              <a:gd name="connsiteY107" fmla="*/ 1763373 h 1831428"/>
              <a:gd name="connsiteX108" fmla="*/ 2128761 w 4797018"/>
              <a:gd name="connsiteY108" fmla="*/ 110195 h 1831428"/>
              <a:gd name="connsiteX109" fmla="*/ 2512219 w 4797018"/>
              <a:gd name="connsiteY109" fmla="*/ 1020899 h 1831428"/>
              <a:gd name="connsiteX110" fmla="*/ 2605021 w 4797018"/>
              <a:gd name="connsiteY110" fmla="*/ 1020899 h 1831428"/>
              <a:gd name="connsiteX111" fmla="*/ 2175158 w 4797018"/>
              <a:gd name="connsiteY111" fmla="*/ 0 h 1831428"/>
              <a:gd name="connsiteX112" fmla="*/ 2267969 w 4797018"/>
              <a:gd name="connsiteY112" fmla="*/ 0 h 1831428"/>
              <a:gd name="connsiteX113" fmla="*/ 2736895 w 4797018"/>
              <a:gd name="connsiteY113" fmla="*/ 1113701 h 1831428"/>
              <a:gd name="connsiteX114" fmla="*/ 1799101 w 4797018"/>
              <a:gd name="connsiteY114" fmla="*/ 1113701 h 1831428"/>
              <a:gd name="connsiteX115" fmla="*/ 2221802 w 4797018"/>
              <a:gd name="connsiteY115" fmla="*/ 551602 h 1831428"/>
              <a:gd name="connsiteX116" fmla="*/ 2024015 w 4797018"/>
              <a:gd name="connsiteY116" fmla="*/ 1020899 h 1831428"/>
              <a:gd name="connsiteX117" fmla="*/ 2419398 w 4797018"/>
              <a:gd name="connsiteY117" fmla="*/ 1020899 h 1831428"/>
              <a:gd name="connsiteX118" fmla="*/ 2221802 w 4797018"/>
              <a:gd name="connsiteY118" fmla="*/ 551602 h 1831428"/>
              <a:gd name="connsiteX119" fmla="*/ 1838163 w 4797018"/>
              <a:gd name="connsiteY119" fmla="*/ 1020899 h 1831428"/>
              <a:gd name="connsiteX120" fmla="*/ 1931213 w 4797018"/>
              <a:gd name="connsiteY120" fmla="*/ 1020899 h 1831428"/>
              <a:gd name="connsiteX121" fmla="*/ 2175415 w 4797018"/>
              <a:gd name="connsiteY121" fmla="*/ 441436 h 1831428"/>
              <a:gd name="connsiteX122" fmla="*/ 2128942 w 4797018"/>
              <a:gd name="connsiteY122" fmla="*/ 331070 h 1831428"/>
              <a:gd name="connsiteX123" fmla="*/ 1838163 w 4797018"/>
              <a:gd name="connsiteY123" fmla="*/ 1020899 h 1831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</a:cxnLst>
            <a:rect l="l" t="t" r="r" b="b"/>
            <a:pathLst>
              <a:path w="4797018" h="1831428">
                <a:moveTo>
                  <a:pt x="0" y="170736"/>
                </a:moveTo>
                <a:lnTo>
                  <a:pt x="92812" y="77924"/>
                </a:lnTo>
                <a:lnTo>
                  <a:pt x="92812" y="1763373"/>
                </a:lnTo>
                <a:lnTo>
                  <a:pt x="0" y="1763373"/>
                </a:lnTo>
                <a:lnTo>
                  <a:pt x="0" y="170736"/>
                </a:lnTo>
                <a:close/>
                <a:moveTo>
                  <a:pt x="278425" y="92812"/>
                </a:moveTo>
                <a:lnTo>
                  <a:pt x="1392136" y="92812"/>
                </a:lnTo>
                <a:lnTo>
                  <a:pt x="1392136" y="0"/>
                </a:lnTo>
                <a:lnTo>
                  <a:pt x="185614" y="0"/>
                </a:lnTo>
                <a:lnTo>
                  <a:pt x="185614" y="1113701"/>
                </a:lnTo>
                <a:lnTo>
                  <a:pt x="1210723" y="1113701"/>
                </a:lnTo>
                <a:lnTo>
                  <a:pt x="1210723" y="1020899"/>
                </a:lnTo>
                <a:lnTo>
                  <a:pt x="278425" y="1020899"/>
                </a:lnTo>
                <a:lnTo>
                  <a:pt x="278425" y="92812"/>
                </a:lnTo>
                <a:close/>
                <a:moveTo>
                  <a:pt x="1350464" y="835285"/>
                </a:moveTo>
                <a:lnTo>
                  <a:pt x="464048" y="835285"/>
                </a:lnTo>
                <a:lnTo>
                  <a:pt x="464048" y="464048"/>
                </a:lnTo>
                <a:lnTo>
                  <a:pt x="1222124" y="464048"/>
                </a:lnTo>
                <a:lnTo>
                  <a:pt x="1314926" y="371237"/>
                </a:lnTo>
                <a:lnTo>
                  <a:pt x="464048" y="371237"/>
                </a:lnTo>
                <a:lnTo>
                  <a:pt x="464048" y="278425"/>
                </a:lnTo>
                <a:lnTo>
                  <a:pt x="1392146" y="278425"/>
                </a:lnTo>
                <a:lnTo>
                  <a:pt x="1392146" y="185614"/>
                </a:lnTo>
                <a:lnTo>
                  <a:pt x="371237" y="185614"/>
                </a:lnTo>
                <a:lnTo>
                  <a:pt x="371237" y="928087"/>
                </a:lnTo>
                <a:lnTo>
                  <a:pt x="1258872" y="928087"/>
                </a:lnTo>
                <a:lnTo>
                  <a:pt x="1350464" y="835285"/>
                </a:lnTo>
                <a:close/>
                <a:moveTo>
                  <a:pt x="185614" y="1763373"/>
                </a:moveTo>
                <a:lnTo>
                  <a:pt x="278425" y="1763373"/>
                </a:lnTo>
                <a:lnTo>
                  <a:pt x="278425" y="1299324"/>
                </a:lnTo>
                <a:lnTo>
                  <a:pt x="371237" y="1299324"/>
                </a:lnTo>
                <a:lnTo>
                  <a:pt x="371237" y="1685449"/>
                </a:lnTo>
                <a:lnTo>
                  <a:pt x="464039" y="1592647"/>
                </a:lnTo>
                <a:lnTo>
                  <a:pt x="464039" y="1299324"/>
                </a:lnTo>
                <a:lnTo>
                  <a:pt x="1210723" y="1299324"/>
                </a:lnTo>
                <a:lnTo>
                  <a:pt x="1210723" y="1206522"/>
                </a:lnTo>
                <a:lnTo>
                  <a:pt x="185614" y="1206522"/>
                </a:lnTo>
                <a:lnTo>
                  <a:pt x="185614" y="1763373"/>
                </a:lnTo>
                <a:close/>
                <a:moveTo>
                  <a:pt x="4704207" y="0"/>
                </a:moveTo>
                <a:lnTo>
                  <a:pt x="4704207" y="1067314"/>
                </a:lnTo>
                <a:cubicBezTo>
                  <a:pt x="4704207" y="1315669"/>
                  <a:pt x="4593393" y="1529039"/>
                  <a:pt x="4334837" y="1692688"/>
                </a:cubicBezTo>
                <a:lnTo>
                  <a:pt x="4332742" y="1689954"/>
                </a:lnTo>
                <a:cubicBezTo>
                  <a:pt x="4502639" y="1555213"/>
                  <a:pt x="4611405" y="1382144"/>
                  <a:pt x="4611405" y="1158564"/>
                </a:cubicBezTo>
                <a:lnTo>
                  <a:pt x="4611405" y="0"/>
                </a:lnTo>
                <a:lnTo>
                  <a:pt x="4518594" y="0"/>
                </a:lnTo>
                <a:lnTo>
                  <a:pt x="4518594" y="1157021"/>
                </a:lnTo>
                <a:cubicBezTo>
                  <a:pt x="4518594" y="1490196"/>
                  <a:pt x="4248512" y="1740170"/>
                  <a:pt x="3915337" y="1740170"/>
                </a:cubicBezTo>
                <a:cubicBezTo>
                  <a:pt x="3582162" y="1740170"/>
                  <a:pt x="3312081" y="1490186"/>
                  <a:pt x="3312081" y="1157021"/>
                </a:cubicBezTo>
                <a:lnTo>
                  <a:pt x="3312081" y="77924"/>
                </a:lnTo>
                <a:lnTo>
                  <a:pt x="3219269" y="170736"/>
                </a:lnTo>
                <a:lnTo>
                  <a:pt x="3219269" y="1158564"/>
                </a:lnTo>
                <a:cubicBezTo>
                  <a:pt x="3219269" y="1542993"/>
                  <a:pt x="3530908" y="1831429"/>
                  <a:pt x="3915337" y="1831429"/>
                </a:cubicBezTo>
                <a:cubicBezTo>
                  <a:pt x="3924233" y="1831429"/>
                  <a:pt x="4008139" y="1831429"/>
                  <a:pt x="4008139" y="1831429"/>
                </a:cubicBezTo>
                <a:cubicBezTo>
                  <a:pt x="4386691" y="1831429"/>
                  <a:pt x="4797019" y="1551870"/>
                  <a:pt x="4797019" y="1068667"/>
                </a:cubicBezTo>
                <a:cubicBezTo>
                  <a:pt x="4797019" y="1068210"/>
                  <a:pt x="4797019" y="0"/>
                  <a:pt x="4797019" y="0"/>
                </a:cubicBezTo>
                <a:lnTo>
                  <a:pt x="4704207" y="0"/>
                </a:lnTo>
                <a:close/>
                <a:moveTo>
                  <a:pt x="3915328" y="1647358"/>
                </a:moveTo>
                <a:cubicBezTo>
                  <a:pt x="4197077" y="1647358"/>
                  <a:pt x="4425515" y="1438694"/>
                  <a:pt x="4425773" y="1157021"/>
                </a:cubicBezTo>
                <a:lnTo>
                  <a:pt x="4425782" y="1157021"/>
                </a:lnTo>
                <a:lnTo>
                  <a:pt x="4425782" y="77924"/>
                </a:lnTo>
                <a:lnTo>
                  <a:pt x="4332970" y="170736"/>
                </a:lnTo>
                <a:lnTo>
                  <a:pt x="4332970" y="1067305"/>
                </a:lnTo>
                <a:cubicBezTo>
                  <a:pt x="4332970" y="1246699"/>
                  <a:pt x="4187533" y="1368933"/>
                  <a:pt x="4008130" y="1368933"/>
                </a:cubicBezTo>
                <a:cubicBezTo>
                  <a:pt x="3828736" y="1368933"/>
                  <a:pt x="3683298" y="1246699"/>
                  <a:pt x="3683298" y="1067305"/>
                </a:cubicBezTo>
                <a:lnTo>
                  <a:pt x="3683289" y="0"/>
                </a:lnTo>
                <a:lnTo>
                  <a:pt x="3590487" y="0"/>
                </a:lnTo>
                <a:lnTo>
                  <a:pt x="3590487" y="1067305"/>
                </a:lnTo>
                <a:cubicBezTo>
                  <a:pt x="3590487" y="1297962"/>
                  <a:pt x="3777472" y="1461745"/>
                  <a:pt x="4008130" y="1461745"/>
                </a:cubicBezTo>
                <a:cubicBezTo>
                  <a:pt x="4102446" y="1461745"/>
                  <a:pt x="4216937" y="1415148"/>
                  <a:pt x="4294699" y="1333129"/>
                </a:cubicBezTo>
                <a:lnTo>
                  <a:pt x="4296785" y="1335862"/>
                </a:lnTo>
                <a:cubicBezTo>
                  <a:pt x="4223881" y="1471070"/>
                  <a:pt x="4089102" y="1554556"/>
                  <a:pt x="3915328" y="1554556"/>
                </a:cubicBezTo>
                <a:cubicBezTo>
                  <a:pt x="3686090" y="1554556"/>
                  <a:pt x="3500009" y="1388593"/>
                  <a:pt x="3497742" y="1160116"/>
                </a:cubicBezTo>
                <a:lnTo>
                  <a:pt x="3497685" y="1160116"/>
                </a:lnTo>
                <a:lnTo>
                  <a:pt x="3497685" y="0"/>
                </a:lnTo>
                <a:lnTo>
                  <a:pt x="3404873" y="0"/>
                </a:lnTo>
                <a:lnTo>
                  <a:pt x="3404873" y="1160107"/>
                </a:lnTo>
                <a:lnTo>
                  <a:pt x="3404921" y="1160107"/>
                </a:lnTo>
                <a:cubicBezTo>
                  <a:pt x="3406855" y="1440218"/>
                  <a:pt x="3634616" y="1647358"/>
                  <a:pt x="3915328" y="1647358"/>
                </a:cubicBezTo>
                <a:close/>
                <a:moveTo>
                  <a:pt x="1852984" y="1206522"/>
                </a:moveTo>
                <a:lnTo>
                  <a:pt x="1618288" y="1763373"/>
                </a:lnTo>
                <a:lnTo>
                  <a:pt x="1711119" y="1763363"/>
                </a:lnTo>
                <a:lnTo>
                  <a:pt x="1711100" y="1763373"/>
                </a:lnTo>
                <a:lnTo>
                  <a:pt x="1711119" y="1763373"/>
                </a:lnTo>
                <a:lnTo>
                  <a:pt x="1828448" y="1484948"/>
                </a:lnTo>
                <a:lnTo>
                  <a:pt x="2614774" y="1484948"/>
                </a:lnTo>
                <a:lnTo>
                  <a:pt x="2732018" y="1763373"/>
                </a:lnTo>
                <a:lnTo>
                  <a:pt x="2824820" y="1763373"/>
                </a:lnTo>
                <a:lnTo>
                  <a:pt x="2668515" y="1392136"/>
                </a:lnTo>
                <a:lnTo>
                  <a:pt x="1867567" y="1392136"/>
                </a:lnTo>
                <a:lnTo>
                  <a:pt x="1906676" y="1299324"/>
                </a:lnTo>
                <a:lnTo>
                  <a:pt x="2722236" y="1299324"/>
                </a:lnTo>
                <a:lnTo>
                  <a:pt x="2917632" y="1763373"/>
                </a:lnTo>
                <a:lnTo>
                  <a:pt x="3010443" y="1763373"/>
                </a:lnTo>
                <a:lnTo>
                  <a:pt x="2775976" y="1206522"/>
                </a:lnTo>
                <a:lnTo>
                  <a:pt x="1852984" y="1206522"/>
                </a:lnTo>
                <a:close/>
                <a:moveTo>
                  <a:pt x="1989544" y="0"/>
                </a:moveTo>
                <a:lnTo>
                  <a:pt x="1307459" y="1617898"/>
                </a:lnTo>
                <a:lnTo>
                  <a:pt x="1366533" y="1698098"/>
                </a:lnTo>
                <a:lnTo>
                  <a:pt x="2082356" y="0"/>
                </a:lnTo>
                <a:lnTo>
                  <a:pt x="1989544" y="0"/>
                </a:lnTo>
                <a:close/>
                <a:moveTo>
                  <a:pt x="2360771" y="0"/>
                </a:moveTo>
                <a:lnTo>
                  <a:pt x="3075708" y="1698098"/>
                </a:lnTo>
                <a:lnTo>
                  <a:pt x="3134639" y="1617898"/>
                </a:lnTo>
                <a:lnTo>
                  <a:pt x="2453592" y="0"/>
                </a:lnTo>
                <a:lnTo>
                  <a:pt x="2360771" y="0"/>
                </a:lnTo>
                <a:close/>
                <a:moveTo>
                  <a:pt x="1799101" y="1113711"/>
                </a:moveTo>
                <a:lnTo>
                  <a:pt x="1524610" y="1763373"/>
                </a:lnTo>
                <a:lnTo>
                  <a:pt x="1431798" y="1763373"/>
                </a:lnTo>
                <a:lnTo>
                  <a:pt x="2128761" y="110195"/>
                </a:lnTo>
                <a:lnTo>
                  <a:pt x="2512219" y="1020899"/>
                </a:lnTo>
                <a:lnTo>
                  <a:pt x="2605021" y="1020899"/>
                </a:lnTo>
                <a:lnTo>
                  <a:pt x="2175158" y="0"/>
                </a:lnTo>
                <a:lnTo>
                  <a:pt x="2267969" y="0"/>
                </a:lnTo>
                <a:lnTo>
                  <a:pt x="2736895" y="1113701"/>
                </a:lnTo>
                <a:lnTo>
                  <a:pt x="1799101" y="1113701"/>
                </a:lnTo>
                <a:close/>
                <a:moveTo>
                  <a:pt x="2221802" y="551602"/>
                </a:moveTo>
                <a:lnTo>
                  <a:pt x="2024015" y="1020899"/>
                </a:lnTo>
                <a:lnTo>
                  <a:pt x="2419398" y="1020899"/>
                </a:lnTo>
                <a:lnTo>
                  <a:pt x="2221802" y="551602"/>
                </a:lnTo>
                <a:close/>
                <a:moveTo>
                  <a:pt x="1838163" y="1020899"/>
                </a:moveTo>
                <a:lnTo>
                  <a:pt x="1931213" y="1020899"/>
                </a:lnTo>
                <a:lnTo>
                  <a:pt x="2175415" y="441436"/>
                </a:lnTo>
                <a:lnTo>
                  <a:pt x="2128942" y="331070"/>
                </a:lnTo>
                <a:lnTo>
                  <a:pt x="1838163" y="1020899"/>
                </a:lnTo>
                <a:close/>
              </a:path>
            </a:pathLst>
          </a:custGeom>
          <a:solidFill>
            <a:srgbClr val="041E4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Grafik 41">
            <a:extLst>
              <a:ext uri="{FF2B5EF4-FFF2-40B4-BE49-F238E27FC236}">
                <a16:creationId xmlns:a16="http://schemas.microsoft.com/office/drawing/2014/main" id="{F1CAE8FE-65B7-2D24-014D-7A89DADF90B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1829" y="301184"/>
            <a:ext cx="1102192" cy="38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73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D1451-8A4F-389D-D324-CADF8F396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6415D3-682B-E785-6837-B776EBE2E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608659-BE34-2D03-6818-A312143078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EC6E8-DBDF-4962-9466-F90CCA745BBA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28A9C0-D1C5-0695-74F5-FE7E5B9E99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5B592-3E10-15C1-F376-9746FA4A9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D06BE3-7DE9-4A6C-9E71-E3C1602FC5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073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microsoft.com/office/2018/10/relationships/comments" Target="../comments/modernComment_109_C196E3CD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image" Target="../media/image22.png"/><Relationship Id="rId18" Type="http://schemas.openxmlformats.org/officeDocument/2006/relationships/image" Target="../media/image27.sv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12" Type="http://schemas.microsoft.com/office/2007/relationships/diagramDrawing" Target="../diagrams/drawing2.xml"/><Relationship Id="rId17" Type="http://schemas.openxmlformats.org/officeDocument/2006/relationships/image" Target="../media/image26.png"/><Relationship Id="rId2" Type="http://schemas.openxmlformats.org/officeDocument/2006/relationships/image" Target="../media/image16.png"/><Relationship Id="rId16" Type="http://schemas.openxmlformats.org/officeDocument/2006/relationships/image" Target="../media/image25.sv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19.svg"/><Relationship Id="rId15" Type="http://schemas.openxmlformats.org/officeDocument/2006/relationships/image" Target="../media/image24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18.png"/><Relationship Id="rId9" Type="http://schemas.openxmlformats.org/officeDocument/2006/relationships/diagramLayout" Target="../diagrams/layout2.xml"/><Relationship Id="rId14" Type="http://schemas.openxmlformats.org/officeDocument/2006/relationships/image" Target="../media/image2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microsoft.com/office/2007/relationships/diagramDrawing" Target="../diagrams/drawing3.xml"/><Relationship Id="rId18" Type="http://schemas.openxmlformats.org/officeDocument/2006/relationships/image" Target="../media/image20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diagramColors" Target="../diagrams/colors3.xml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sv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30.png"/><Relationship Id="rId15" Type="http://schemas.openxmlformats.org/officeDocument/2006/relationships/image" Target="../media/image17.svg"/><Relationship Id="rId10" Type="http://schemas.openxmlformats.org/officeDocument/2006/relationships/diagramLayout" Target="../diagrams/layout3.xml"/><Relationship Id="rId19" Type="http://schemas.openxmlformats.org/officeDocument/2006/relationships/image" Target="../media/image21.svg"/><Relationship Id="rId4" Type="http://schemas.openxmlformats.org/officeDocument/2006/relationships/image" Target="../media/image29.svg"/><Relationship Id="rId9" Type="http://schemas.openxmlformats.org/officeDocument/2006/relationships/diagramData" Target="../diagrams/data3.xml"/><Relationship Id="rId1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0_61ABBA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4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35.svg"/><Relationship Id="rId9" Type="http://schemas.microsoft.com/office/2007/relationships/diagramDrawing" Target="../diagrams/drawing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diagramLayout" Target="../diagrams/layout8.xml"/><Relationship Id="rId7" Type="http://schemas.openxmlformats.org/officeDocument/2006/relationships/image" Target="../media/image3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3.xml"/><Relationship Id="rId3" Type="http://schemas.openxmlformats.org/officeDocument/2006/relationships/image" Target="../media/image38.png"/><Relationship Id="rId7" Type="http://schemas.openxmlformats.org/officeDocument/2006/relationships/diagramColors" Target="../diagrams/colors13.xml"/><Relationship Id="rId2" Type="http://schemas.microsoft.com/office/2018/10/relationships/comments" Target="../comments/modernComment_128_B1F7458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3.xml"/><Relationship Id="rId5" Type="http://schemas.openxmlformats.org/officeDocument/2006/relationships/diagramLayout" Target="../diagrams/layout13.xml"/><Relationship Id="rId4" Type="http://schemas.openxmlformats.org/officeDocument/2006/relationships/diagramData" Target="../diagrams/data1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6E_F300912B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png"/><Relationship Id="rId4" Type="http://schemas.microsoft.com/office/2014/relationships/chartEx" Target="../charts/chartEx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5E_411B65D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bm.com/content/dam/connectedassets-adobe-cms/worldwide-content/creative-assets/s-migr/ul/g/89/56/2-1_orthogonal-relshp_pc1-pc2-1.png" TargetMode="External"/><Relationship Id="rId2" Type="http://schemas.microsoft.com/office/2018/10/relationships/comments" Target="../comments/modernComment_11D_4A3D920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ftaliharris.com/blog/visualizing-k-means-clustering/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0.xml"/><Relationship Id="rId3" Type="http://schemas.openxmlformats.org/officeDocument/2006/relationships/image" Target="../media/image35.svg"/><Relationship Id="rId7" Type="http://schemas.openxmlformats.org/officeDocument/2006/relationships/diagramColors" Target="../diagrams/colors20.xm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0.xml"/><Relationship Id="rId5" Type="http://schemas.openxmlformats.org/officeDocument/2006/relationships/diagramLayout" Target="../diagrams/layout20.xml"/><Relationship Id="rId4" Type="http://schemas.openxmlformats.org/officeDocument/2006/relationships/diagramData" Target="../diagrams/data20.xml"/></Relationships>
</file>

<file path=ppt/slides/_rels/slide5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1.xml"/><Relationship Id="rId3" Type="http://schemas.openxmlformats.org/officeDocument/2006/relationships/image" Target="../media/image37.svg"/><Relationship Id="rId7" Type="http://schemas.openxmlformats.org/officeDocument/2006/relationships/diagramColors" Target="../diagrams/colors2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21.xml"/><Relationship Id="rId5" Type="http://schemas.openxmlformats.org/officeDocument/2006/relationships/diagramLayout" Target="../diagrams/layout21.xml"/><Relationship Id="rId4" Type="http://schemas.openxmlformats.org/officeDocument/2006/relationships/diagramData" Target="../diagrams/data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microsoft.com/office/2014/relationships/chartEx" Target="../charts/chartEx3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9.svg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microsoft.com/office/2014/relationships/chartEx" Target="../charts/chartEx4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3_F103970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28823D6-5947-4C39-3BCF-20FDC1CDA3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2596" y="4050833"/>
            <a:ext cx="8875033" cy="1096899"/>
          </a:xfrm>
        </p:spPr>
        <p:txBody>
          <a:bodyPr/>
          <a:lstStyle/>
          <a:p>
            <a:pPr algn="l"/>
            <a:r>
              <a:rPr lang="en-US" dirty="0"/>
              <a:t>Julian Oelhaf</a:t>
            </a:r>
            <a:r>
              <a:rPr lang="en-US" baseline="30000" dirty="0"/>
              <a:t>1</a:t>
            </a:r>
            <a:r>
              <a:rPr lang="en-US" dirty="0"/>
              <a:t>, Georg Kordowich</a:t>
            </a:r>
            <a:r>
              <a:rPr lang="en-US" baseline="30000" dirty="0"/>
              <a:t>2</a:t>
            </a:r>
            <a:r>
              <a:rPr lang="en-US" dirty="0"/>
              <a:t>, Andreas Maier</a:t>
            </a:r>
            <a:r>
              <a:rPr lang="en-US" baseline="30000" dirty="0"/>
              <a:t>1</a:t>
            </a:r>
            <a:r>
              <a:rPr lang="en-US" dirty="0"/>
              <a:t>, Johann Jäger</a:t>
            </a:r>
            <a:r>
              <a:rPr lang="en-US" baseline="30000" dirty="0"/>
              <a:t>2</a:t>
            </a:r>
            <a:r>
              <a:rPr lang="en-US" dirty="0"/>
              <a:t>, and Siming Bayer</a:t>
            </a:r>
            <a:r>
              <a:rPr lang="en-US" baseline="30000" dirty="0"/>
              <a:t>1</a:t>
            </a:r>
            <a:br>
              <a:rPr lang="en-US" dirty="0"/>
            </a:br>
            <a:r>
              <a:rPr lang="en-US" sz="1400" i="1" baseline="30000" dirty="0"/>
              <a:t>1</a:t>
            </a:r>
            <a:r>
              <a:rPr lang="en-US" sz="1400" i="1" dirty="0"/>
              <a:t>Pattern Recognition Lab</a:t>
            </a:r>
            <a:br>
              <a:rPr lang="en-US" sz="1400" i="1" dirty="0"/>
            </a:br>
            <a:r>
              <a:rPr lang="en-US" sz="1400" i="1" baseline="30000" dirty="0"/>
              <a:t>2</a:t>
            </a:r>
            <a:r>
              <a:rPr lang="en-US" sz="1400" i="1" dirty="0"/>
              <a:t>Institute of Electrical Energy Systems</a:t>
            </a:r>
            <a:br>
              <a:rPr lang="en-US" sz="1400" i="1" dirty="0"/>
            </a:br>
            <a:r>
              <a:rPr lang="en-US" sz="1400" dirty="0"/>
              <a:t>Friedrich-Alexander-University Erlangen-Nuremberg, Germany</a:t>
            </a:r>
            <a:endParaRPr lang="en-US" sz="1600" dirty="0"/>
          </a:p>
        </p:txBody>
      </p:sp>
      <p:sp>
        <p:nvSpPr>
          <p:cNvPr id="3" name="Subtitle 1">
            <a:extLst>
              <a:ext uri="{FF2B5EF4-FFF2-40B4-BE49-F238E27FC236}">
                <a16:creationId xmlns:a16="http://schemas.microsoft.com/office/drawing/2014/main" id="{05506A7B-1F03-906C-255F-BF7428FF12E6}"/>
              </a:ext>
            </a:extLst>
          </p:cNvPr>
          <p:cNvSpPr txBox="1">
            <a:spLocks/>
          </p:cNvSpPr>
          <p:nvPr/>
        </p:nvSpPr>
        <p:spPr>
          <a:xfrm>
            <a:off x="842595" y="2807167"/>
            <a:ext cx="8875033" cy="1096899"/>
          </a:xfrm>
          <a:prstGeom prst="rect">
            <a:avLst/>
          </a:prstGeom>
        </p:spPr>
        <p:txBody>
          <a:bodyPr anchor="t"/>
          <a:lstStyle>
            <a:lvl1pPr marL="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/>
              <a:t>Unsupervised Clustering for Fault Analysis in Power Systems</a:t>
            </a:r>
          </a:p>
        </p:txBody>
      </p:sp>
    </p:spTree>
    <p:extLst>
      <p:ext uri="{BB962C8B-B14F-4D97-AF65-F5344CB8AC3E}">
        <p14:creationId xmlns:p14="http://schemas.microsoft.com/office/powerpoint/2010/main" val="3120400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721F530A-9388-BA9D-C55E-977E4A8EF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033"/>
            <a:ext cx="10515600" cy="879655"/>
          </a:xfrm>
        </p:spPr>
        <p:txBody>
          <a:bodyPr/>
          <a:lstStyle/>
          <a:p>
            <a:r>
              <a:rPr lang="en-US"/>
              <a:t>Which disturbance can be observed here?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98CF3B3-29F8-8214-4E25-C636A477D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779" y="1825625"/>
            <a:ext cx="10238442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789140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A3604-5AEE-3B27-9CB0-F581876E0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11D41220-4257-567F-3FE6-EAC4AB2B8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033"/>
            <a:ext cx="10515600" cy="879655"/>
          </a:xfrm>
        </p:spPr>
        <p:txBody>
          <a:bodyPr/>
          <a:lstStyle/>
          <a:p>
            <a:r>
              <a:rPr lang="en-US"/>
              <a:t>What type of fault can be observed here?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B3C6118-2D69-C2CA-1039-96D01F5246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79" y="1825625"/>
            <a:ext cx="10238442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3221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5C5C-E9DE-D6D5-F9BE-AA6AA66D2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</a:t>
            </a:r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A79135-1F98-FCE4-3A24-F716E6CFB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906" y="4419600"/>
            <a:ext cx="4134972" cy="1757363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32C3868-79DC-484D-294F-8E23925CE41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Each sample contains </a:t>
                </a:r>
                <a:r>
                  <a:rPr lang="en-US" b="1"/>
                  <a:t>6 channels: </a:t>
                </a:r>
                <a:r>
                  <a:rPr lang="en-US"/>
                  <a:t>three voltage, three current</a:t>
                </a:r>
              </a:p>
              <a:p>
                <a:r>
                  <a:rPr lang="en-US"/>
                  <a:t>Nr. of datapoints per sample: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6 ∗21 000=126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932C3868-79DC-484D-294F-8E23925CE41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62673D6-685E-DAFA-6BAB-291216BFC8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24" y="4421200"/>
            <a:ext cx="4134972" cy="17557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491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3D6EBE-99E0-1608-701F-FBB2A4CBC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0482FA6-378B-B5C7-E9AA-C3E7F35B7C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n-US" sz="4000"/>
              <a:t>Task</a:t>
            </a:r>
            <a:endParaRPr lang="en-DE" sz="40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C7AF731-C69D-B548-33FF-75D3FBC2D3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2393" y="2642716"/>
            <a:ext cx="9107214" cy="1621856"/>
          </a:xfrm>
          <a:solidFill>
            <a:schemeClr val="accent3">
              <a:alpha val="7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4000"/>
              <a:t>We need a </a:t>
            </a:r>
            <a:r>
              <a:rPr lang="en-US" sz="4000" b="1"/>
              <a:t>framework</a:t>
            </a:r>
            <a:r>
              <a:rPr lang="en-US" sz="4000"/>
              <a:t> for the </a:t>
            </a:r>
            <a:r>
              <a:rPr lang="en-US" sz="4000" b="1"/>
              <a:t>systematic analysis</a:t>
            </a:r>
            <a:r>
              <a:rPr lang="en-US" sz="4000"/>
              <a:t> of an </a:t>
            </a:r>
            <a:r>
              <a:rPr lang="en-US" sz="4000" b="1"/>
              <a:t>unlabeled dataset </a:t>
            </a:r>
            <a:r>
              <a:rPr lang="en-US" sz="4000"/>
              <a:t>to gain insight into the disturbances.</a:t>
            </a:r>
            <a:endParaRPr lang="en-DE" sz="4000"/>
          </a:p>
        </p:txBody>
      </p:sp>
    </p:spTree>
    <p:extLst>
      <p:ext uri="{BB962C8B-B14F-4D97-AF65-F5344CB8AC3E}">
        <p14:creationId xmlns:p14="http://schemas.microsoft.com/office/powerpoint/2010/main" val="1928895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435884-6B16-5813-6513-CFEE9FD458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3D96D-7F35-1368-D80B-04D2A00C7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Dataset</a:t>
            </a:r>
            <a:endParaRPr lang="en-D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866D4B-09B4-E877-FDC6-ECD6133F3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906" y="4419600"/>
            <a:ext cx="4134972" cy="1757363"/>
          </a:xfrm>
          <a:prstGeom prst="rect">
            <a:avLst/>
          </a:prstGeom>
          <a:noFill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FDB16F4-5108-6941-9C0D-7DA2D34075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Each sample contains </a:t>
                </a:r>
                <a:r>
                  <a:rPr lang="en-US" b="1"/>
                  <a:t>6 channels: </a:t>
                </a:r>
                <a:r>
                  <a:rPr lang="en-US"/>
                  <a:t>three voltage, three current</a:t>
                </a:r>
              </a:p>
              <a:p>
                <a:r>
                  <a:rPr lang="en-US"/>
                  <a:t>Nr. of datapoints per sample: 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6 ∗21 000=126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000</m:t>
                    </m:r>
                  </m:oMath>
                </a14:m>
                <a:endParaRPr lang="en-DE"/>
              </a:p>
            </p:txBody>
          </p:sp>
        </mc:Choice>
        <mc:Fallback xmlns="">
          <p:sp>
            <p:nvSpPr>
              <p:cNvPr id="7" name="Content Placeholder 6">
                <a:extLst>
                  <a:ext uri="{FF2B5EF4-FFF2-40B4-BE49-F238E27FC236}">
                    <a16:creationId xmlns:a16="http://schemas.microsoft.com/office/drawing/2014/main" id="{CFDB16F4-5108-6941-9C0D-7DA2D34075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86D4A115-FACE-AD06-D0B1-34860A4A4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8124" y="4421200"/>
            <a:ext cx="4134972" cy="1755763"/>
          </a:xfrm>
          <a:prstGeom prst="rect">
            <a:avLst/>
          </a:prstGeom>
          <a:noFill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B70E7AF-5D40-D1AC-54DA-38260777A1C4}"/>
              </a:ext>
            </a:extLst>
          </p:cNvPr>
          <p:cNvSpPr/>
          <p:nvPr/>
        </p:nvSpPr>
        <p:spPr>
          <a:xfrm>
            <a:off x="838200" y="1690688"/>
            <a:ext cx="10163175" cy="4691062"/>
          </a:xfrm>
          <a:prstGeom prst="rect">
            <a:avLst/>
          </a:prstGeom>
          <a:solidFill>
            <a:srgbClr val="FFFFFF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BC22EF7-F51D-5851-5272-A6D7F73C1B78}"/>
              </a:ext>
            </a:extLst>
          </p:cNvPr>
          <p:cNvGrpSpPr/>
          <p:nvPr/>
        </p:nvGrpSpPr>
        <p:grpSpPr>
          <a:xfrm>
            <a:off x="1578904" y="3314701"/>
            <a:ext cx="9034192" cy="969963"/>
            <a:chOff x="1967179" y="3494908"/>
            <a:chExt cx="8645917" cy="600841"/>
          </a:xfrm>
        </p:grpSpPr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D6CF0A9D-19CE-76BA-7B62-D5213424CA15}"/>
                </a:ext>
              </a:extLst>
            </p:cNvPr>
            <p:cNvSpPr/>
            <p:nvPr/>
          </p:nvSpPr>
          <p:spPr>
            <a:xfrm>
              <a:off x="1967179" y="3587344"/>
              <a:ext cx="1230610" cy="415967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6215FEC-D97D-0B87-1A10-DBA571C9E74B}"/>
                </a:ext>
              </a:extLst>
            </p:cNvPr>
            <p:cNvSpPr/>
            <p:nvPr/>
          </p:nvSpPr>
          <p:spPr>
            <a:xfrm>
              <a:off x="3343275" y="3494908"/>
              <a:ext cx="7269821" cy="60084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Need to reduce the datapoints per sample</a:t>
              </a:r>
              <a:endParaRPr lang="en-DE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3771089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0F062C-121B-35D1-A46D-2DC1A46948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266EA-6A21-A75F-E028-AC9352AE8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Extraction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333BEDD9-E507-8471-05A6-6B0A0D31F37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00218729"/>
              </p:ext>
            </p:extLst>
          </p:nvPr>
        </p:nvGraphicFramePr>
        <p:xfrm>
          <a:off x="831850" y="4748463"/>
          <a:ext cx="6757236" cy="138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114000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9666-35A6-C1C5-31B2-880BF4690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Extraction</a:t>
            </a:r>
            <a:endParaRPr lang="en-DE"/>
          </a:p>
        </p:txBody>
      </p:sp>
      <p:pic>
        <p:nvPicPr>
          <p:cNvPr id="4" name="Content Placeholder 9">
            <a:extLst>
              <a:ext uri="{FF2B5EF4-FFF2-40B4-BE49-F238E27FC236}">
                <a16:creationId xmlns:a16="http://schemas.microsoft.com/office/drawing/2014/main" id="{8E48F37F-2CF0-000E-AC46-81BD0F609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5789" t="5194" r="7224" b="9258"/>
          <a:stretch/>
        </p:blipFill>
        <p:spPr>
          <a:xfrm>
            <a:off x="6146505" y="1690234"/>
            <a:ext cx="2064434" cy="1602000"/>
          </a:xfrm>
          <a:prstGeom prst="rect">
            <a:avLst/>
          </a:prstGeom>
        </p:spPr>
      </p:pic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46D9D5A3-51D3-6E24-3FB0-C77682F3E0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56530" t="6079" r="7219" b="10067"/>
          <a:stretch/>
        </p:blipFill>
        <p:spPr>
          <a:xfrm>
            <a:off x="6178838" y="3273936"/>
            <a:ext cx="2064266" cy="16020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059C8EE-85FF-9CB1-CABF-8DA939BA57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56160" t="5269" r="7226" b="9182"/>
          <a:stretch/>
        </p:blipFill>
        <p:spPr>
          <a:xfrm>
            <a:off x="6156931" y="4857637"/>
            <a:ext cx="2064266" cy="1602000"/>
          </a:xfrm>
          <a:prstGeom prst="rect">
            <a:avLst/>
          </a:prstGeom>
        </p:spPr>
      </p:pic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99F98D0D-4D60-03C2-FD03-2F7D56A1B9BA}"/>
              </a:ext>
            </a:extLst>
          </p:cNvPr>
          <p:cNvSpPr/>
          <p:nvPr/>
        </p:nvSpPr>
        <p:spPr>
          <a:xfrm>
            <a:off x="4521918" y="3429000"/>
            <a:ext cx="1028700" cy="993025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aphicFrame>
        <p:nvGraphicFramePr>
          <p:cNvPr id="28358" name="Content Placeholder 8">
            <a:extLst>
              <a:ext uri="{FF2B5EF4-FFF2-40B4-BE49-F238E27FC236}">
                <a16:creationId xmlns:a16="http://schemas.microsoft.com/office/drawing/2014/main" id="{8C058289-5440-BC61-B9B8-2B5F9568DDD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38953382"/>
              </p:ext>
            </p:extLst>
          </p:nvPr>
        </p:nvGraphicFramePr>
        <p:xfrm>
          <a:off x="9820275" y="61436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28365" name="Content Placeholder 9">
            <a:extLst>
              <a:ext uri="{FF2B5EF4-FFF2-40B4-BE49-F238E27FC236}">
                <a16:creationId xmlns:a16="http://schemas.microsoft.com/office/drawing/2014/main" id="{F5BCD015-0457-88E5-53E4-F870043AA0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48098"/>
          <a:stretch/>
        </p:blipFill>
        <p:spPr>
          <a:xfrm>
            <a:off x="1447800" y="1690234"/>
            <a:ext cx="2478231" cy="1602000"/>
          </a:xfrm>
        </p:spPr>
      </p:pic>
      <p:pic>
        <p:nvPicPr>
          <p:cNvPr id="28366" name="Content Placeholder 6">
            <a:extLst>
              <a:ext uri="{FF2B5EF4-FFF2-40B4-BE49-F238E27FC236}">
                <a16:creationId xmlns:a16="http://schemas.microsoft.com/office/drawing/2014/main" id="{994A5555-E7C7-303B-FD4F-ED700A13DDE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r="48098"/>
          <a:stretch/>
        </p:blipFill>
        <p:spPr>
          <a:xfrm>
            <a:off x="1447800" y="3273936"/>
            <a:ext cx="2478231" cy="1602000"/>
          </a:xfrm>
          <a:prstGeom prst="rect">
            <a:avLst/>
          </a:prstGeom>
        </p:spPr>
      </p:pic>
      <p:pic>
        <p:nvPicPr>
          <p:cNvPr id="28367" name="Content Placeholder 4">
            <a:extLst>
              <a:ext uri="{FF2B5EF4-FFF2-40B4-BE49-F238E27FC236}">
                <a16:creationId xmlns:a16="http://schemas.microsoft.com/office/drawing/2014/main" id="{CD1D3FE8-8C6B-A1D6-DA03-D0318E5A839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r="48098"/>
          <a:stretch/>
        </p:blipFill>
        <p:spPr>
          <a:xfrm>
            <a:off x="1450662" y="4857637"/>
            <a:ext cx="2475369" cy="16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02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E0183-EC3A-F235-B0E8-DA54E4699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F034-AEA0-014F-E59F-DD5AB4EE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Extraction</a:t>
            </a:r>
            <a:endParaRPr lang="en-DE"/>
          </a:p>
        </p:txBody>
      </p:sp>
      <p:sp>
        <p:nvSpPr>
          <p:cNvPr id="7" name="Arrow: Striped Right 6">
            <a:extLst>
              <a:ext uri="{FF2B5EF4-FFF2-40B4-BE49-F238E27FC236}">
                <a16:creationId xmlns:a16="http://schemas.microsoft.com/office/drawing/2014/main" id="{9338AAE9-FDA9-4AD7-E9B1-B3F9C495D0BE}"/>
              </a:ext>
            </a:extLst>
          </p:cNvPr>
          <p:cNvSpPr/>
          <p:nvPr/>
        </p:nvSpPr>
        <p:spPr>
          <a:xfrm>
            <a:off x="5972371" y="3532606"/>
            <a:ext cx="1028700" cy="993025"/>
          </a:xfrm>
          <a:prstGeom prst="strip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6D34B9-FB91-7422-75D0-9325394B36CA}"/>
              </a:ext>
            </a:extLst>
          </p:cNvPr>
          <p:cNvSpPr/>
          <p:nvPr/>
        </p:nvSpPr>
        <p:spPr>
          <a:xfrm>
            <a:off x="7275139" y="3289718"/>
            <a:ext cx="2344253" cy="147880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/>
              <a:t>Feature</a:t>
            </a:r>
          </a:p>
          <a:p>
            <a:pPr algn="ctr"/>
            <a:r>
              <a:rPr lang="en-US" sz="2800" b="1"/>
              <a:t>Space</a:t>
            </a:r>
            <a:endParaRPr lang="en-DE" sz="2800" b="1"/>
          </a:p>
        </p:txBody>
      </p:sp>
      <p:sp>
        <p:nvSpPr>
          <p:cNvPr id="9" name="Cross 8">
            <a:extLst>
              <a:ext uri="{FF2B5EF4-FFF2-40B4-BE49-F238E27FC236}">
                <a16:creationId xmlns:a16="http://schemas.microsoft.com/office/drawing/2014/main" id="{E4B9CEFF-AD51-FF12-B2E1-C9FDD6320021}"/>
              </a:ext>
            </a:extLst>
          </p:cNvPr>
          <p:cNvSpPr/>
          <p:nvPr/>
        </p:nvSpPr>
        <p:spPr>
          <a:xfrm>
            <a:off x="2976846" y="3592986"/>
            <a:ext cx="787576" cy="779466"/>
          </a:xfrm>
          <a:prstGeom prst="plus">
            <a:avLst>
              <a:gd name="adj" fmla="val 34745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9D4D26F6-44CE-BB8D-216C-C4D5D317C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55698" t="4727" r="7314" b="9723"/>
          <a:stretch/>
        </p:blipFill>
        <p:spPr>
          <a:xfrm>
            <a:off x="3912217" y="3308293"/>
            <a:ext cx="1786086" cy="1386000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AF9CFD5E-60F4-C5B0-D0B3-6A03F4EB11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55882" t="5113" r="7130" b="9339"/>
          <a:stretch/>
        </p:blipFill>
        <p:spPr>
          <a:xfrm>
            <a:off x="3912218" y="1633536"/>
            <a:ext cx="1786085" cy="1386000"/>
          </a:xfrm>
          <a:prstGeom prst="rect">
            <a:avLst/>
          </a:prstGeom>
        </p:spPr>
      </p:pic>
      <p:pic>
        <p:nvPicPr>
          <p:cNvPr id="28356" name="Content Placeholder 28355">
            <a:extLst>
              <a:ext uri="{FF2B5EF4-FFF2-40B4-BE49-F238E27FC236}">
                <a16:creationId xmlns:a16="http://schemas.microsoft.com/office/drawing/2014/main" id="{1B059AEA-3D2A-6ADD-B852-05DBC31B1F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55386" t="6337" r="7155" b="10276"/>
          <a:stretch/>
        </p:blipFill>
        <p:spPr>
          <a:xfrm>
            <a:off x="3912217" y="4966026"/>
            <a:ext cx="1785600" cy="1335206"/>
          </a:xfrm>
        </p:spPr>
      </p:pic>
      <p:graphicFrame>
        <p:nvGraphicFramePr>
          <p:cNvPr id="28358" name="Content Placeholder 8">
            <a:extLst>
              <a:ext uri="{FF2B5EF4-FFF2-40B4-BE49-F238E27FC236}">
                <a16:creationId xmlns:a16="http://schemas.microsoft.com/office/drawing/2014/main" id="{48E81843-6AB7-100D-B05A-3A5A55D685EF}"/>
              </a:ext>
            </a:extLst>
          </p:cNvPr>
          <p:cNvGraphicFramePr>
            <a:graphicFrameLocks/>
          </p:cNvGraphicFramePr>
          <p:nvPr/>
        </p:nvGraphicFramePr>
        <p:xfrm>
          <a:off x="9820275" y="61436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pic>
        <p:nvPicPr>
          <p:cNvPr id="3" name="Content Placeholder 9">
            <a:extLst>
              <a:ext uri="{FF2B5EF4-FFF2-40B4-BE49-F238E27FC236}">
                <a16:creationId xmlns:a16="http://schemas.microsoft.com/office/drawing/2014/main" id="{F55775E5-B2A1-EA8D-69C2-EDA496FBA2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55789" t="5194" r="7224" b="9258"/>
          <a:stretch/>
        </p:blipFill>
        <p:spPr>
          <a:xfrm>
            <a:off x="880730" y="1633649"/>
            <a:ext cx="1785938" cy="1385887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F2EE8804-7B3A-8AB8-2BB8-C7EBC2C20B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l="56530" t="6079" r="7219" b="10067"/>
          <a:stretch/>
        </p:blipFill>
        <p:spPr>
          <a:xfrm>
            <a:off x="916840" y="3289887"/>
            <a:ext cx="1785938" cy="1386000"/>
          </a:xfrm>
          <a:prstGeom prst="rect">
            <a:avLst/>
          </a:prstGeom>
        </p:spPr>
      </p:pic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8EAD755B-595D-1649-1F0B-FB00FF81C15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 l="56160" t="5269" r="7226" b="9182"/>
          <a:stretch/>
        </p:blipFill>
        <p:spPr>
          <a:xfrm>
            <a:off x="898625" y="4918662"/>
            <a:ext cx="1768043" cy="1386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DE75FC-1505-29BB-BC7F-3BBC349F2252}"/>
              </a:ext>
            </a:extLst>
          </p:cNvPr>
          <p:cNvSpPr/>
          <p:nvPr/>
        </p:nvSpPr>
        <p:spPr>
          <a:xfrm>
            <a:off x="6984012" y="4820906"/>
            <a:ext cx="2995525" cy="6381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ysClr val="windowText" lastClr="000000"/>
                </a:solidFill>
              </a:rPr>
              <a:t>(Number of datapoints per sample)</a:t>
            </a:r>
            <a:endParaRPr lang="en-DE" sz="1400">
              <a:solidFill>
                <a:sysClr val="windowText" lastClr="0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3CB0E1-77C7-65EF-3A3C-71709D0D65F2}"/>
              </a:ext>
            </a:extLst>
          </p:cNvPr>
          <p:cNvSpPr txBox="1"/>
          <p:nvPr/>
        </p:nvSpPr>
        <p:spPr>
          <a:xfrm rot="20204439">
            <a:off x="2177088" y="6122222"/>
            <a:ext cx="1051379" cy="338554"/>
          </a:xfrm>
          <a:prstGeom prst="rect">
            <a:avLst/>
          </a:prstGeom>
          <a:solidFill>
            <a:schemeClr val="bg1"/>
          </a:solidFill>
          <a:ln>
            <a:solidFill>
              <a:srgbClr val="142C4E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VOLTAGE</a:t>
            </a:r>
            <a:endParaRPr lang="en-DE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EA635-A414-EE81-2CA9-F0C8A18F5E30}"/>
              </a:ext>
            </a:extLst>
          </p:cNvPr>
          <p:cNvSpPr txBox="1"/>
          <p:nvPr/>
        </p:nvSpPr>
        <p:spPr>
          <a:xfrm rot="20220000">
            <a:off x="5353950" y="6122851"/>
            <a:ext cx="1130949" cy="338554"/>
          </a:xfrm>
          <a:prstGeom prst="rect">
            <a:avLst/>
          </a:prstGeom>
          <a:solidFill>
            <a:schemeClr val="bg1"/>
          </a:solidFill>
          <a:ln>
            <a:solidFill>
              <a:srgbClr val="142C4E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CURRENT</a:t>
            </a:r>
            <a:endParaRPr lang="en-DE" sz="1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8390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70F4C-2BE5-FFEF-1DC7-8CA4C5804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48B50-8009-9F04-DF12-66954C2D8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Reduction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949E0AE4-F905-55CD-3974-7DE1ABF49C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16621280"/>
              </p:ext>
            </p:extLst>
          </p:nvPr>
        </p:nvGraphicFramePr>
        <p:xfrm>
          <a:off x="831850" y="4748463"/>
          <a:ext cx="6757236" cy="138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78995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283CA-C5FB-0110-4E9F-65192F741C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Reduction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6DC6-5B7C-DAF4-C0BE-9474B8932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40000" cy="4351338"/>
          </a:xfrm>
        </p:spPr>
        <p:txBody>
          <a:bodyPr/>
          <a:lstStyle/>
          <a:p>
            <a:r>
              <a:rPr lang="en-US" b="1"/>
              <a:t>Simplify Data</a:t>
            </a:r>
            <a:r>
              <a:rPr lang="en-US"/>
              <a:t>:</a:t>
            </a:r>
            <a:br>
              <a:rPr lang="en-US"/>
            </a:br>
            <a:r>
              <a:rPr lang="en-US"/>
              <a:t>Reduce feature complexity for efficiency.</a:t>
            </a:r>
          </a:p>
          <a:p>
            <a:r>
              <a:rPr lang="en-US" b="1"/>
              <a:t>Prevent Overfitting</a:t>
            </a:r>
            <a:r>
              <a:rPr lang="en-US"/>
              <a:t>:</a:t>
            </a:r>
            <a:br>
              <a:rPr lang="en-US"/>
            </a:br>
            <a:r>
              <a:rPr lang="en-US"/>
              <a:t>Focus on relevant features.</a:t>
            </a:r>
          </a:p>
          <a:p>
            <a:r>
              <a:rPr lang="en-US" b="1"/>
              <a:t>Enhance Interpretability</a:t>
            </a:r>
            <a:r>
              <a:rPr lang="en-US"/>
              <a:t>:</a:t>
            </a:r>
            <a:br>
              <a:rPr lang="en-US"/>
            </a:br>
            <a:r>
              <a:rPr lang="en-US"/>
              <a:t>Make fault patterns easier to analyze.</a:t>
            </a:r>
            <a:endParaRPr lang="en-DE"/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2F2368E6-274A-1DB6-B053-427CAF54843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4144408"/>
              </p:ext>
            </p:extLst>
          </p:nvPr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78289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265F3-9B8D-A4FE-E94C-63752C57B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433" y="811033"/>
            <a:ext cx="10640367" cy="879655"/>
          </a:xfrm>
        </p:spPr>
        <p:txBody>
          <a:bodyPr>
            <a:normAutofit fontScale="90000"/>
          </a:bodyPr>
          <a:lstStyle/>
          <a:p>
            <a:r>
              <a:rPr lang="en-US" dirty="0"/>
              <a:t>Germany’s Energiewende - Chance and Challenges</a:t>
            </a:r>
            <a:endParaRPr lang="en-DE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96405-C29A-4988-8AA1-D3FACA200E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18399" y="1690688"/>
            <a:ext cx="7955201" cy="4473127"/>
          </a:xfrm>
        </p:spPr>
      </p:pic>
    </p:spTree>
    <p:extLst>
      <p:ext uri="{BB962C8B-B14F-4D97-AF65-F5344CB8AC3E}">
        <p14:creationId xmlns:p14="http://schemas.microsoft.com/office/powerpoint/2010/main" val="163864444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0E87E-524C-324E-5C44-DCD71D982E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7EFA7-14C8-437E-678C-7241D7E66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Reduction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588C4-E7B8-EC16-CD1D-F7EDB66CC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40000" cy="4351338"/>
          </a:xfrm>
        </p:spPr>
        <p:txBody>
          <a:bodyPr/>
          <a:lstStyle/>
          <a:p>
            <a:r>
              <a:rPr lang="en-US" b="1"/>
              <a:t>Simplify Data</a:t>
            </a:r>
            <a:r>
              <a:rPr lang="en-US"/>
              <a:t>:</a:t>
            </a:r>
            <a:br>
              <a:rPr lang="en-US"/>
            </a:br>
            <a:r>
              <a:rPr lang="en-US"/>
              <a:t>Reduce feature complexity for efficiency.</a:t>
            </a:r>
          </a:p>
          <a:p>
            <a:r>
              <a:rPr lang="en-US" b="1"/>
              <a:t>Prevent Overfitting</a:t>
            </a:r>
            <a:r>
              <a:rPr lang="en-US"/>
              <a:t>:</a:t>
            </a:r>
            <a:br>
              <a:rPr lang="en-US"/>
            </a:br>
            <a:r>
              <a:rPr lang="en-US"/>
              <a:t>Focus on relevant features.</a:t>
            </a:r>
          </a:p>
          <a:p>
            <a:r>
              <a:rPr lang="en-US" b="1"/>
              <a:t>Enhance Interpretability</a:t>
            </a:r>
            <a:r>
              <a:rPr lang="en-US"/>
              <a:t>:</a:t>
            </a:r>
            <a:br>
              <a:rPr lang="en-US"/>
            </a:br>
            <a:r>
              <a:rPr lang="en-US"/>
              <a:t>Make fault patterns easier to analyze.</a:t>
            </a:r>
            <a:endParaRPr lang="en-DE"/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EB550C47-001B-66B7-41A3-4FAC8B265EE3}"/>
              </a:ext>
            </a:extLst>
          </p:cNvPr>
          <p:cNvGraphicFramePr>
            <a:graphicFrameLocks/>
          </p:cNvGraphicFramePr>
          <p:nvPr/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4247FACD-F1EA-3CE6-9F25-EFECDB6BDB1D}"/>
              </a:ext>
            </a:extLst>
          </p:cNvPr>
          <p:cNvGrpSpPr/>
          <p:nvPr/>
        </p:nvGrpSpPr>
        <p:grpSpPr>
          <a:xfrm>
            <a:off x="838200" y="4924426"/>
            <a:ext cx="9034192" cy="969963"/>
            <a:chOff x="1967179" y="3494908"/>
            <a:chExt cx="8645917" cy="600841"/>
          </a:xfrm>
        </p:grpSpPr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ABDC3C19-4C8C-B7C3-47B0-CD654C809DCF}"/>
                </a:ext>
              </a:extLst>
            </p:cNvPr>
            <p:cNvSpPr/>
            <p:nvPr/>
          </p:nvSpPr>
          <p:spPr>
            <a:xfrm>
              <a:off x="1967179" y="3587344"/>
              <a:ext cx="1230610" cy="415967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E0263B8-8B2F-8399-3D0E-A6B62F9A02FB}"/>
                </a:ext>
              </a:extLst>
            </p:cNvPr>
            <p:cNvSpPr/>
            <p:nvPr/>
          </p:nvSpPr>
          <p:spPr>
            <a:xfrm>
              <a:off x="3343275" y="3494908"/>
              <a:ext cx="7269821" cy="60084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Principal Component Analysis (PCA)</a:t>
              </a:r>
              <a:endParaRPr lang="en-DE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103105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F08AB-A737-0C9A-F326-CF5ABBB49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Problem: </a:t>
            </a:r>
            <a:r>
              <a:rPr lang="en-US" b="1"/>
              <a:t>Linear Transformation</a:t>
            </a:r>
            <a:endParaRPr lang="en-DE"/>
          </a:p>
        </p:txBody>
      </p:sp>
      <p:pic>
        <p:nvPicPr>
          <p:cNvPr id="4" name="Content Placeholder 15">
            <a:extLst>
              <a:ext uri="{FF2B5EF4-FFF2-40B4-BE49-F238E27FC236}">
                <a16:creationId xmlns:a16="http://schemas.microsoft.com/office/drawing/2014/main" id="{164D0CB6-D509-BD3B-D3BF-CE51D2F5A05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16026" y="1825625"/>
            <a:ext cx="7959947" cy="4351338"/>
          </a:xfrm>
          <a:prstGeom prst="rect">
            <a:avLst/>
          </a:prstGeom>
        </p:spPr>
      </p:pic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69D75B4D-2B15-22DA-8582-8FA305F674CC}"/>
              </a:ext>
            </a:extLst>
          </p:cNvPr>
          <p:cNvGraphicFramePr>
            <a:graphicFrameLocks/>
          </p:cNvGraphicFramePr>
          <p:nvPr/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0223491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3C982-024F-7C80-EAB8-37CE23A50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DFDC9B43-0515-3491-F679-D84D83BDA080}"/>
              </a:ext>
            </a:extLst>
          </p:cNvPr>
          <p:cNvGraphicFramePr>
            <a:graphicFrameLocks/>
          </p:cNvGraphicFramePr>
          <p:nvPr/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D1415FC9-C8CD-3F38-AB2E-CE3A8DBC2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Problem: </a:t>
            </a:r>
            <a:r>
              <a:rPr lang="en-US" b="1"/>
              <a:t>Linear Transformation</a:t>
            </a:r>
            <a:endParaRPr lang="en-DE"/>
          </a:p>
        </p:txBody>
      </p:sp>
      <p:pic>
        <p:nvPicPr>
          <p:cNvPr id="4" name="Content Placeholder 15">
            <a:extLst>
              <a:ext uri="{FF2B5EF4-FFF2-40B4-BE49-F238E27FC236}">
                <a16:creationId xmlns:a16="http://schemas.microsoft.com/office/drawing/2014/main" id="{DBC5371F-8C1F-0A6B-23AD-704B7899E2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116026" y="1825625"/>
            <a:ext cx="7959947" cy="435133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71ABD21-F6C9-83FA-52E0-C06AF9A66DEE}"/>
              </a:ext>
            </a:extLst>
          </p:cNvPr>
          <p:cNvSpPr/>
          <p:nvPr/>
        </p:nvSpPr>
        <p:spPr>
          <a:xfrm>
            <a:off x="838200" y="1690688"/>
            <a:ext cx="11355335" cy="4740223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C8D1521-D167-3BE5-3773-01A09239D20F}"/>
              </a:ext>
            </a:extLst>
          </p:cNvPr>
          <p:cNvGrpSpPr/>
          <p:nvPr/>
        </p:nvGrpSpPr>
        <p:grpSpPr>
          <a:xfrm>
            <a:off x="1724025" y="3167243"/>
            <a:ext cx="8048625" cy="969963"/>
            <a:chOff x="1967179" y="3494908"/>
            <a:chExt cx="8645917" cy="60084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A7222D1B-A02F-7BC5-1641-AFC657AE77A6}"/>
                </a:ext>
              </a:extLst>
            </p:cNvPr>
            <p:cNvSpPr/>
            <p:nvPr/>
          </p:nvSpPr>
          <p:spPr>
            <a:xfrm>
              <a:off x="1967179" y="3587344"/>
              <a:ext cx="1230610" cy="415967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E5D302B-2E36-2881-DB1C-4BA6671045D6}"/>
                </a:ext>
              </a:extLst>
            </p:cNvPr>
            <p:cNvSpPr/>
            <p:nvPr/>
          </p:nvSpPr>
          <p:spPr>
            <a:xfrm>
              <a:off x="3343275" y="3494908"/>
              <a:ext cx="7269821" cy="60084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Solution: Non-Linear Transformation</a:t>
              </a:r>
              <a:endParaRPr lang="en-DE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3966555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4C003-B018-4B76-8485-5CA576CF7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Dimensionality Reduction: PCA or t-SNE?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CA38B-B019-626D-67C3-16D9B50AE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40000" cy="2548412"/>
          </a:xfrm>
        </p:spPr>
        <p:txBody>
          <a:bodyPr/>
          <a:lstStyle/>
          <a:p>
            <a:r>
              <a:rPr lang="en-US" b="1"/>
              <a:t>PCA:</a:t>
            </a:r>
            <a:br>
              <a:rPr lang="en-US" b="1"/>
            </a:br>
            <a:r>
              <a:rPr lang="en-US"/>
              <a:t>Linear, fast, reduces dimensions while preserving variance.</a:t>
            </a:r>
          </a:p>
          <a:p>
            <a:r>
              <a:rPr lang="en-US" b="1"/>
              <a:t>t-SNE</a:t>
            </a:r>
            <a:r>
              <a:rPr lang="en-US"/>
              <a:t>:</a:t>
            </a:r>
            <a:br>
              <a:rPr lang="en-US"/>
            </a:br>
            <a:r>
              <a:rPr lang="en-US"/>
              <a:t>Non-linear, captures complex patterns but computationally expensive.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4E3D56B0-0F85-C28B-7503-084AFC1DE82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0440233"/>
              </p:ext>
            </p:extLst>
          </p:nvPr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257174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C6F69-47CE-40F6-6902-6591C9E7E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6AACFF-62C9-C380-6BDD-937998A19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Dimensionality Reduction: PCA or t-SNE?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A1DEE3-E37C-50BC-C6AC-B87B5CE6D7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40000" cy="2548412"/>
          </a:xfrm>
        </p:spPr>
        <p:txBody>
          <a:bodyPr/>
          <a:lstStyle/>
          <a:p>
            <a:r>
              <a:rPr lang="en-US" b="1"/>
              <a:t>PCA:</a:t>
            </a:r>
            <a:br>
              <a:rPr lang="en-US" b="1"/>
            </a:br>
            <a:r>
              <a:rPr lang="en-US"/>
              <a:t>Linear, fast, reduces dimensions while preserving variance.</a:t>
            </a:r>
          </a:p>
          <a:p>
            <a:r>
              <a:rPr lang="en-US" b="1"/>
              <a:t>t-SNE</a:t>
            </a:r>
            <a:r>
              <a:rPr lang="en-US"/>
              <a:t>:</a:t>
            </a:r>
            <a:br>
              <a:rPr lang="en-US"/>
            </a:br>
            <a:r>
              <a:rPr lang="en-US"/>
              <a:t>Non-linear, captures complex patterns but computationally expensive.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A5D5BCF1-A0D2-94D0-2AE0-D909076CC7EC}"/>
              </a:ext>
            </a:extLst>
          </p:cNvPr>
          <p:cNvGraphicFramePr>
            <a:graphicFrameLocks/>
          </p:cNvGraphicFramePr>
          <p:nvPr/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7635E7F9-1505-B059-68C9-90DC9FE7A0C9}"/>
              </a:ext>
            </a:extLst>
          </p:cNvPr>
          <p:cNvGrpSpPr/>
          <p:nvPr/>
        </p:nvGrpSpPr>
        <p:grpSpPr>
          <a:xfrm>
            <a:off x="838200" y="4872218"/>
            <a:ext cx="8048625" cy="969963"/>
            <a:chOff x="1967179" y="3494908"/>
            <a:chExt cx="8645917" cy="60084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99BB9E2A-4135-D745-512D-839AB381C371}"/>
                </a:ext>
              </a:extLst>
            </p:cNvPr>
            <p:cNvSpPr/>
            <p:nvPr/>
          </p:nvSpPr>
          <p:spPr>
            <a:xfrm>
              <a:off x="1967179" y="3587344"/>
              <a:ext cx="1230610" cy="415967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30A31D9-DB3C-3DAB-0B5E-DFDE5204FE54}"/>
                </a:ext>
              </a:extLst>
            </p:cNvPr>
            <p:cNvSpPr/>
            <p:nvPr/>
          </p:nvSpPr>
          <p:spPr>
            <a:xfrm>
              <a:off x="3343275" y="3494908"/>
              <a:ext cx="7269821" cy="60084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How to be fast and non-linear?</a:t>
              </a:r>
              <a:endParaRPr lang="en-DE" sz="2800" b="1"/>
            </a:p>
          </p:txBody>
        </p:sp>
      </p:grpSp>
    </p:spTree>
    <p:extLst>
      <p:ext uri="{BB962C8B-B14F-4D97-AF65-F5344CB8AC3E}">
        <p14:creationId xmlns:p14="http://schemas.microsoft.com/office/powerpoint/2010/main" val="2137860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A0C3E6-A235-DA62-822E-B2E9FBC676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59423-B089-5BAC-72FD-E79EC12AD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Dimensionality Reduction: PCA </a:t>
            </a:r>
            <a:r>
              <a:rPr lang="en-US" b="1"/>
              <a:t>+</a:t>
            </a:r>
            <a:r>
              <a:rPr lang="en-US"/>
              <a:t> t-SNE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E0F22B-110E-388F-B229-8592FD824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40000" cy="2548412"/>
          </a:xfrm>
        </p:spPr>
        <p:txBody>
          <a:bodyPr/>
          <a:lstStyle/>
          <a:p>
            <a:r>
              <a:rPr lang="en-US" b="1">
                <a:solidFill>
                  <a:srgbClr val="DDDDDD"/>
                </a:solidFill>
              </a:rPr>
              <a:t>PCA:</a:t>
            </a:r>
            <a:br>
              <a:rPr lang="en-US" b="1">
                <a:solidFill>
                  <a:srgbClr val="DDDDDD"/>
                </a:solidFill>
              </a:rPr>
            </a:br>
            <a:r>
              <a:rPr lang="en-US">
                <a:solidFill>
                  <a:srgbClr val="DDDDDD"/>
                </a:solidFill>
              </a:rPr>
              <a:t>Linear, fast, reduces dimensions while preserving variance.</a:t>
            </a:r>
          </a:p>
          <a:p>
            <a:r>
              <a:rPr lang="en-US" b="1">
                <a:solidFill>
                  <a:srgbClr val="DDDDDD"/>
                </a:solidFill>
              </a:rPr>
              <a:t>t-SNE</a:t>
            </a:r>
            <a:r>
              <a:rPr lang="en-US">
                <a:solidFill>
                  <a:srgbClr val="DDDDDD"/>
                </a:solidFill>
              </a:rPr>
              <a:t>:</a:t>
            </a:r>
            <a:br>
              <a:rPr lang="en-US">
                <a:solidFill>
                  <a:srgbClr val="DDDDDD"/>
                </a:solidFill>
              </a:rPr>
            </a:br>
            <a:r>
              <a:rPr lang="en-US">
                <a:solidFill>
                  <a:srgbClr val="DDDDDD"/>
                </a:solidFill>
              </a:rPr>
              <a:t>Non-linear, captures complex patterns but computationally expensive.</a:t>
            </a:r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FE9590A2-3F61-0BD2-8A9D-01DEDE00AECC}"/>
              </a:ext>
            </a:extLst>
          </p:cNvPr>
          <p:cNvGraphicFramePr>
            <a:graphicFrameLocks/>
          </p:cNvGraphicFramePr>
          <p:nvPr/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E2AD497-F1AB-23C2-07AE-189CA8CCC505}"/>
              </a:ext>
            </a:extLst>
          </p:cNvPr>
          <p:cNvSpPr txBox="1">
            <a:spLocks/>
          </p:cNvSpPr>
          <p:nvPr/>
        </p:nvSpPr>
        <p:spPr>
          <a:xfrm>
            <a:off x="838200" y="4374037"/>
            <a:ext cx="8640000" cy="18029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Solution</a:t>
            </a:r>
            <a:r>
              <a:rPr lang="en-US"/>
              <a:t>:</a:t>
            </a:r>
            <a:br>
              <a:rPr lang="en-US"/>
            </a:br>
            <a:r>
              <a:rPr lang="en-US"/>
              <a:t>PCA → t-SNE: Reduce dimensions with PCA, then use t-SNE for detailed visualization.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2736092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E4D4DF-7BE9-5DF2-8558-3FC544E68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D94AD8-F6A2-4C94-A689-6C28A9E74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Dimensionality Reduction: PCA + t-SNE</a:t>
            </a:r>
            <a:endParaRPr lang="en-DE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3E21782-CC6B-AFF7-B363-4B6739AD286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2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72200" y="2616350"/>
            <a:ext cx="5181600" cy="2769887"/>
          </a:xfrm>
          <a:prstGeom prst="rect">
            <a:avLst/>
          </a:prstGeom>
        </p:spPr>
      </p:pic>
      <p:pic>
        <p:nvPicPr>
          <p:cNvPr id="14" name="Content Placeholder 15">
            <a:extLst>
              <a:ext uri="{FF2B5EF4-FFF2-40B4-BE49-F238E27FC236}">
                <a16:creationId xmlns:a16="http://schemas.microsoft.com/office/drawing/2014/main" id="{DAACC028-7412-DEFF-27C4-A1C7E24738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sz="half" idx="1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38200" y="2585023"/>
            <a:ext cx="5181600" cy="2832542"/>
          </a:xfrm>
          <a:prstGeom prst="rect">
            <a:avLst/>
          </a:prstGeom>
        </p:spPr>
      </p:pic>
      <p:sp>
        <p:nvSpPr>
          <p:cNvPr id="15" name="Arrow: Curved Down 14">
            <a:extLst>
              <a:ext uri="{FF2B5EF4-FFF2-40B4-BE49-F238E27FC236}">
                <a16:creationId xmlns:a16="http://schemas.microsoft.com/office/drawing/2014/main" id="{233B29A6-12C9-3D3F-50D6-8124320B815F}"/>
              </a:ext>
            </a:extLst>
          </p:cNvPr>
          <p:cNvSpPr/>
          <p:nvPr/>
        </p:nvSpPr>
        <p:spPr>
          <a:xfrm>
            <a:off x="5207000" y="1870498"/>
            <a:ext cx="1930400" cy="685950"/>
          </a:xfrm>
          <a:prstGeom prst="curvedDownArrow">
            <a:avLst/>
          </a:prstGeom>
          <a:noFill/>
          <a:ln>
            <a:solidFill>
              <a:srgbClr val="142C4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822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2F2BB-41A4-10C2-7EB2-24118365A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B5767-5CFD-8527-4B7A-3ABA4350D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Clustering</a:t>
            </a:r>
            <a:endParaRPr lang="en-DE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8A2A57DF-ABF3-E7F6-9891-3025B5C225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8607329"/>
              </p:ext>
            </p:extLst>
          </p:nvPr>
        </p:nvGraphicFramePr>
        <p:xfrm>
          <a:off x="831850" y="4748463"/>
          <a:ext cx="6757236" cy="138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310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9D3AA669-DF23-2BCA-00A3-71FC9BB52D92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/>
                  <a:t>-Means Clustering</a:t>
                </a:r>
                <a:endParaRPr lang="en-DE"/>
              </a:p>
            </p:txBody>
          </p:sp>
        </mc:Choice>
        <mc:Fallback xmlns="">
          <p:sp>
            <p:nvSpPr>
              <p:cNvPr id="6" name="Title 5">
                <a:extLst>
                  <a:ext uri="{FF2B5EF4-FFF2-40B4-BE49-F238E27FC236}">
                    <a16:creationId xmlns:a16="http://schemas.microsoft.com/office/drawing/2014/main" id="{9D3AA669-DF23-2BCA-00A3-71FC9BB52D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t="-10417" b="-2361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0BA5DA5-4AD7-3EE0-219D-61A5538F1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640000" cy="4351338"/>
          </a:xfrm>
        </p:spPr>
        <p:txBody>
          <a:bodyPr/>
          <a:lstStyle/>
          <a:p>
            <a:r>
              <a:rPr lang="en-US" b="1" dirty="0"/>
              <a:t>Input</a:t>
            </a:r>
            <a:r>
              <a:rPr lang="en-US" dirty="0"/>
              <a:t>: Raw data, divided into K groups based on similarity.</a:t>
            </a:r>
          </a:p>
          <a:p>
            <a:r>
              <a:rPr lang="en-US" b="1" dirty="0"/>
              <a:t>Output</a:t>
            </a:r>
            <a:r>
              <a:rPr lang="en-US" dirty="0"/>
              <a:t>: Data points grouped into clusters, refined through iterations.</a:t>
            </a:r>
          </a:p>
          <a:p>
            <a:r>
              <a:rPr lang="en-US" b="1" dirty="0"/>
              <a:t>Pros &amp; Cons</a:t>
            </a:r>
            <a:r>
              <a:rPr lang="en-US" dirty="0"/>
              <a:t>: Efficient and scalable but requires a set number of groups and struggles with outliers and irregular data patterns.</a:t>
            </a:r>
            <a:endParaRPr lang="en-DE" dirty="0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37E7247-5497-C655-1448-E3179BBBF8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10867893"/>
              </p:ext>
            </p:extLst>
          </p:nvPr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85063998-4AD6-8A50-A939-1F92635EFB41}"/>
              </a:ext>
            </a:extLst>
          </p:cNvPr>
          <p:cNvSpPr txBox="1"/>
          <p:nvPr/>
        </p:nvSpPr>
        <p:spPr>
          <a:xfrm>
            <a:off x="838199" y="5918664"/>
            <a:ext cx="10515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Lloyd, Stuart. "Least squares quantization in PCM." </a:t>
            </a:r>
            <a:r>
              <a:rPr lang="en-US" sz="1050" i="1" dirty="0"/>
              <a:t>IEEE transactions on information theory</a:t>
            </a:r>
            <a:r>
              <a:rPr lang="en-US" sz="1050" dirty="0"/>
              <a:t> 28.2 (1982): 129-137.</a:t>
            </a:r>
          </a:p>
          <a:p>
            <a:r>
              <a:rPr lang="en-US" sz="1050" dirty="0"/>
              <a:t>MacQueen, James. "Some methods for classification and analysis of multivariate observations." </a:t>
            </a:r>
            <a:r>
              <a:rPr lang="en-US" sz="1050" i="1" dirty="0"/>
              <a:t>Proceedings of the Fifth Berkeley Symposium on Mathematical Statistics and Probability, Volume 1: Statistics</a:t>
            </a:r>
            <a:r>
              <a:rPr lang="en-US" sz="1050" dirty="0"/>
              <a:t>. Vol. 5. University of California press, 1967.</a:t>
            </a:r>
            <a:endParaRPr lang="en-DE" sz="1050" i="1" dirty="0"/>
          </a:p>
        </p:txBody>
      </p:sp>
    </p:spTree>
    <p:extLst>
      <p:ext uri="{BB962C8B-B14F-4D97-AF65-F5344CB8AC3E}">
        <p14:creationId xmlns:p14="http://schemas.microsoft.com/office/powerpoint/2010/main" val="298577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extLst>
    <p:ext uri="{6950BFC3-D8DA-4A85-94F7-54DA5524770B}">
      <p188:commentRel xmlns:p188="http://schemas.microsoft.com/office/powerpoint/2018/8/main" r:id="rId2"/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567AD-3096-A08F-E9F9-C3EAA916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Data Analysis</a:t>
            </a:r>
            <a:endParaRPr lang="en-D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CABD6-0135-8180-3436-417AFA99F6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Dataset includes a wide range of disturbances:</a:t>
            </a:r>
          </a:p>
          <a:p>
            <a:pPr lvl="1"/>
            <a:r>
              <a:rPr lang="en-US" dirty="0"/>
              <a:t>different short-circuits, transients, switching events, downstream load connections, high-impedance faults, busbar switching, and other anomalies</a:t>
            </a:r>
          </a:p>
          <a:p>
            <a:r>
              <a:rPr lang="en-US" dirty="0"/>
              <a:t>In total, </a:t>
            </a:r>
            <a:r>
              <a:rPr lang="en-US" b="1" dirty="0"/>
              <a:t>10+ distinct disturbance types </a:t>
            </a:r>
            <a:r>
              <a:rPr lang="en-US" dirty="0"/>
              <a:t>observed</a:t>
            </a:r>
          </a:p>
          <a:p>
            <a:r>
              <a:rPr lang="en-US" b="1" dirty="0"/>
              <a:t>Optimal balance found at K = 15</a:t>
            </a:r>
            <a:r>
              <a:rPr lang="en-US" dirty="0"/>
              <a:t>, capturing meaningful structure without overfitting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407690065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E7A3F-7C6D-4E34-EFB7-AA0FF153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Challenges In Modern Power System Protection</a:t>
            </a:r>
            <a:endParaRPr lang="en-DE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68E555-004B-2523-4F1D-7C8CF35EAD53}"/>
              </a:ext>
            </a:extLst>
          </p:cNvPr>
          <p:cNvSpPr txBox="1"/>
          <p:nvPr/>
        </p:nvSpPr>
        <p:spPr>
          <a:xfrm>
            <a:off x="2071680" y="6311900"/>
            <a:ext cx="56533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Bartz/</a:t>
            </a:r>
            <a:r>
              <a:rPr lang="en-US" sz="900" dirty="0" err="1"/>
              <a:t>Stockmar</a:t>
            </a:r>
            <a:r>
              <a:rPr lang="en-US" sz="900" dirty="0"/>
              <a:t>, CC BY-SA 4.0, https://creativecommons.org/licenses/by-sa/4.0, via Wikimedia Commons.</a:t>
            </a:r>
            <a:endParaRPr lang="en-DE" sz="900" dirty="0"/>
          </a:p>
        </p:txBody>
      </p:sp>
      <p:pic>
        <p:nvPicPr>
          <p:cNvPr id="21" name="Content Placeholder 13" descr="A close-up of a diagram&#10;&#10;AI-generated content may be incorrect.">
            <a:extLst>
              <a:ext uri="{FF2B5EF4-FFF2-40B4-BE49-F238E27FC236}">
                <a16:creationId xmlns:a16="http://schemas.microsoft.com/office/drawing/2014/main" id="{DA4BFF26-74FE-6EEF-BE39-AEB114D1BE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" t="25930" r="2486" b="21084"/>
          <a:stretch/>
        </p:blipFill>
        <p:spPr>
          <a:xfrm>
            <a:off x="2071680" y="1825625"/>
            <a:ext cx="8048639" cy="4351338"/>
          </a:xfrm>
        </p:spPr>
      </p:pic>
    </p:spTree>
    <p:extLst>
      <p:ext uri="{BB962C8B-B14F-4D97-AF65-F5344CB8AC3E}">
        <p14:creationId xmlns:p14="http://schemas.microsoft.com/office/powerpoint/2010/main" val="18344181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0845F-B3CD-DDCE-CFB5-7AD178E50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6B553-EE71-6F1C-AD15-99820E197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Cluster Analysis</a:t>
            </a:r>
            <a:endParaRPr lang="en-DE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E4714633-9C11-07A9-0CF5-B84608CA39B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8653027"/>
              </p:ext>
            </p:extLst>
          </p:nvPr>
        </p:nvGraphicFramePr>
        <p:xfrm>
          <a:off x="831850" y="4748463"/>
          <a:ext cx="6757236" cy="138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089034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2A481B-3964-4EAF-7F1F-DD69A71A5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Assumptions</a:t>
            </a:r>
            <a:endParaRPr lang="en-DE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88BA91-EBCB-EDF5-42B3-11A999DA2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The dataset contains </a:t>
            </a:r>
            <a:r>
              <a:rPr lang="en-US" b="1"/>
              <a:t>multiple types of faults and disturbance events</a:t>
            </a:r>
          </a:p>
          <a:p>
            <a:r>
              <a:rPr lang="en-US" b="1"/>
              <a:t>15 clusters </a:t>
            </a:r>
            <a:r>
              <a:rPr lang="en-US"/>
              <a:t>provide a reasonable trade-off between detail and interpretability, based on exploratory analysis</a:t>
            </a:r>
          </a:p>
          <a:p>
            <a:r>
              <a:rPr lang="en-US"/>
              <a:t>Events </a:t>
            </a:r>
            <a:r>
              <a:rPr lang="en-US" b="1"/>
              <a:t>with similar electrical characteristics (features)</a:t>
            </a:r>
            <a:r>
              <a:rPr lang="en-US"/>
              <a:t> are expected to group into the same cluster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230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14" name="Graphic 12413">
            <a:extLst>
              <a:ext uri="{FF2B5EF4-FFF2-40B4-BE49-F238E27FC236}">
                <a16:creationId xmlns:a16="http://schemas.microsoft.com/office/drawing/2014/main" id="{35FED344-B64D-CC7A-FEBF-1FB73E910A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6" b="836"/>
          <a:stretch/>
        </p:blipFill>
        <p:spPr>
          <a:xfrm>
            <a:off x="346140" y="298701"/>
            <a:ext cx="11499721" cy="6044573"/>
          </a:xfrm>
          <a:prstGeom prst="rect">
            <a:avLst/>
          </a:prstGeom>
        </p:spPr>
      </p:pic>
      <p:sp>
        <p:nvSpPr>
          <p:cNvPr id="12415" name="TextBox 12414">
            <a:extLst>
              <a:ext uri="{FF2B5EF4-FFF2-40B4-BE49-F238E27FC236}">
                <a16:creationId xmlns:a16="http://schemas.microsoft.com/office/drawing/2014/main" id="{732EDF7C-12A2-91E9-AA59-70C0708B52D0}"/>
              </a:ext>
            </a:extLst>
          </p:cNvPr>
          <p:cNvSpPr txBox="1"/>
          <p:nvPr/>
        </p:nvSpPr>
        <p:spPr>
          <a:xfrm>
            <a:off x="800099" y="0"/>
            <a:ext cx="586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K-Means clustering based on t-SNE features</a:t>
            </a:r>
            <a:endParaRPr lang="en-DE" b="1"/>
          </a:p>
        </p:txBody>
      </p:sp>
    </p:spTree>
    <p:extLst>
      <p:ext uri="{BB962C8B-B14F-4D97-AF65-F5344CB8AC3E}">
        <p14:creationId xmlns:p14="http://schemas.microsoft.com/office/powerpoint/2010/main" val="10602436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3F025C-D025-E166-4C9C-C3F778C7D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of Cluster Distribution </a:t>
            </a:r>
            <a:endParaRPr lang="en-DE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ontent Placeholder 4">
                <a:extLst>
                  <a:ext uri="{FF2B5EF4-FFF2-40B4-BE49-F238E27FC236}">
                    <a16:creationId xmlns:a16="http://schemas.microsoft.com/office/drawing/2014/main" id="{E43CB16E-7DA8-2352-B882-7D573C43E674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  <p:extLst>
                  <p:ext uri="{D42A27DB-BD31-4B8C-83A1-F6EECF244321}">
                    <p14:modId xmlns:p14="http://schemas.microsoft.com/office/powerpoint/2010/main" val="2354160206"/>
                  </p:ext>
                </p:extLst>
              </p:nvPr>
            </p:nvGraphicFramePr>
            <p:xfrm>
              <a:off x="6486525" y="2009775"/>
              <a:ext cx="5181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Content Placeholder 4">
                <a:extLst>
                  <a:ext uri="{FF2B5EF4-FFF2-40B4-BE49-F238E27FC236}">
                    <a16:creationId xmlns:a16="http://schemas.microsoft.com/office/drawing/2014/main" id="{E43CB16E-7DA8-2352-B882-7D573C43E67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486525" y="2009775"/>
                <a:ext cx="5181600" cy="4351338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A37D3F51-74D9-52B9-5C33-8DFB1318A1AA}"/>
              </a:ext>
            </a:extLst>
          </p:cNvPr>
          <p:cNvSpPr txBox="1"/>
          <p:nvPr/>
        </p:nvSpPr>
        <p:spPr>
          <a:xfrm>
            <a:off x="2733675" y="2009775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PCA</a:t>
            </a:r>
            <a:endParaRPr lang="en-DE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85489F-4C17-5759-BE81-CD589FEC6CAE}"/>
              </a:ext>
            </a:extLst>
          </p:cNvPr>
          <p:cNvSpPr txBox="1"/>
          <p:nvPr/>
        </p:nvSpPr>
        <p:spPr>
          <a:xfrm>
            <a:off x="8067675" y="2009775"/>
            <a:ext cx="1390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t-SNE</a:t>
            </a:r>
            <a:endParaRPr lang="en-DE" b="1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5" name="Content Placeholder 4">
                <a:extLst>
                  <a:ext uri="{FF2B5EF4-FFF2-40B4-BE49-F238E27FC236}">
                    <a16:creationId xmlns:a16="http://schemas.microsoft.com/office/drawing/2014/main" id="{D9C69BA5-A21D-1FD5-0ED0-B09B3346AD25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964375973"/>
                  </p:ext>
                </p:extLst>
              </p:nvPr>
            </p:nvGraphicFramePr>
            <p:xfrm>
              <a:off x="990600" y="1978025"/>
              <a:ext cx="5181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15" name="Content Placeholder 4">
                <a:extLst>
                  <a:ext uri="{FF2B5EF4-FFF2-40B4-BE49-F238E27FC236}">
                    <a16:creationId xmlns:a16="http://schemas.microsoft.com/office/drawing/2014/main" id="{D9C69BA5-A21D-1FD5-0ED0-B09B3346AD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0600" y="1978025"/>
                <a:ext cx="5181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64797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28BB6-37E4-AB57-75F7-227C7ABC1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AB7158-4CBF-BAC8-E800-CD6955A6B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n-US" sz="4000"/>
              <a:t>🧪</a:t>
            </a:r>
            <a:r>
              <a:rPr lang="en-US" sz="4000" b="1"/>
              <a:t> Hypothesis</a:t>
            </a:r>
            <a:endParaRPr lang="en-DE" sz="4000" b="1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7B48E07-A6DE-3DF8-1F05-2B0FAD799A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71725"/>
            <a:ext cx="10515600" cy="2619375"/>
          </a:xfrm>
          <a:solidFill>
            <a:schemeClr val="accent3">
              <a:alpha val="70000"/>
            </a:schemeClr>
          </a:solidFill>
          <a:ln>
            <a:solidFill>
              <a:schemeClr val="tx1"/>
            </a:solidFill>
          </a:ln>
        </p:spPr>
        <p:txBody>
          <a:bodyPr>
            <a:normAutofit fontScale="92500" lnSpcReduction="10000"/>
          </a:bodyPr>
          <a:lstStyle/>
          <a:p>
            <a:pPr marL="0" indent="0" algn="ctr">
              <a:buFont typeface="Arial" panose="020B0604020202020204" pitchFamily="34" charset="0"/>
              <a:buNone/>
            </a:pPr>
            <a:r>
              <a:rPr lang="en-US" sz="4000"/>
              <a:t>If unsupervised clustering effectively captures the structure of the data, then </a:t>
            </a:r>
            <a:r>
              <a:rPr lang="en-US" sz="4000" b="1"/>
              <a:t>manually labeled samples within each cluster should exhibit high consistency</a:t>
            </a:r>
            <a:r>
              <a:rPr lang="en-US" sz="4000"/>
              <a:t> — enabling meaningful interpretation of entire clusters.</a:t>
            </a:r>
            <a:endParaRPr lang="en-DE" sz="5400"/>
          </a:p>
        </p:txBody>
      </p:sp>
    </p:spTree>
    <p:extLst>
      <p:ext uri="{BB962C8B-B14F-4D97-AF65-F5344CB8AC3E}">
        <p14:creationId xmlns:p14="http://schemas.microsoft.com/office/powerpoint/2010/main" val="14103878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534BAE2-9C4E-35F3-FFE1-D3431F55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Analysis of Manually Labeled Clustering Results</a:t>
            </a:r>
            <a:endParaRPr lang="en-DE"/>
          </a:p>
        </p:txBody>
      </p:sp>
      <p:graphicFrame>
        <p:nvGraphicFramePr>
          <p:cNvPr id="7" name="Content Placeholder 8">
            <a:extLst>
              <a:ext uri="{FF2B5EF4-FFF2-40B4-BE49-F238E27FC236}">
                <a16:creationId xmlns:a16="http://schemas.microsoft.com/office/drawing/2014/main" id="{E6E5383A-02EA-B989-3A1E-8ED1368AD7D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0995874"/>
              </p:ext>
            </p:extLst>
          </p:nvPr>
        </p:nvGraphicFramePr>
        <p:xfrm>
          <a:off x="831850" y="4748463"/>
          <a:ext cx="6757236" cy="1387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87068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F981F1D-8BB9-B1DE-05E7-06DAFAF4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Cluster Interpretation via Manual Labeling</a:t>
            </a:r>
            <a:endParaRPr lang="en-DE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1C8236-4910-3423-8B6B-EF7ED9DE62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793713" cy="4351338"/>
          </a:xfrm>
        </p:spPr>
        <p:txBody>
          <a:bodyPr>
            <a:normAutofit/>
          </a:bodyPr>
          <a:lstStyle/>
          <a:p>
            <a:r>
              <a:rPr lang="en-US" dirty="0"/>
              <a:t>Labeled a representative subset of </a:t>
            </a:r>
            <a:r>
              <a:rPr lang="en-US" b="1" dirty="0"/>
              <a:t>205 samples </a:t>
            </a:r>
            <a:r>
              <a:rPr lang="en-US" dirty="0"/>
              <a:t>to evaluate clustering results</a:t>
            </a:r>
          </a:p>
          <a:p>
            <a:r>
              <a:rPr lang="en-US" dirty="0"/>
              <a:t>Assessed label consistency within clusters to validate </a:t>
            </a:r>
            <a:r>
              <a:rPr lang="en-US" b="1" dirty="0"/>
              <a:t>cluster coherence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7AF2BC-BB97-8149-172D-3FFA6032BBB4}"/>
              </a:ext>
            </a:extLst>
          </p:cNvPr>
          <p:cNvSpPr/>
          <p:nvPr/>
        </p:nvSpPr>
        <p:spPr>
          <a:xfrm>
            <a:off x="8259745" y="1825625"/>
            <a:ext cx="2932130" cy="376555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0" indent="0">
              <a:buNone/>
            </a:pPr>
            <a:r>
              <a:rPr lang="en-US" sz="2800" b="1" u="sng"/>
              <a:t>Event Type Label</a:t>
            </a:r>
          </a:p>
          <a:p>
            <a:r>
              <a:rPr lang="en-US" sz="2800"/>
              <a:t>Normal</a:t>
            </a:r>
          </a:p>
          <a:p>
            <a:r>
              <a:rPr lang="en-US" sz="2800"/>
              <a:t>Short-circuit</a:t>
            </a:r>
          </a:p>
          <a:p>
            <a:r>
              <a:rPr lang="en-US" sz="2800"/>
              <a:t>Switching</a:t>
            </a:r>
          </a:p>
          <a:p>
            <a:r>
              <a:rPr lang="en-US" sz="2800"/>
              <a:t>Transients</a:t>
            </a:r>
          </a:p>
          <a:p>
            <a:r>
              <a:rPr lang="en-US" sz="2800"/>
              <a:t>Other</a:t>
            </a:r>
          </a:p>
          <a:p>
            <a:r>
              <a:rPr lang="en-US" sz="2800"/>
              <a:t>Unknown </a:t>
            </a:r>
          </a:p>
        </p:txBody>
      </p:sp>
    </p:spTree>
    <p:extLst>
      <p:ext uri="{BB962C8B-B14F-4D97-AF65-F5344CB8AC3E}">
        <p14:creationId xmlns:p14="http://schemas.microsoft.com/office/powerpoint/2010/main" val="10449020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631E3-C0C1-FE75-B81E-4EEE0B7CF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Event Distribution per Cluster</a:t>
            </a:r>
            <a:endParaRPr lang="en-D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EFF6A662-B7DF-C770-692D-33E580B020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739243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0EDE0B62-0595-EB5B-CBC4-7B81D13A65CB}"/>
              </a:ext>
            </a:extLst>
          </p:cNvPr>
          <p:cNvSpPr txBox="1"/>
          <p:nvPr/>
        </p:nvSpPr>
        <p:spPr>
          <a:xfrm>
            <a:off x="4287302" y="6085505"/>
            <a:ext cx="2371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Clusters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5691670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AD7CFC-C4AE-4230-03AB-9219844941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0A9FE-EE4C-D33E-C782-47203D6C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 With Primarily </a:t>
            </a:r>
            <a:r>
              <a:rPr lang="en-US" b="1" dirty="0"/>
              <a:t>Normal</a:t>
            </a:r>
            <a:r>
              <a:rPr lang="en-US" dirty="0"/>
              <a:t> Events</a:t>
            </a:r>
            <a:endParaRPr lang="en-DE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FB35A8D6-CA56-22EF-3125-3B3339542A9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760504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9395661-0C5B-8ED8-850F-BBA5365E81F8}"/>
              </a:ext>
            </a:extLst>
          </p:cNvPr>
          <p:cNvSpPr/>
          <p:nvPr/>
        </p:nvSpPr>
        <p:spPr>
          <a:xfrm>
            <a:off x="1238059" y="1913641"/>
            <a:ext cx="4095941" cy="399185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F5C0622-1396-8C21-1219-9C22E6B52D0E}"/>
              </a:ext>
            </a:extLst>
          </p:cNvPr>
          <p:cNvSpPr/>
          <p:nvPr/>
        </p:nvSpPr>
        <p:spPr>
          <a:xfrm>
            <a:off x="6010276" y="1913640"/>
            <a:ext cx="4000499" cy="3991859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7513052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1F588-EEDA-84DE-AEB2-DC3719A04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718B8369-8A96-F50C-94B5-2E8D446B2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6" b="836"/>
          <a:stretch/>
        </p:blipFill>
        <p:spPr>
          <a:xfrm>
            <a:off x="346140" y="309092"/>
            <a:ext cx="11499721" cy="604457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945845-6A02-CFC4-CAFC-49868B8F3EB2}"/>
              </a:ext>
            </a:extLst>
          </p:cNvPr>
          <p:cNvSpPr/>
          <p:nvPr/>
        </p:nvSpPr>
        <p:spPr>
          <a:xfrm>
            <a:off x="9324975" y="1809749"/>
            <a:ext cx="2222861" cy="1381125"/>
          </a:xfrm>
          <a:prstGeom prst="ellipse">
            <a:avLst/>
          </a:prstGeom>
          <a:solidFill>
            <a:schemeClr val="tx1">
              <a:lumMod val="50000"/>
              <a:lumOff val="50000"/>
              <a:alpha val="30196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9122207-4E80-11C8-43B3-9AB93C4DDBBE}"/>
              </a:ext>
            </a:extLst>
          </p:cNvPr>
          <p:cNvSpPr txBox="1"/>
          <p:nvPr/>
        </p:nvSpPr>
        <p:spPr>
          <a:xfrm>
            <a:off x="800099" y="0"/>
            <a:ext cx="586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K-Means Clustering Based on t-SNE Features</a:t>
            </a:r>
            <a:endParaRPr lang="en-DE" b="1" dirty="0"/>
          </a:p>
        </p:txBody>
      </p:sp>
    </p:spTree>
    <p:extLst>
      <p:ext uri="{BB962C8B-B14F-4D97-AF65-F5344CB8AC3E}">
        <p14:creationId xmlns:p14="http://schemas.microsoft.com/office/powerpoint/2010/main" val="2464424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906279-2D91-64AC-9267-39BC485F9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Motivation</a:t>
            </a:r>
            <a:endParaRPr lang="en-D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7ABBFA3-E9B9-7F4D-A440-218554BE39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Power system disturbances and faults produce complex data that’s hard to analyze manually.</a:t>
            </a:r>
          </a:p>
          <a:p>
            <a:r>
              <a:rPr lang="en-US" dirty="0"/>
              <a:t>Fast, reliable event understanding is critical for protection, control, and system reliability.</a:t>
            </a:r>
          </a:p>
          <a:p>
            <a:r>
              <a:rPr lang="en-US" dirty="0"/>
              <a:t>Unsupervised clustering enables automatic grouping of events for better analysis and decision support.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2016441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5C823-5636-A53F-AC10-77B72AC62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1D1C5-8002-6C38-F1D3-741C2C1B2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Clusters With Primarily </a:t>
            </a:r>
            <a:r>
              <a:rPr lang="en-US" b="1"/>
              <a:t>Switching</a:t>
            </a:r>
            <a:r>
              <a:rPr lang="en-US"/>
              <a:t> Events</a:t>
            </a:r>
            <a:endParaRPr lang="en-DE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ED78965-0F3E-5D25-0406-B8D21BB1C85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80338367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7BC8A78F-99FA-429C-DE54-658F90889B00}"/>
              </a:ext>
            </a:extLst>
          </p:cNvPr>
          <p:cNvSpPr/>
          <p:nvPr/>
        </p:nvSpPr>
        <p:spPr>
          <a:xfrm>
            <a:off x="1891940" y="1825625"/>
            <a:ext cx="625017" cy="407987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12FF88-F544-F1D9-E6CF-2997F98801AF}"/>
              </a:ext>
            </a:extLst>
          </p:cNvPr>
          <p:cNvSpPr/>
          <p:nvPr/>
        </p:nvSpPr>
        <p:spPr>
          <a:xfrm>
            <a:off x="3082565" y="1960775"/>
            <a:ext cx="6861535" cy="394472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73605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25BFAA-68E6-5582-3B7D-A6CF0FAB0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073CA427-B053-F884-2858-8CA28AE55A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6" b="836"/>
          <a:stretch/>
        </p:blipFill>
        <p:spPr>
          <a:xfrm>
            <a:off x="346140" y="298701"/>
            <a:ext cx="11499721" cy="60445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4B7157-8224-2CA3-3578-5CBACC92739C}"/>
              </a:ext>
            </a:extLst>
          </p:cNvPr>
          <p:cNvSpPr txBox="1"/>
          <p:nvPr/>
        </p:nvSpPr>
        <p:spPr>
          <a:xfrm>
            <a:off x="800099" y="0"/>
            <a:ext cx="586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K-Means Clustering Based on t-SNE Features</a:t>
            </a:r>
            <a:endParaRPr lang="en-DE" b="1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63B04D2-5897-64E4-6415-F9A2390DE0E2}"/>
              </a:ext>
            </a:extLst>
          </p:cNvPr>
          <p:cNvSpPr/>
          <p:nvPr/>
        </p:nvSpPr>
        <p:spPr>
          <a:xfrm>
            <a:off x="4746260" y="1752600"/>
            <a:ext cx="3247973" cy="1123953"/>
          </a:xfrm>
          <a:prstGeom prst="ellipse">
            <a:avLst/>
          </a:prstGeom>
          <a:solidFill>
            <a:srgbClr val="0070C0">
              <a:alpha val="3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27688B-A1B4-7815-7866-7449BE2D7360}"/>
              </a:ext>
            </a:extLst>
          </p:cNvPr>
          <p:cNvSpPr/>
          <p:nvPr/>
        </p:nvSpPr>
        <p:spPr>
          <a:xfrm rot="295336">
            <a:off x="5834171" y="2714118"/>
            <a:ext cx="2269734" cy="1167381"/>
          </a:xfrm>
          <a:prstGeom prst="ellipse">
            <a:avLst/>
          </a:prstGeom>
          <a:solidFill>
            <a:srgbClr val="0070C0">
              <a:alpha val="3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7042582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A9BB4-903E-E3ED-A9C5-C8332D987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FC21C-6FCA-DBDD-5C0C-624EB60CB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Clusters With Primarily </a:t>
            </a:r>
            <a:r>
              <a:rPr lang="en-US" b="1"/>
              <a:t>Short-Circuits</a:t>
            </a:r>
            <a:r>
              <a:rPr lang="en-US"/>
              <a:t> Events</a:t>
            </a:r>
            <a:endParaRPr lang="en-DE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72F5D047-C613-C230-9E97-CDEECE2DADA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102517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A6D8799-DCB6-9514-8AFA-B5DD9D0B9ACF}"/>
              </a:ext>
            </a:extLst>
          </p:cNvPr>
          <p:cNvSpPr/>
          <p:nvPr/>
        </p:nvSpPr>
        <p:spPr>
          <a:xfrm>
            <a:off x="1376314" y="1825625"/>
            <a:ext cx="2375554" cy="407987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448714-FB90-EBEA-5E60-5DF9F7D62F24}"/>
              </a:ext>
            </a:extLst>
          </p:cNvPr>
          <p:cNvSpPr/>
          <p:nvPr/>
        </p:nvSpPr>
        <p:spPr>
          <a:xfrm>
            <a:off x="3751868" y="1960775"/>
            <a:ext cx="2344132" cy="394472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C65B0A-23C6-8F1C-6BDA-7B375F45F9A2}"/>
              </a:ext>
            </a:extLst>
          </p:cNvPr>
          <p:cNvSpPr/>
          <p:nvPr/>
        </p:nvSpPr>
        <p:spPr>
          <a:xfrm>
            <a:off x="6543675" y="1825624"/>
            <a:ext cx="625017" cy="407987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F92369-3FFF-C3E8-343F-A83569AFB895}"/>
              </a:ext>
            </a:extLst>
          </p:cNvPr>
          <p:cNvSpPr/>
          <p:nvPr/>
        </p:nvSpPr>
        <p:spPr>
          <a:xfrm>
            <a:off x="8887808" y="1825623"/>
            <a:ext cx="360968" cy="4079875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8521859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DB60C8-1489-83CA-67E4-5E6768BE3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3EBE8D1F-F8DF-5487-876C-B53A9F0E11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36" b="836"/>
          <a:stretch/>
        </p:blipFill>
        <p:spPr>
          <a:xfrm>
            <a:off x="346140" y="309092"/>
            <a:ext cx="11499721" cy="6044573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D02BA7B2-64C2-6945-D24F-58DF42DA9F03}"/>
              </a:ext>
            </a:extLst>
          </p:cNvPr>
          <p:cNvSpPr/>
          <p:nvPr/>
        </p:nvSpPr>
        <p:spPr>
          <a:xfrm>
            <a:off x="3221182" y="485356"/>
            <a:ext cx="3235764" cy="1327401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6D2227F-869E-8BE3-5D6E-5D33069FA7E4}"/>
              </a:ext>
            </a:extLst>
          </p:cNvPr>
          <p:cNvSpPr/>
          <p:nvPr/>
        </p:nvSpPr>
        <p:spPr>
          <a:xfrm>
            <a:off x="5101390" y="425115"/>
            <a:ext cx="2879558" cy="1512031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7AA8D0-3683-811D-3215-D41BDBAC980D}"/>
              </a:ext>
            </a:extLst>
          </p:cNvPr>
          <p:cNvSpPr/>
          <p:nvPr/>
        </p:nvSpPr>
        <p:spPr>
          <a:xfrm>
            <a:off x="7714750" y="2374232"/>
            <a:ext cx="2303545" cy="1261312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84B26ED7-4494-0827-7728-A5A1FF94DFB0}"/>
              </a:ext>
            </a:extLst>
          </p:cNvPr>
          <p:cNvSpPr/>
          <p:nvPr/>
        </p:nvSpPr>
        <p:spPr>
          <a:xfrm rot="21327877">
            <a:off x="2245797" y="1920716"/>
            <a:ext cx="2985618" cy="1083626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29A96CB-4CE2-B1C4-9EA1-A1CB1C8624B7}"/>
              </a:ext>
            </a:extLst>
          </p:cNvPr>
          <p:cNvSpPr/>
          <p:nvPr/>
        </p:nvSpPr>
        <p:spPr>
          <a:xfrm rot="213538">
            <a:off x="2577603" y="3634529"/>
            <a:ext cx="2518359" cy="1462203"/>
          </a:xfrm>
          <a:prstGeom prst="ellipse">
            <a:avLst/>
          </a:prstGeom>
          <a:solidFill>
            <a:srgbClr val="FF0000">
              <a:alpha val="30196"/>
            </a:srgb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15E70-382A-A621-010A-2D2E4031E4E7}"/>
              </a:ext>
            </a:extLst>
          </p:cNvPr>
          <p:cNvSpPr txBox="1"/>
          <p:nvPr/>
        </p:nvSpPr>
        <p:spPr>
          <a:xfrm>
            <a:off x="800099" y="0"/>
            <a:ext cx="586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K-Means Clustering Based on t-SNE Features</a:t>
            </a:r>
            <a:endParaRPr lang="en-DE" b="1" dirty="0"/>
          </a:p>
        </p:txBody>
      </p:sp>
    </p:spTree>
    <p:extLst>
      <p:ext uri="{BB962C8B-B14F-4D97-AF65-F5344CB8AC3E}">
        <p14:creationId xmlns:p14="http://schemas.microsoft.com/office/powerpoint/2010/main" val="7754789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AF0E9-0F1A-9834-505C-23A89FC2D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39248-A631-F06D-2D6F-DF90E1153B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Unsupervised clustering reveals structure in large, unlabeled fault datasets but lacks prior knowledge for validation.</a:t>
            </a:r>
          </a:p>
          <a:p>
            <a:r>
              <a:rPr lang="en-US" dirty="0"/>
              <a:t>Feature transformation impacts clustering quality—t-SNE improves fault separation compared to PCA alone.</a:t>
            </a:r>
          </a:p>
          <a:p>
            <a:r>
              <a:rPr lang="en-US" dirty="0"/>
              <a:t>Cluster interpretability remains challenging, with external factors (e.g., sensor variations) potentially influencing results.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32444028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BD96-CA31-2F23-D398-EDAA0D0D5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308FAB-D9F1-F7A4-912C-A98F7D6D9A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K-Means clustering helps structure large datasets, aiding initial fault analysis and reducing expert workload.</a:t>
            </a:r>
          </a:p>
          <a:p>
            <a:r>
              <a:rPr lang="en-US" dirty="0"/>
              <a:t>Limitations include low silhouette scores and manual validation constraints, highlighting the need for alternative methods.</a:t>
            </a:r>
          </a:p>
          <a:p>
            <a:r>
              <a:rPr lang="en-US" dirty="0"/>
              <a:t>Future work should explore hybrid models, alternative clustering techniques, and simulated data for validation.</a:t>
            </a:r>
            <a:endParaRPr lang="en-DE" dirty="0"/>
          </a:p>
        </p:txBody>
      </p:sp>
    </p:spTree>
    <p:extLst>
      <p:ext uri="{BB962C8B-B14F-4D97-AF65-F5344CB8AC3E}">
        <p14:creationId xmlns:p14="http://schemas.microsoft.com/office/powerpoint/2010/main" val="15307512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8ED3A8-8D1D-264A-0DD2-EDF9D9284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6936"/>
            <a:ext cx="10515600" cy="863752"/>
          </a:xfrm>
        </p:spPr>
        <p:txBody>
          <a:bodyPr anchor="ctr">
            <a:normAutofit/>
          </a:bodyPr>
          <a:lstStyle/>
          <a:p>
            <a:r>
              <a:rPr lang="en-US"/>
              <a:t>Thank you! Questions?</a:t>
            </a:r>
            <a:endParaRPr lang="en-DE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BC9ED61-0851-A13A-5EC2-C77C7B1A2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514272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>
                <a:latin typeface="+mj-lt"/>
              </a:rPr>
              <a:t>Funding</a:t>
            </a:r>
          </a:p>
          <a:p>
            <a:pPr marL="0" indent="0">
              <a:buNone/>
            </a:pPr>
            <a:r>
              <a:rPr lang="en-US" sz="1600"/>
              <a:t>This project was funded by the Deutsche </a:t>
            </a:r>
            <a:r>
              <a:rPr lang="en-US" sz="1600" err="1"/>
              <a:t>Forschungsgemeinschaft</a:t>
            </a:r>
            <a:r>
              <a:rPr lang="en-US" sz="1600"/>
              <a:t> (DFG, German Research Foundation) - 535389056.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1F5A0EE-B1D4-771A-50D8-23DF3094AD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14975" y="1825625"/>
            <a:ext cx="1962051" cy="2434713"/>
          </a:xfrm>
        </p:spPr>
        <p:txBody>
          <a:bodyPr/>
          <a:lstStyle/>
          <a:p>
            <a:pPr marL="0" indent="0" algn="ctr">
              <a:buNone/>
            </a:pPr>
            <a:r>
              <a:rPr lang="en-US" b="1">
                <a:latin typeface="+mj-lt"/>
              </a:rPr>
              <a:t>Contact</a:t>
            </a:r>
            <a:endParaRPr lang="en-DE" b="1">
              <a:latin typeface="+mj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E5BE9C1-DD1E-56FD-C936-B8C10C17CF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836" y="3429000"/>
            <a:ext cx="3429000" cy="6817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3B420C3-8BFB-74EC-3697-B7404AAD14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4975" y="2298287"/>
            <a:ext cx="1962051" cy="1962051"/>
          </a:xfrm>
          <a:prstGeom prst="rect">
            <a:avLst/>
          </a:prstGeom>
        </p:spPr>
      </p:pic>
      <p:sp>
        <p:nvSpPr>
          <p:cNvPr id="18" name="Textfeld 79">
            <a:extLst>
              <a:ext uri="{FF2B5EF4-FFF2-40B4-BE49-F238E27FC236}">
                <a16:creationId xmlns:a16="http://schemas.microsoft.com/office/drawing/2014/main" id="{B2966A2E-DAFC-3CC8-2B3B-86EC67E0F320}"/>
              </a:ext>
            </a:extLst>
          </p:cNvPr>
          <p:cNvSpPr txBox="1"/>
          <p:nvPr/>
        </p:nvSpPr>
        <p:spPr>
          <a:xfrm>
            <a:off x="7443656" y="1887678"/>
            <a:ext cx="6876143" cy="2310606"/>
          </a:xfrm>
          <a:prstGeom prst="rect">
            <a:avLst/>
          </a:prstGeom>
        </p:spPr>
        <p:txBody>
          <a:bodyPr wrap="square" lIns="0" tIns="0" rIns="0" bIns="0" rtlCol="0" anchor="t" anchorCtr="0">
            <a:normAutofit/>
          </a:bodyPr>
          <a:lstStyle/>
          <a:p>
            <a:pPr defTabSz="4173538">
              <a:spcBef>
                <a:spcPts val="600"/>
              </a:spcBef>
              <a:spcAft>
                <a:spcPts val="1800"/>
              </a:spcAft>
            </a:pPr>
            <a:r>
              <a:rPr lang="en-US" sz="2800" b="1">
                <a:latin typeface="+mj-lt"/>
              </a:rPr>
              <a:t>Julian</a:t>
            </a:r>
            <a:r>
              <a:rPr lang="en-US" sz="2800" b="1">
                <a:latin typeface="+mj-lt"/>
                <a:cs typeface="Helvetica" panose="020B0604020202020204" pitchFamily="34" charset="0"/>
              </a:rPr>
              <a:t> </a:t>
            </a:r>
            <a:r>
              <a:rPr lang="en-US" sz="2800" b="1">
                <a:latin typeface="+mj-lt"/>
              </a:rPr>
              <a:t>Oelhaf</a:t>
            </a:r>
            <a:br>
              <a:rPr lang="en-US" sz="2400" b="1">
                <a:cs typeface="Helvetica" panose="020B0604020202020204" pitchFamily="34" charset="0"/>
              </a:rPr>
            </a:br>
            <a:r>
              <a:rPr lang="en-US" sz="1600">
                <a:cs typeface="Helvetica" panose="020B0604020202020204" pitchFamily="34" charset="0"/>
              </a:rPr>
              <a:t>Pattern Recognition Lab</a:t>
            </a:r>
            <a:br>
              <a:rPr lang="en-US" sz="1600">
                <a:cs typeface="Helvetica" panose="020B0604020202020204" pitchFamily="34" charset="0"/>
              </a:rPr>
            </a:br>
            <a:r>
              <a:rPr lang="en-US" sz="1600">
                <a:cs typeface="Helvetica" panose="020B0604020202020204" pitchFamily="34" charset="0"/>
              </a:rPr>
              <a:t>Department of Computer Science</a:t>
            </a:r>
            <a:br>
              <a:rPr lang="en-US" sz="1600">
                <a:cs typeface="Helvetica" panose="020B0604020202020204" pitchFamily="34" charset="0"/>
              </a:rPr>
            </a:br>
            <a:r>
              <a:rPr lang="en-US" sz="1600">
                <a:cs typeface="Helvetica" panose="020B0604020202020204" pitchFamily="34" charset="0"/>
              </a:rPr>
              <a:t>Friedrich-Alexander University Erlangen-Nürnberg</a:t>
            </a:r>
            <a:br>
              <a:rPr lang="en-US" sz="1600">
                <a:cs typeface="Helvetica" panose="020B0604020202020204" pitchFamily="34" charset="0"/>
              </a:rPr>
            </a:br>
            <a:r>
              <a:rPr lang="en-US" sz="1600">
                <a:cs typeface="Helvetica" panose="020B0604020202020204" pitchFamily="34" charset="0"/>
              </a:rPr>
              <a:t>Erlangen, GERMANY</a:t>
            </a:r>
            <a:endParaRPr lang="en-US">
              <a:cs typeface="Helvetica" panose="020B0604020202020204" pitchFamily="34" charset="0"/>
            </a:endParaRPr>
          </a:p>
          <a:p>
            <a:pPr marL="285750" indent="-285750" defTabSz="4173538">
              <a:spcBef>
                <a:spcPts val="600"/>
              </a:spcBef>
              <a:buFont typeface="Wingdings" panose="05000000000000000000" pitchFamily="2" charset="2"/>
              <a:buChar char="*"/>
            </a:pPr>
            <a:r>
              <a:rPr lang="en-US" sz="1600">
                <a:cs typeface="Helvetica" panose="020B0604020202020204" pitchFamily="34" charset="0"/>
                <a:sym typeface="Wingdings" panose="05000000000000000000" pitchFamily="2" charset="2"/>
              </a:rPr>
              <a:t> julian.oelhaf@fau.de</a:t>
            </a:r>
          </a:p>
        </p:txBody>
      </p:sp>
    </p:spTree>
    <p:extLst>
      <p:ext uri="{BB962C8B-B14F-4D97-AF65-F5344CB8AC3E}">
        <p14:creationId xmlns:p14="http://schemas.microsoft.com/office/powerpoint/2010/main" val="3604524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322C7-8D67-1312-94FC-A94CCD5121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Germany's </a:t>
            </a:r>
            <a:r>
              <a:rPr lang="en-US" i="1">
                <a:latin typeface="Book Antiqua" panose="02040602050305030304" pitchFamily="18" charset="0"/>
              </a:rPr>
              <a:t>Energiewende</a:t>
            </a:r>
            <a:endParaRPr lang="en-DE" i="1">
              <a:latin typeface="Book Antiqua" panose="0204060205030503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E1F01CA-FC5B-9FBC-2829-2F68754BCD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31" y="1752465"/>
            <a:ext cx="8845339" cy="4424498"/>
          </a:xfrm>
        </p:spPr>
      </p:pic>
    </p:spTree>
    <p:extLst>
      <p:ext uri="{BB962C8B-B14F-4D97-AF65-F5344CB8AC3E}">
        <p14:creationId xmlns:p14="http://schemas.microsoft.com/office/powerpoint/2010/main" val="40560547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0A2A4391-BAB1-29F4-8B2F-0C8B52FC1902}"/>
              </a:ext>
            </a:extLst>
          </p:cNvPr>
          <p:cNvSpPr>
            <a:spLocks noChangeAspect="1"/>
          </p:cNvSpPr>
          <p:nvPr/>
        </p:nvSpPr>
        <p:spPr>
          <a:xfrm>
            <a:off x="2382656" y="1938721"/>
            <a:ext cx="4384675" cy="4384675"/>
          </a:xfrm>
          <a:prstGeom prst="ellipse">
            <a:avLst/>
          </a:prstGeom>
          <a:solidFill>
            <a:srgbClr val="002060">
              <a:alpha val="85000"/>
            </a:srgb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C8D50-36F4-5707-88D2-CE0354E8B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/>
              <a:t>Overview</a:t>
            </a:r>
            <a:endParaRPr lang="en-DE" sz="32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E8330D-A572-B739-8AE0-7DB555D0C39A}"/>
              </a:ext>
            </a:extLst>
          </p:cNvPr>
          <p:cNvSpPr txBox="1"/>
          <p:nvPr/>
        </p:nvSpPr>
        <p:spPr>
          <a:xfrm>
            <a:off x="2329392" y="2954649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Artificial Intelligence</a:t>
            </a:r>
            <a:endParaRPr lang="en-DE" sz="2800" b="1">
              <a:solidFill>
                <a:schemeClr val="bg1"/>
              </a:solidFill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A228CDCF-021C-CD31-07B2-7C50E8CF1D9F}"/>
              </a:ext>
            </a:extLst>
          </p:cNvPr>
          <p:cNvSpPr>
            <a:spLocks noChangeAspect="1"/>
          </p:cNvSpPr>
          <p:nvPr/>
        </p:nvSpPr>
        <p:spPr>
          <a:xfrm>
            <a:off x="5424544" y="1938721"/>
            <a:ext cx="4384800" cy="4384800"/>
          </a:xfrm>
          <a:prstGeom prst="ellipse">
            <a:avLst/>
          </a:prstGeom>
          <a:solidFill>
            <a:srgbClr val="0070C0">
              <a:alpha val="85000"/>
            </a:srgbClr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00EDE1-28B9-6A8D-C692-7F25305FF2C4}"/>
              </a:ext>
            </a:extLst>
          </p:cNvPr>
          <p:cNvSpPr txBox="1"/>
          <p:nvPr/>
        </p:nvSpPr>
        <p:spPr>
          <a:xfrm>
            <a:off x="7034934" y="3520061"/>
            <a:ext cx="2590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Pattern Recognition</a:t>
            </a:r>
            <a:endParaRPr lang="en-DE" sz="2800" b="1">
              <a:solidFill>
                <a:schemeClr val="bg1"/>
              </a:solidFill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4E19F41-8FCE-2CD9-923D-D048BD0E51B4}"/>
              </a:ext>
            </a:extLst>
          </p:cNvPr>
          <p:cNvSpPr>
            <a:spLocks noChangeAspect="1"/>
          </p:cNvSpPr>
          <p:nvPr/>
        </p:nvSpPr>
        <p:spPr>
          <a:xfrm>
            <a:off x="4788364" y="3307964"/>
            <a:ext cx="1808112" cy="1808112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6F0EBC-8285-2C9E-F292-2673B3057AEE}"/>
              </a:ext>
            </a:extLst>
          </p:cNvPr>
          <p:cNvSpPr txBox="1"/>
          <p:nvPr/>
        </p:nvSpPr>
        <p:spPr>
          <a:xfrm>
            <a:off x="4397020" y="3796521"/>
            <a:ext cx="2590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Machine Learning</a:t>
            </a:r>
            <a:endParaRPr lang="en-DE" sz="24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14582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0AD072-6D58-0A55-E87A-BCD7FBE5E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B56CC593-C0B9-4C9A-0F4A-E506C39CC279}"/>
              </a:ext>
            </a:extLst>
          </p:cNvPr>
          <p:cNvGraphicFramePr>
            <a:graphicFrameLocks/>
          </p:cNvGraphicFramePr>
          <p:nvPr/>
        </p:nvGraphicFramePr>
        <p:xfrm>
          <a:off x="9820275" y="61436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10">
            <a:extLst>
              <a:ext uri="{FF2B5EF4-FFF2-40B4-BE49-F238E27FC236}">
                <a16:creationId xmlns:a16="http://schemas.microsoft.com/office/drawing/2014/main" id="{01891BA3-820F-EAED-7D73-165D03CD0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/>
              <a:t>Feature Extraction</a:t>
            </a:r>
            <a:endParaRPr lang="en-DE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17FC7A-1C53-1A9C-840C-78A129AE3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40000" cy="4351338"/>
          </a:xfrm>
        </p:spPr>
        <p:txBody>
          <a:bodyPr/>
          <a:lstStyle/>
          <a:p>
            <a:r>
              <a:rPr lang="en-US" sz="2800" b="1">
                <a:solidFill>
                  <a:schemeClr val="tx1"/>
                </a:solidFill>
              </a:rPr>
              <a:t>Fast Fourier Transform (</a:t>
            </a:r>
            <a:r>
              <a:rPr lang="en-US" b="1"/>
              <a:t>FFT)</a:t>
            </a:r>
            <a:r>
              <a:rPr lang="en-US"/>
              <a:t> transforms time-series data into frequency-domain features</a:t>
            </a:r>
          </a:p>
          <a:p>
            <a:r>
              <a:rPr lang="en-US" b="1"/>
              <a:t>Normalization</a:t>
            </a:r>
            <a:r>
              <a:rPr lang="en-US"/>
              <a:t> standardizes spectral magnitudes</a:t>
            </a:r>
          </a:p>
          <a:p>
            <a:pPr lvl="1"/>
            <a:r>
              <a:rPr lang="en-US"/>
              <a:t>Enhancing model generalization and comparison.</a:t>
            </a:r>
          </a:p>
          <a:p>
            <a:r>
              <a:rPr lang="en-US" b="1"/>
              <a:t>Assumption</a:t>
            </a:r>
            <a:r>
              <a:rPr lang="en-US"/>
              <a:t>: Frequency patterns are indicative of fault types, such as short circuits, open-circuits, and unbalanced faults.</a:t>
            </a:r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53148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6B328A1-5B34-565D-84E5-DA1AAAB0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Autofit/>
          </a:bodyPr>
          <a:lstStyle/>
          <a:p>
            <a:r>
              <a:rPr lang="en-US" sz="4000"/>
              <a:t>Problem statement</a:t>
            </a:r>
            <a:endParaRPr lang="en-DE" sz="400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4E0F120-1437-FEED-1D1F-C797F8A01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9714" y="2642717"/>
            <a:ext cx="10515600" cy="2291024"/>
          </a:xfrm>
          <a:solidFill>
            <a:schemeClr val="accent3">
              <a:alpha val="70000"/>
            </a:schemeClr>
          </a:soli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/>
              <a:t>How can we automatically discover and interpret meaningful patterns in large-scale, unlabeled power system disturbance data using unsupervised clustering methods?</a:t>
            </a:r>
            <a:endParaRPr lang="en-DE" sz="4000"/>
          </a:p>
        </p:txBody>
      </p:sp>
    </p:spTree>
    <p:extLst>
      <p:ext uri="{BB962C8B-B14F-4D97-AF65-F5344CB8AC3E}">
        <p14:creationId xmlns:p14="http://schemas.microsoft.com/office/powerpoint/2010/main" val="758735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F32AE3-81A1-C855-E6A3-DC78AE016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Extraction</a:t>
            </a:r>
            <a:endParaRPr lang="en-DE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D08B1C99-A458-EA01-ECD1-E0CDCD3819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0" y="2237246"/>
            <a:ext cx="10515600" cy="3528096"/>
          </a:xfrm>
        </p:spPr>
      </p:pic>
    </p:spTree>
    <p:extLst>
      <p:ext uri="{BB962C8B-B14F-4D97-AF65-F5344CB8AC3E}">
        <p14:creationId xmlns:p14="http://schemas.microsoft.com/office/powerpoint/2010/main" val="10982503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00368D-F849-489D-A87F-17A53CDE0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68931-2DB5-715D-6BBB-727674973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Extraction</a:t>
            </a:r>
            <a:endParaRPr lang="en-D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1F9D0C-CCAB-311B-5D7F-23C1C486FD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0" y="2237246"/>
            <a:ext cx="10515600" cy="3528096"/>
          </a:xfrm>
        </p:spPr>
      </p:pic>
    </p:spTree>
    <p:extLst>
      <p:ext uri="{BB962C8B-B14F-4D97-AF65-F5344CB8AC3E}">
        <p14:creationId xmlns:p14="http://schemas.microsoft.com/office/powerpoint/2010/main" val="208522043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EAAED-3AFE-2E7F-DC23-937BD6FF3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Feature Extraction</a:t>
            </a:r>
            <a:endParaRPr lang="en-DE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D44DAC-F4E6-7332-A307-AE7C3447BA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38200" y="2237246"/>
            <a:ext cx="10515600" cy="3528096"/>
          </a:xfrm>
        </p:spPr>
      </p:pic>
    </p:spTree>
    <p:extLst>
      <p:ext uri="{BB962C8B-B14F-4D97-AF65-F5344CB8AC3E}">
        <p14:creationId xmlns:p14="http://schemas.microsoft.com/office/powerpoint/2010/main" val="420778975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2D374-DD2F-CE13-B56E-C96E45A5C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One Problem: Curse of Dimensionality</a:t>
            </a:r>
            <a:endParaRPr lang="en-DE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8D1EC86-9E29-2FF3-0DC5-369E306AB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8" y="1825625"/>
            <a:ext cx="8743951" cy="4351338"/>
          </a:xfrm>
        </p:spPr>
        <p:txBody>
          <a:bodyPr>
            <a:normAutofit/>
          </a:bodyPr>
          <a:lstStyle/>
          <a:p>
            <a:r>
              <a:rPr lang="en-US" b="1"/>
              <a:t>Original Data</a:t>
            </a:r>
            <a:r>
              <a:rPr lang="en-US"/>
              <a:t>: 21,000 samples × 6 channels</a:t>
            </a:r>
            <a:br>
              <a:rPr lang="en-US"/>
            </a:br>
            <a:r>
              <a:rPr lang="en-US"/>
              <a:t>= 126,000 features</a:t>
            </a:r>
          </a:p>
          <a:p>
            <a:r>
              <a:rPr lang="en-US" b="1"/>
              <a:t>After FFT: </a:t>
            </a:r>
            <a:r>
              <a:rPr lang="en-US"/>
              <a:t>10,500 frequency components × 6 channels = 63,000 features</a:t>
            </a:r>
          </a:p>
          <a:p>
            <a:r>
              <a:rPr lang="en-US" b="1"/>
              <a:t>Challenge</a:t>
            </a:r>
            <a:r>
              <a:rPr lang="en-US"/>
              <a:t>: Too many features for effective comparison and analysis</a:t>
            </a:r>
          </a:p>
          <a:p>
            <a:r>
              <a:rPr lang="en-US" b="1"/>
              <a:t>Solution</a:t>
            </a:r>
            <a:r>
              <a:rPr lang="en-US"/>
              <a:t>: Feature Reduction Techniques to simplify and improve model performance</a:t>
            </a:r>
            <a:endParaRPr lang="en-DE"/>
          </a:p>
        </p:txBody>
      </p:sp>
      <p:graphicFrame>
        <p:nvGraphicFramePr>
          <p:cNvPr id="12" name="Content Placeholder 8">
            <a:extLst>
              <a:ext uri="{FF2B5EF4-FFF2-40B4-BE49-F238E27FC236}">
                <a16:creationId xmlns:a16="http://schemas.microsoft.com/office/drawing/2014/main" id="{1838D530-2619-DF3D-3079-FC1E21FA8AFB}"/>
              </a:ext>
            </a:extLst>
          </p:cNvPr>
          <p:cNvGraphicFramePr>
            <a:graphicFrameLocks/>
          </p:cNvGraphicFramePr>
          <p:nvPr/>
        </p:nvGraphicFramePr>
        <p:xfrm>
          <a:off x="9820275" y="61436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79184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8E21-15BD-E4E9-83CD-177CD7132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PCA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3FAAAA-4EEE-D103-7E57-4870ADA396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640000" cy="4351338"/>
          </a:xfrm>
        </p:spPr>
        <p:txBody>
          <a:bodyPr/>
          <a:lstStyle/>
          <a:p>
            <a:r>
              <a:rPr lang="en-US" b="1"/>
              <a:t>Dimensionality Reduction</a:t>
            </a:r>
            <a:r>
              <a:rPr lang="en-US"/>
              <a:t>: Projects data into a lower-dimensional space while preserving variance.</a:t>
            </a:r>
          </a:p>
          <a:p>
            <a:r>
              <a:rPr lang="en-US" b="1"/>
              <a:t>Linear Transformation</a:t>
            </a:r>
            <a:r>
              <a:rPr lang="en-US"/>
              <a:t>: Finds principal components that maximize variance in the data.</a:t>
            </a:r>
          </a:p>
          <a:p>
            <a:r>
              <a:rPr lang="en-US" b="1"/>
              <a:t>Fast and Scalable</a:t>
            </a:r>
            <a:r>
              <a:rPr lang="en-US"/>
              <a:t>: Efficiently handles large datasets with a clear mathematical foundation.</a:t>
            </a:r>
            <a:endParaRPr lang="en-DE"/>
          </a:p>
        </p:txBody>
      </p:sp>
      <p:graphicFrame>
        <p:nvGraphicFramePr>
          <p:cNvPr id="5" name="Content Placeholder 8">
            <a:extLst>
              <a:ext uri="{FF2B5EF4-FFF2-40B4-BE49-F238E27FC236}">
                <a16:creationId xmlns:a16="http://schemas.microsoft.com/office/drawing/2014/main" id="{B66C6020-47E9-5BE3-8E07-EC0B01BF5F5B}"/>
              </a:ext>
            </a:extLst>
          </p:cNvPr>
          <p:cNvGraphicFramePr>
            <a:graphicFrameLocks/>
          </p:cNvGraphicFramePr>
          <p:nvPr/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0AD6C78A-D19D-EF60-471E-1C810585D636}"/>
              </a:ext>
            </a:extLst>
          </p:cNvPr>
          <p:cNvGrpSpPr/>
          <p:nvPr/>
        </p:nvGrpSpPr>
        <p:grpSpPr>
          <a:xfrm>
            <a:off x="838200" y="4924426"/>
            <a:ext cx="6124575" cy="969963"/>
            <a:chOff x="1967179" y="3494908"/>
            <a:chExt cx="8645917" cy="600841"/>
          </a:xfrm>
        </p:grpSpPr>
        <p:sp>
          <p:nvSpPr>
            <p:cNvPr id="6" name="Arrow: Right 5">
              <a:extLst>
                <a:ext uri="{FF2B5EF4-FFF2-40B4-BE49-F238E27FC236}">
                  <a16:creationId xmlns:a16="http://schemas.microsoft.com/office/drawing/2014/main" id="{E82857FA-5D90-B8F8-37AC-C1C4D608DC16}"/>
                </a:ext>
              </a:extLst>
            </p:cNvPr>
            <p:cNvSpPr/>
            <p:nvPr/>
          </p:nvSpPr>
          <p:spPr>
            <a:xfrm>
              <a:off x="1967179" y="3587344"/>
              <a:ext cx="1230610" cy="415967"/>
            </a:xfrm>
            <a:prstGeom prst="rightArrow">
              <a:avLst/>
            </a:prstGeom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DE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68B0137-3C6C-6295-4DB3-C7D45F3F6D94}"/>
                </a:ext>
              </a:extLst>
            </p:cNvPr>
            <p:cNvSpPr/>
            <p:nvPr/>
          </p:nvSpPr>
          <p:spPr>
            <a:xfrm>
              <a:off x="3343275" y="3494908"/>
              <a:ext cx="7269821" cy="600841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/>
                <a:t>Are there any drawbacks?</a:t>
              </a:r>
              <a:endParaRPr lang="en-DE" sz="2800" b="1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F4A9B84-765C-DAC7-A255-3967DF12BF72}"/>
              </a:ext>
            </a:extLst>
          </p:cNvPr>
          <p:cNvSpPr txBox="1"/>
          <p:nvPr/>
        </p:nvSpPr>
        <p:spPr>
          <a:xfrm>
            <a:off x="838200" y="6241830"/>
            <a:ext cx="9906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err="1"/>
              <a:t>Wold</a:t>
            </a:r>
            <a:r>
              <a:rPr lang="en-US" sz="1050"/>
              <a:t>, Svante, Kim Esbensen, and Paul </a:t>
            </a:r>
            <a:r>
              <a:rPr lang="en-US" sz="1050" err="1"/>
              <a:t>Geladi</a:t>
            </a:r>
            <a:r>
              <a:rPr lang="en-US" sz="1050"/>
              <a:t>. "Principal component analysis." </a:t>
            </a:r>
            <a:r>
              <a:rPr lang="en-US" sz="1050" i="1"/>
              <a:t>Chemometrics and intelligent laboratory systems</a:t>
            </a:r>
            <a:r>
              <a:rPr lang="en-US" sz="1050"/>
              <a:t> 2.1-3 (1987): 37-52.</a:t>
            </a:r>
            <a:endParaRPr lang="en-DE" sz="1050"/>
          </a:p>
        </p:txBody>
      </p:sp>
    </p:spTree>
    <p:extLst>
      <p:ext uri="{BB962C8B-B14F-4D97-AF65-F5344CB8AC3E}">
        <p14:creationId xmlns:p14="http://schemas.microsoft.com/office/powerpoint/2010/main" val="25615223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8A8D6-624E-EDD9-DC22-776816D4F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Principal Component Analysis (PCA)</a:t>
            </a:r>
            <a:endParaRPr lang="en-DE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666B76-4387-C525-CDF1-318B3F8C22CA}"/>
              </a:ext>
            </a:extLst>
          </p:cNvPr>
          <p:cNvSpPr txBox="1"/>
          <p:nvPr/>
        </p:nvSpPr>
        <p:spPr>
          <a:xfrm>
            <a:off x="1854065" y="6111845"/>
            <a:ext cx="823351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/>
              <a:t>Image Source: </a:t>
            </a:r>
            <a:r>
              <a:rPr lang="en-US" sz="800">
                <a:hlinkClick r:id="rId3"/>
              </a:rPr>
              <a:t>https://www.ibm.com/content/dam/connectedassets-adobe-cms/worldwide-content/creative-assets/s-migr/ul/g/89/56/2-1_orthogonal-relshp_pc1-pc2-1.png</a:t>
            </a:r>
            <a:r>
              <a:rPr lang="en-US" sz="800"/>
              <a:t> </a:t>
            </a:r>
            <a:endParaRPr lang="en-DE" sz="800"/>
          </a:p>
        </p:txBody>
      </p:sp>
      <p:pic>
        <p:nvPicPr>
          <p:cNvPr id="9" name="Content Placeholder 4" descr="A diagram of a graph&#10;&#10;AI-generated content may be incorrect.">
            <a:extLst>
              <a:ext uri="{FF2B5EF4-FFF2-40B4-BE49-F238E27FC236}">
                <a16:creationId xmlns:a16="http://schemas.microsoft.com/office/drawing/2014/main" id="{B11A9F5D-6E7E-B0FF-9C21-9F1D54D4C4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9065" r="5245" b="9599"/>
          <a:stretch/>
        </p:blipFill>
        <p:spPr>
          <a:xfrm>
            <a:off x="1854065" y="1825625"/>
            <a:ext cx="8483870" cy="4351338"/>
          </a:xfrm>
        </p:spPr>
      </p:pic>
    </p:spTree>
    <p:extLst>
      <p:ext uri="{BB962C8B-B14F-4D97-AF65-F5344CB8AC3E}">
        <p14:creationId xmlns:p14="http://schemas.microsoft.com/office/powerpoint/2010/main" val="124554906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A421-31E3-71AD-E34D-5794EE655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t-Distributed Stochastic Neighbor Embedding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3F1E3-0CD6-2C86-E015-5D91180852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52002"/>
            <a:ext cx="8640000" cy="4351338"/>
          </a:xfrm>
        </p:spPr>
        <p:txBody>
          <a:bodyPr/>
          <a:lstStyle/>
          <a:p>
            <a:r>
              <a:rPr lang="en-US" b="1"/>
              <a:t>Non-linear Dimensionality Reduction</a:t>
            </a:r>
            <a:r>
              <a:rPr lang="en-US"/>
              <a:t>: Maps high-dimensional data to a lower dimension while preserving local structures.</a:t>
            </a:r>
          </a:p>
          <a:p>
            <a:r>
              <a:rPr lang="en-US" b="1"/>
              <a:t>Visualizes Clusters</a:t>
            </a:r>
            <a:r>
              <a:rPr lang="en-US"/>
              <a:t>: Reveals complex relationships and clusters in the data.</a:t>
            </a:r>
          </a:p>
          <a:p>
            <a:r>
              <a:rPr lang="en-US" b="1"/>
              <a:t>Computationally Intensive</a:t>
            </a:r>
            <a:r>
              <a:rPr lang="en-US"/>
              <a:t>: Effective for smaller datasets due to high computational cost.</a:t>
            </a:r>
            <a:endParaRPr lang="en-DE"/>
          </a:p>
        </p:txBody>
      </p:sp>
      <p:graphicFrame>
        <p:nvGraphicFramePr>
          <p:cNvPr id="4" name="Content Placeholder 8">
            <a:extLst>
              <a:ext uri="{FF2B5EF4-FFF2-40B4-BE49-F238E27FC236}">
                <a16:creationId xmlns:a16="http://schemas.microsoft.com/office/drawing/2014/main" id="{5EE2DCFE-981C-501F-F47C-1B9729A9FBD7}"/>
              </a:ext>
            </a:extLst>
          </p:cNvPr>
          <p:cNvGraphicFramePr>
            <a:graphicFrameLocks/>
          </p:cNvGraphicFramePr>
          <p:nvPr/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410B50F5-60FB-FA1F-AE29-A45570A41E38}"/>
              </a:ext>
            </a:extLst>
          </p:cNvPr>
          <p:cNvSpPr txBox="1"/>
          <p:nvPr/>
        </p:nvSpPr>
        <p:spPr>
          <a:xfrm>
            <a:off x="952500" y="6067425"/>
            <a:ext cx="9906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/>
              <a:t>Van der </a:t>
            </a:r>
            <a:r>
              <a:rPr lang="en-US" sz="1050" err="1"/>
              <a:t>Maaten</a:t>
            </a:r>
            <a:r>
              <a:rPr lang="en-US" sz="1050"/>
              <a:t>, Laurens, and Geoffrey Hinton. "Visualizing data using t-SNE." </a:t>
            </a:r>
            <a:r>
              <a:rPr lang="en-US" sz="1050" i="1"/>
              <a:t>Journal of machine learning research</a:t>
            </a:r>
            <a:r>
              <a:rPr lang="en-US" sz="1050"/>
              <a:t> 9.11 (2008).</a:t>
            </a:r>
            <a:endParaRPr lang="en-DE" sz="1050"/>
          </a:p>
        </p:txBody>
      </p:sp>
    </p:spTree>
    <p:extLst>
      <p:ext uri="{BB962C8B-B14F-4D97-AF65-F5344CB8AC3E}">
        <p14:creationId xmlns:p14="http://schemas.microsoft.com/office/powerpoint/2010/main" val="27516943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A4335-22C9-E4BC-B81E-54E77D0C6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EE84868-9431-40ED-7304-F81DB87D7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3446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901CAB-3BB6-78F2-284B-25D9CE47EF57}"/>
              </a:ext>
            </a:extLst>
          </p:cNvPr>
          <p:cNvSpPr txBox="1"/>
          <p:nvPr/>
        </p:nvSpPr>
        <p:spPr>
          <a:xfrm>
            <a:off x="3319462" y="6306553"/>
            <a:ext cx="5553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/>
              <a:t>Created with: </a:t>
            </a:r>
            <a:r>
              <a:rPr lang="en-US" sz="1100">
                <a:hlinkClick r:id="rId3"/>
              </a:rPr>
              <a:t>https://www.naftaliharris.com/blog/visualizing-k-means-clustering/</a:t>
            </a:r>
            <a:r>
              <a:rPr lang="en-US" sz="1100"/>
              <a:t> </a:t>
            </a:r>
            <a:endParaRPr lang="en-DE" sz="1100"/>
          </a:p>
        </p:txBody>
      </p:sp>
    </p:spTree>
    <p:extLst>
      <p:ext uri="{BB962C8B-B14F-4D97-AF65-F5344CB8AC3E}">
        <p14:creationId xmlns:p14="http://schemas.microsoft.com/office/powerpoint/2010/main" val="432417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35062-892E-ABB1-9A26-C258701AE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Dimensionality Reduction: PCA</a:t>
            </a:r>
            <a:endParaRPr lang="en-DE"/>
          </a:p>
        </p:txBody>
      </p:sp>
      <p:pic>
        <p:nvPicPr>
          <p:cNvPr id="16" name="Content Placeholder 15">
            <a:extLst>
              <a:ext uri="{FF2B5EF4-FFF2-40B4-BE49-F238E27FC236}">
                <a16:creationId xmlns:a16="http://schemas.microsoft.com/office/drawing/2014/main" id="{00880229-C99B-2A42-FB2E-BEAE0C9987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06351" y="1825625"/>
            <a:ext cx="7959947" cy="4351338"/>
          </a:xfrm>
          <a:prstGeom prst="rect">
            <a:avLst/>
          </a:prstGeom>
        </p:spPr>
      </p:pic>
      <p:graphicFrame>
        <p:nvGraphicFramePr>
          <p:cNvPr id="17" name="Content Placeholder 8">
            <a:extLst>
              <a:ext uri="{FF2B5EF4-FFF2-40B4-BE49-F238E27FC236}">
                <a16:creationId xmlns:a16="http://schemas.microsoft.com/office/drawing/2014/main" id="{AB04AC4B-7490-3B80-7FF4-E6BC577BAB26}"/>
              </a:ext>
            </a:extLst>
          </p:cNvPr>
          <p:cNvGraphicFramePr>
            <a:graphicFrameLocks/>
          </p:cNvGraphicFramePr>
          <p:nvPr/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4980887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165A0-7945-458C-D8ED-A9C2D9FCD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13AF3-F1E9-9681-19A1-35387506F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Dimensionality Reduction: t-SNE</a:t>
            </a:r>
            <a:endParaRPr lang="en-DE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F44CAFBC-C94F-FFAE-7176-A28ABF2878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0" y="1825625"/>
            <a:ext cx="8140002" cy="4351338"/>
          </a:xfrm>
          <a:prstGeom prst="rect">
            <a:avLst/>
          </a:prstGeom>
        </p:spPr>
      </p:pic>
      <p:graphicFrame>
        <p:nvGraphicFramePr>
          <p:cNvPr id="8" name="Content Placeholder 8">
            <a:extLst>
              <a:ext uri="{FF2B5EF4-FFF2-40B4-BE49-F238E27FC236}">
                <a16:creationId xmlns:a16="http://schemas.microsoft.com/office/drawing/2014/main" id="{7AFDC3B2-193F-64AF-B645-3556DEA95677}"/>
              </a:ext>
            </a:extLst>
          </p:cNvPr>
          <p:cNvGraphicFramePr>
            <a:graphicFrameLocks/>
          </p:cNvGraphicFramePr>
          <p:nvPr/>
        </p:nvGraphicFramePr>
        <p:xfrm>
          <a:off x="9820275" y="799002"/>
          <a:ext cx="2752724" cy="5629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664216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>
            <a:extLst>
              <a:ext uri="{FF2B5EF4-FFF2-40B4-BE49-F238E27FC236}">
                <a16:creationId xmlns:a16="http://schemas.microsoft.com/office/drawing/2014/main" id="{DF3C8831-3B4D-2BEE-E4A5-02E417949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26936"/>
            <a:ext cx="10715171" cy="863752"/>
          </a:xfrm>
        </p:spPr>
        <p:txBody>
          <a:bodyPr>
            <a:normAutofit fontScale="90000"/>
          </a:bodyPr>
          <a:lstStyle/>
          <a:p>
            <a:r>
              <a:rPr lang="en-US"/>
              <a:t>Dataset Overview: RTE Electrical Signals Database</a:t>
            </a:r>
            <a:endParaRPr lang="en-DE"/>
          </a:p>
        </p:txBody>
      </p:sp>
      <p:pic>
        <p:nvPicPr>
          <p:cNvPr id="19" name="Content Placeholder 18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D0A5CD1F-0EF1-E1C9-B513-967367F02E2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173968"/>
            <a:ext cx="2921001" cy="2921001"/>
          </a:xfrm>
        </p:spPr>
      </p:pic>
      <p:sp>
        <p:nvSpPr>
          <p:cNvPr id="27" name="Content Placeholder 26">
            <a:extLst>
              <a:ext uri="{FF2B5EF4-FFF2-40B4-BE49-F238E27FC236}">
                <a16:creationId xmlns:a16="http://schemas.microsoft.com/office/drawing/2014/main" id="{E27CAE53-B1E0-8C67-D788-B9ADC09AD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81714" y="1825625"/>
            <a:ext cx="7072086" cy="4351338"/>
          </a:xfrm>
        </p:spPr>
        <p:txBody>
          <a:bodyPr>
            <a:normAutofit/>
          </a:bodyPr>
          <a:lstStyle/>
          <a:p>
            <a:r>
              <a:rPr lang="en-US" b="1"/>
              <a:t>Operator: </a:t>
            </a:r>
            <a:r>
              <a:rPr lang="en-US"/>
              <a:t>RTE – France’s national transmission system operator</a:t>
            </a:r>
          </a:p>
          <a:p>
            <a:pPr lvl="1"/>
            <a:r>
              <a:rPr lang="en-US" b="1"/>
              <a:t>Grid Scale: </a:t>
            </a:r>
            <a:r>
              <a:rPr lang="en-US"/>
              <a:t>60,000+ miles of high-voltage lines, 2,800+ substations, 50Hz</a:t>
            </a:r>
          </a:p>
          <a:p>
            <a:r>
              <a:rPr lang="en-US" b="1"/>
              <a:t>Release: </a:t>
            </a:r>
            <a:r>
              <a:rPr lang="en-US"/>
              <a:t>Publicly available since May 2024</a:t>
            </a:r>
          </a:p>
          <a:p>
            <a:r>
              <a:rPr lang="en-US" b="1"/>
              <a:t>Content: </a:t>
            </a:r>
            <a:r>
              <a:rPr lang="en-US"/>
              <a:t>Real-world measurements from France’s high-voltage transmission network</a:t>
            </a:r>
          </a:p>
          <a:p>
            <a:r>
              <a:rPr lang="en-US" b="1"/>
              <a:t>Focus: </a:t>
            </a:r>
            <a:r>
              <a:rPr lang="en-US"/>
              <a:t>Captures electrical signals during events such as faults and switching operations</a:t>
            </a:r>
          </a:p>
        </p:txBody>
      </p:sp>
    </p:spTree>
    <p:extLst>
      <p:ext uri="{BB962C8B-B14F-4D97-AF65-F5344CB8AC3E}">
        <p14:creationId xmlns:p14="http://schemas.microsoft.com/office/powerpoint/2010/main" val="401605475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E74CE66-17DB-C5C2-1D80-899947375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26" y="261463"/>
            <a:ext cx="11334748" cy="60922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44F7FD-35FA-B1B5-F46A-C955F965D8F9}"/>
              </a:ext>
            </a:extLst>
          </p:cNvPr>
          <p:cNvSpPr txBox="1"/>
          <p:nvPr/>
        </p:nvSpPr>
        <p:spPr>
          <a:xfrm>
            <a:off x="800099" y="0"/>
            <a:ext cx="586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Plots for manual labeling</a:t>
            </a:r>
            <a:endParaRPr lang="en-DE" b="1"/>
          </a:p>
        </p:txBody>
      </p:sp>
    </p:spTree>
    <p:extLst>
      <p:ext uri="{BB962C8B-B14F-4D97-AF65-F5344CB8AC3E}">
        <p14:creationId xmlns:p14="http://schemas.microsoft.com/office/powerpoint/2010/main" val="163779603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F3D355A-06B8-E751-3E9A-08ACB03CE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Cluster Distribution for PCA Features</a:t>
            </a:r>
            <a:endParaRPr lang="en-DE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ontent Placeholder 4">
                <a:extLst>
                  <a:ext uri="{FF2B5EF4-FFF2-40B4-BE49-F238E27FC236}">
                    <a16:creationId xmlns:a16="http://schemas.microsoft.com/office/drawing/2014/main" id="{CF6605EE-E0A9-3725-B039-3CD2B3CCD7DC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589146606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Content Placeholder 4">
                <a:extLst>
                  <a:ext uri="{FF2B5EF4-FFF2-40B4-BE49-F238E27FC236}">
                    <a16:creationId xmlns:a16="http://schemas.microsoft.com/office/drawing/2014/main" id="{CF6605EE-E0A9-3725-B039-3CD2B3CCD7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825625"/>
                <a:ext cx="10515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67671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2230D8-C9E1-08EC-BEBF-A396EFEA3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Visual Cluster Analysis</a:t>
            </a:r>
            <a:endParaRPr lang="en-DE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6DA0B95-6783-7CF6-4A95-DEF4358B882F}"/>
              </a:ext>
            </a:extLst>
          </p:cNvPr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14" b="814"/>
          <a:stretch/>
        </p:blipFill>
        <p:spPr>
          <a:xfrm>
            <a:off x="838200" y="2608079"/>
            <a:ext cx="5181600" cy="2786429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B995598-1601-F7D1-E38B-1618CA408DD8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836" b="836"/>
          <a:stretch/>
        </p:blipFill>
        <p:spPr>
          <a:xfrm>
            <a:off x="6172200" y="2639507"/>
            <a:ext cx="5181600" cy="27235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5DD1E54-D251-A4E2-FACE-364C44F0ED0A}"/>
              </a:ext>
            </a:extLst>
          </p:cNvPr>
          <p:cNvSpPr txBox="1"/>
          <p:nvPr/>
        </p:nvSpPr>
        <p:spPr>
          <a:xfrm>
            <a:off x="2519362" y="2047875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PCA</a:t>
            </a:r>
            <a:endParaRPr lang="en-DE" b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F61163-8EFC-A572-2A1B-52A2A42F3B89}"/>
              </a:ext>
            </a:extLst>
          </p:cNvPr>
          <p:cNvSpPr txBox="1"/>
          <p:nvPr/>
        </p:nvSpPr>
        <p:spPr>
          <a:xfrm>
            <a:off x="7853365" y="2047875"/>
            <a:ext cx="1819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/>
              <a:t>t-SNE</a:t>
            </a:r>
            <a:endParaRPr lang="en-DE" b="1"/>
          </a:p>
        </p:txBody>
      </p:sp>
    </p:spTree>
    <p:extLst>
      <p:ext uri="{BB962C8B-B14F-4D97-AF65-F5344CB8AC3E}">
        <p14:creationId xmlns:p14="http://schemas.microsoft.com/office/powerpoint/2010/main" val="22059722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DE381CB-C5F5-9A9B-1434-ACC3A1568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814" b="814"/>
          <a:stretch/>
        </p:blipFill>
        <p:spPr>
          <a:xfrm>
            <a:off x="466983" y="284747"/>
            <a:ext cx="11258034" cy="60540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01C0202-34A6-3547-588B-432427AF15F6}"/>
              </a:ext>
            </a:extLst>
          </p:cNvPr>
          <p:cNvSpPr txBox="1"/>
          <p:nvPr/>
        </p:nvSpPr>
        <p:spPr>
          <a:xfrm>
            <a:off x="800099" y="0"/>
            <a:ext cx="5860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K-Means clustering based on PCA features</a:t>
            </a:r>
            <a:endParaRPr lang="en-DE" b="1"/>
          </a:p>
        </p:txBody>
      </p:sp>
    </p:spTree>
    <p:extLst>
      <p:ext uri="{BB962C8B-B14F-4D97-AF65-F5344CB8AC3E}">
        <p14:creationId xmlns:p14="http://schemas.microsoft.com/office/powerpoint/2010/main" val="11351666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A1A341D-515E-D83C-C311-0830B7FF9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Cluster Distribution for t-SNE Features</a:t>
            </a:r>
            <a:endParaRPr lang="en-DE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ontent Placeholder 4">
                <a:extLst>
                  <a:ext uri="{FF2B5EF4-FFF2-40B4-BE49-F238E27FC236}">
                    <a16:creationId xmlns:a16="http://schemas.microsoft.com/office/drawing/2014/main" id="{A878C6BD-E7E2-B020-C0A6-A36266DB9A9F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2020762618"/>
                  </p:ext>
                </p:extLst>
              </p:nvPr>
            </p:nvGraphicFramePr>
            <p:xfrm>
              <a:off x="838200" y="1825625"/>
              <a:ext cx="10515600" cy="435133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Content Placeholder 4">
                <a:extLst>
                  <a:ext uri="{FF2B5EF4-FFF2-40B4-BE49-F238E27FC236}">
                    <a16:creationId xmlns:a16="http://schemas.microsoft.com/office/drawing/2014/main" id="{A878C6BD-E7E2-B020-C0A6-A36266DB9A9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38200" y="1825625"/>
                <a:ext cx="10515600" cy="435133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682227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40FDEC1-C59F-030F-2CFC-2C14C87C3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033"/>
            <a:ext cx="10515600" cy="879655"/>
          </a:xfrm>
        </p:spPr>
        <p:txBody>
          <a:bodyPr/>
          <a:lstStyle/>
          <a:p>
            <a:r>
              <a:rPr lang="en-US"/>
              <a:t>Cluster Metrics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BF8E7BFF-5C9D-093A-8909-FF9F885BAC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6948241"/>
              </p:ext>
            </p:extLst>
          </p:nvPr>
        </p:nvGraphicFramePr>
        <p:xfrm>
          <a:off x="1076702" y="2592724"/>
          <a:ext cx="10060821" cy="277904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534722">
                  <a:extLst>
                    <a:ext uri="{9D8B030D-6E8A-4147-A177-3AD203B41FA5}">
                      <a16:colId xmlns:a16="http://schemas.microsoft.com/office/drawing/2014/main" val="3575917029"/>
                    </a:ext>
                  </a:extLst>
                </a:gridCol>
                <a:gridCol w="1438903">
                  <a:extLst>
                    <a:ext uri="{9D8B030D-6E8A-4147-A177-3AD203B41FA5}">
                      <a16:colId xmlns:a16="http://schemas.microsoft.com/office/drawing/2014/main" val="310679384"/>
                    </a:ext>
                  </a:extLst>
                </a:gridCol>
                <a:gridCol w="1719763">
                  <a:extLst>
                    <a:ext uri="{9D8B030D-6E8A-4147-A177-3AD203B41FA5}">
                      <a16:colId xmlns:a16="http://schemas.microsoft.com/office/drawing/2014/main" val="2477437167"/>
                    </a:ext>
                  </a:extLst>
                </a:gridCol>
                <a:gridCol w="1167885">
                  <a:extLst>
                    <a:ext uri="{9D8B030D-6E8A-4147-A177-3AD203B41FA5}">
                      <a16:colId xmlns:a16="http://schemas.microsoft.com/office/drawing/2014/main" val="4121783628"/>
                    </a:ext>
                  </a:extLst>
                </a:gridCol>
                <a:gridCol w="1072635">
                  <a:extLst>
                    <a:ext uri="{9D8B030D-6E8A-4147-A177-3AD203B41FA5}">
                      <a16:colId xmlns:a16="http://schemas.microsoft.com/office/drawing/2014/main" val="3296751270"/>
                    </a:ext>
                  </a:extLst>
                </a:gridCol>
                <a:gridCol w="2126913">
                  <a:extLst>
                    <a:ext uri="{9D8B030D-6E8A-4147-A177-3AD203B41FA5}">
                      <a16:colId xmlns:a16="http://schemas.microsoft.com/office/drawing/2014/main" val="4095598068"/>
                    </a:ext>
                  </a:extLst>
                </a:gridCol>
              </a:tblGrid>
              <a:tr h="118781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Method/Metric</a:t>
                      </a:r>
                      <a:endParaRPr lang="en-US" sz="2400" b="1" i="0" u="none" strike="noStrike" cap="none" spc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18513" marR="17509" marT="168087" marB="168087" anchor="ctr">
                    <a:solidFill>
                      <a:srgbClr val="142C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Purity ↑</a:t>
                      </a:r>
                      <a:endParaRPr lang="en-US" sz="2400" b="1" i="0" u="none" strike="noStrike" cap="none" spc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18513" marR="17509" marT="168087" marB="168087" anchor="ctr">
                    <a:solidFill>
                      <a:srgbClr val="142C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Entropy ↓</a:t>
                      </a:r>
                      <a:endParaRPr lang="en-US" sz="2400" b="1" i="0" u="none" strike="noStrike" cap="none" spc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18513" marR="17509" marT="168087" marB="168087" anchor="ctr">
                    <a:solidFill>
                      <a:srgbClr val="142C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NMI ↑</a:t>
                      </a:r>
                      <a:endParaRPr lang="en-US" sz="2400" b="1" i="0" u="none" strike="noStrike" cap="none" spc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18513" marR="17509" marT="168087" marB="168087" anchor="ctr">
                    <a:solidFill>
                      <a:srgbClr val="142C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ARI ↑</a:t>
                      </a:r>
                      <a:endParaRPr lang="en-US" sz="2400" b="1" i="0" u="none" strike="noStrike" cap="none" spc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18513" marR="17509" marT="168087" marB="168087" anchor="ctr">
                    <a:solidFill>
                      <a:srgbClr val="142C4E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u="none" strike="noStrike" cap="none" spc="0">
                          <a:solidFill>
                            <a:schemeClr val="bg1"/>
                          </a:solidFill>
                          <a:effectLst/>
                        </a:rPr>
                        <a:t>Silhouette ↑</a:t>
                      </a:r>
                      <a:endParaRPr lang="en-US" sz="2400" b="1" i="0" u="none" strike="noStrike" cap="none" spc="0">
                        <a:solidFill>
                          <a:schemeClr val="bg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18513" marR="17509" marT="168087" marB="168087" anchor="ctr">
                    <a:solidFill>
                      <a:srgbClr val="142C4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547315"/>
                  </a:ext>
                </a:extLst>
              </a:tr>
              <a:tr h="795612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K-Means</a:t>
                      </a:r>
                      <a:r>
                        <a:rPr lang="en-US" sz="2400" b="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PCA</a:t>
                      </a:r>
                      <a:endParaRPr lang="en-US" sz="24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18513" marR="17509" marT="168087" marB="168087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800"/>
                        <a:t>0</a:t>
                      </a:r>
                      <a:r>
                        <a:rPr lang="en-US" sz="1800"/>
                        <a:t>.</a:t>
                      </a:r>
                      <a:r>
                        <a:rPr lang="en-DE" sz="1800"/>
                        <a:t>608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800" b="1"/>
                        <a:t>0</a:t>
                      </a:r>
                      <a:r>
                        <a:rPr lang="en-US" sz="1800" b="1"/>
                        <a:t>.</a:t>
                      </a:r>
                      <a:r>
                        <a:rPr lang="en-DE" sz="1800" b="1"/>
                        <a:t>76</a:t>
                      </a:r>
                      <a:r>
                        <a:rPr lang="en-US" sz="1800" b="1"/>
                        <a:t>7</a:t>
                      </a:r>
                      <a:endParaRPr lang="en-DE" sz="1800" b="1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800"/>
                        <a:t>0</a:t>
                      </a:r>
                      <a:r>
                        <a:rPr lang="en-US" sz="1800"/>
                        <a:t>.</a:t>
                      </a:r>
                      <a:r>
                        <a:rPr lang="en-DE" sz="1800"/>
                        <a:t>30</a:t>
                      </a:r>
                      <a:r>
                        <a:rPr lang="en-US" sz="1800"/>
                        <a:t>5</a:t>
                      </a:r>
                      <a:endParaRPr lang="en-DE" sz="18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800"/>
                        <a:t>0</a:t>
                      </a:r>
                      <a:r>
                        <a:rPr lang="en-US" sz="1800"/>
                        <a:t>.</a:t>
                      </a:r>
                      <a:r>
                        <a:rPr lang="en-DE" sz="1800"/>
                        <a:t>113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800"/>
                        <a:t>-0</a:t>
                      </a:r>
                      <a:r>
                        <a:rPr lang="en-US" sz="1800"/>
                        <a:t>.</a:t>
                      </a:r>
                      <a:r>
                        <a:rPr lang="en-DE" sz="1800"/>
                        <a:t>74</a:t>
                      </a:r>
                      <a:r>
                        <a:rPr lang="en-US" sz="1800"/>
                        <a:t>4</a:t>
                      </a:r>
                      <a:endParaRPr lang="en-DE" sz="1800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70949820"/>
                  </a:ext>
                </a:extLst>
              </a:tr>
              <a:tr h="795612">
                <a:tc>
                  <a:txBody>
                    <a:bodyPr/>
                    <a:lstStyle/>
                    <a:p>
                      <a:pPr algn="r" fontAlgn="b"/>
                      <a:r>
                        <a:rPr lang="en-US" sz="2400" b="1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K-Means t-SNE</a:t>
                      </a:r>
                      <a:endParaRPr lang="en-US" sz="2400" b="1" i="0" u="none" strike="noStrike" cap="none" spc="0">
                        <a:solidFill>
                          <a:schemeClr val="tx1"/>
                        </a:solidFill>
                        <a:effectLst/>
                        <a:latin typeface="Aptos Narrow" panose="020B0004020202020204" pitchFamily="34" charset="0"/>
                      </a:endParaRPr>
                    </a:p>
                  </a:txBody>
                  <a:tcPr marL="218513" marR="17509" marT="168087" marB="168087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800" b="1"/>
                        <a:t>0</a:t>
                      </a:r>
                      <a:r>
                        <a:rPr lang="en-US" sz="1800" b="1"/>
                        <a:t>.</a:t>
                      </a:r>
                      <a:r>
                        <a:rPr lang="en-DE" sz="1800" b="1"/>
                        <a:t>720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800"/>
                        <a:t>1</a:t>
                      </a:r>
                      <a:r>
                        <a:rPr lang="en-US" sz="1800"/>
                        <a:t>.</a:t>
                      </a:r>
                      <a:r>
                        <a:rPr lang="en-DE" sz="1800"/>
                        <a:t>09</a:t>
                      </a:r>
                      <a:r>
                        <a:rPr lang="en-US" sz="1800"/>
                        <a:t>5</a:t>
                      </a:r>
                      <a:endParaRPr lang="en-DE" sz="1800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800" b="1"/>
                        <a:t>0</a:t>
                      </a:r>
                      <a:r>
                        <a:rPr lang="en-US" sz="1800" b="1"/>
                        <a:t>.</a:t>
                      </a:r>
                      <a:r>
                        <a:rPr lang="en-DE" sz="1800" b="1"/>
                        <a:t>32</a:t>
                      </a:r>
                      <a:r>
                        <a:rPr lang="en-US" sz="1800" b="1"/>
                        <a:t>8</a:t>
                      </a:r>
                      <a:endParaRPr lang="en-DE" sz="1800" b="1"/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800" b="1"/>
                        <a:t>0</a:t>
                      </a:r>
                      <a:r>
                        <a:rPr lang="en-US" sz="1800" b="1"/>
                        <a:t>.</a:t>
                      </a:r>
                      <a:r>
                        <a:rPr lang="en-DE" sz="1800" b="1"/>
                        <a:t>115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DE" sz="1800" b="1"/>
                        <a:t>-0</a:t>
                      </a:r>
                      <a:r>
                        <a:rPr lang="en-US" sz="1800" b="1"/>
                        <a:t>.</a:t>
                      </a:r>
                      <a:r>
                        <a:rPr lang="en-DE" sz="1800" b="1"/>
                        <a:t>39</a:t>
                      </a:r>
                      <a:r>
                        <a:rPr lang="en-US" sz="1800" b="1"/>
                        <a:t>9</a:t>
                      </a:r>
                      <a:endParaRPr lang="en-DE" sz="1800" b="1"/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308641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83190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267D7835-CEC2-6D79-CF0C-4D13FC79C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033"/>
            <a:ext cx="10515600" cy="879655"/>
          </a:xfrm>
        </p:spPr>
        <p:txBody>
          <a:bodyPr/>
          <a:lstStyle/>
          <a:p>
            <a:r>
              <a:rPr lang="en-US"/>
              <a:t>Example of Voltage Signal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708ABAA-E0AB-8453-8AF2-D22E37501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79" y="1825625"/>
            <a:ext cx="10238442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7036900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220EC37F-052D-94A5-5E28-DFC20D750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033"/>
            <a:ext cx="10515600" cy="879655"/>
          </a:xfrm>
        </p:spPr>
        <p:txBody>
          <a:bodyPr/>
          <a:lstStyle/>
          <a:p>
            <a:r>
              <a:rPr lang="en-US"/>
              <a:t>Example of Current Signal</a:t>
            </a:r>
          </a:p>
        </p:txBody>
      </p:sp>
      <p:pic>
        <p:nvPicPr>
          <p:cNvPr id="3" name="Picture 2" descr="A graph showing a line&#10;&#10;AI-generated content may be incorrect.">
            <a:extLst>
              <a:ext uri="{FF2B5EF4-FFF2-40B4-BE49-F238E27FC236}">
                <a16:creationId xmlns:a16="http://schemas.microsoft.com/office/drawing/2014/main" id="{216E8B94-2CE2-23EE-608C-97108B2C7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779" y="1825625"/>
            <a:ext cx="10238442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59820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7893FC97-11D9-53F4-DC2D-D14EEAE28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26936"/>
            <a:ext cx="10515600" cy="863752"/>
          </a:xfrm>
        </p:spPr>
        <p:txBody>
          <a:bodyPr/>
          <a:lstStyle/>
          <a:p>
            <a:r>
              <a:rPr lang="en-US"/>
              <a:t>Example of combined signals</a:t>
            </a:r>
          </a:p>
        </p:txBody>
      </p:sp>
      <p:pic>
        <p:nvPicPr>
          <p:cNvPr id="5" name="Picture 4" descr="A graph of a graph showing a number of dots&#10;&#10;AI-generated content may be incorrect.">
            <a:extLst>
              <a:ext uri="{FF2B5EF4-FFF2-40B4-BE49-F238E27FC236}">
                <a16:creationId xmlns:a16="http://schemas.microsoft.com/office/drawing/2014/main" id="{491A006A-95B4-2FFD-0FA5-4B465E071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900204"/>
            <a:ext cx="5181600" cy="2202179"/>
          </a:xfrm>
          <a:prstGeom prst="rect">
            <a:avLst/>
          </a:prstGeom>
          <a:noFill/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299DB22-5E76-195F-DBB2-50759959A1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901206"/>
            <a:ext cx="5181600" cy="22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1517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5F981-D39D-7347-B4AC-477CFF1E4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we know (about the Dataset)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1BB767-44A4-5C24-A7CC-AC90FA1137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2880000"/>
          </a:xfrm>
          <a:ln w="38100">
            <a:solidFill>
              <a:srgbClr val="00B050"/>
            </a:solidFill>
          </a:ln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en-US" b="1"/>
              <a:t>12,053 disturbance events </a:t>
            </a:r>
            <a:r>
              <a:rPr lang="en-US"/>
              <a:t>recorded on 90 kV lines</a:t>
            </a:r>
          </a:p>
          <a:p>
            <a:pPr>
              <a:spcBef>
                <a:spcPts val="600"/>
              </a:spcBef>
            </a:pPr>
            <a:r>
              <a:rPr lang="en-US"/>
              <a:t>Each recording has </a:t>
            </a:r>
            <a:r>
              <a:rPr lang="en-US" b="1"/>
              <a:t>6 signals</a:t>
            </a:r>
            <a:r>
              <a:rPr lang="en-US"/>
              <a:t> (v1, v2, v3, i1, i2, i3) with </a:t>
            </a:r>
            <a:r>
              <a:rPr lang="en-US" b="1"/>
              <a:t>21,000 data points</a:t>
            </a:r>
          </a:p>
          <a:p>
            <a:pPr lvl="1">
              <a:spcBef>
                <a:spcPts val="600"/>
              </a:spcBef>
            </a:pPr>
            <a:r>
              <a:rPr lang="en-US"/>
              <a:t>~3.28s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AD0B99-F894-5BE3-A96A-86001C01BBCB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endParaRPr lang="en-DE"/>
          </a:p>
        </p:txBody>
      </p:sp>
      <p:pic>
        <p:nvPicPr>
          <p:cNvPr id="6" name="Content Placeholder 18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5ED24F70-7F4F-DD2A-5CE8-34C9F552B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4937752"/>
            <a:ext cx="15367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3593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309F5B-B893-2254-FFFC-0E8FACEC7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BED49-9E8D-0D0B-6316-37BF3501C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What we </a:t>
            </a:r>
            <a:r>
              <a:rPr lang="en-US" b="1">
                <a:solidFill>
                  <a:srgbClr val="FF0000"/>
                </a:solidFill>
              </a:rPr>
              <a:t>don't</a:t>
            </a:r>
            <a:r>
              <a:rPr lang="en-US"/>
              <a:t> know (about the Dataset)</a:t>
            </a:r>
            <a:endParaRPr lang="en-D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CE6CE6-6738-E209-3477-D925FBDC512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D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3BED50-A856-1AE0-0BBB-7EECCCA70F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2880000"/>
          </a:xfrm>
          <a:ln w="38100">
            <a:solidFill>
              <a:srgbClr val="FF0000"/>
            </a:solidFill>
          </a:ln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en-US"/>
              <a:t>The </a:t>
            </a:r>
            <a:r>
              <a:rPr lang="en-US" b="1"/>
              <a:t>fault types</a:t>
            </a:r>
            <a:r>
              <a:rPr lang="en-US"/>
              <a:t> or classifications—no labels are provided.</a:t>
            </a:r>
          </a:p>
          <a:p>
            <a:pPr>
              <a:spcBef>
                <a:spcPts val="1200"/>
              </a:spcBef>
            </a:pPr>
            <a:r>
              <a:rPr lang="en-US"/>
              <a:t>The </a:t>
            </a:r>
            <a:r>
              <a:rPr lang="en-US" b="1"/>
              <a:t>fault locations </a:t>
            </a:r>
            <a:r>
              <a:rPr lang="en-US"/>
              <a:t>or conditions under which faults occurred.</a:t>
            </a:r>
          </a:p>
        </p:txBody>
      </p:sp>
      <p:pic>
        <p:nvPicPr>
          <p:cNvPr id="6" name="Content Placeholder 18" descr="A blue circle with white text&#10;&#10;AI-generated content may be incorrect.">
            <a:extLst>
              <a:ext uri="{FF2B5EF4-FFF2-40B4-BE49-F238E27FC236}">
                <a16:creationId xmlns:a16="http://schemas.microsoft.com/office/drawing/2014/main" id="{10D97C28-1A64-32D5-B11B-7A4E5D392F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4937752"/>
            <a:ext cx="1536700" cy="153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388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39F23-4796-E8DC-3213-570E7376D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1033"/>
            <a:ext cx="10515600" cy="100989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Alternative title:</a:t>
            </a:r>
            <a:br>
              <a:rPr lang="en-US" dirty="0"/>
            </a:br>
            <a:r>
              <a:rPr lang="en-US" dirty="0"/>
              <a:t>What to do, if your neighbor doesn’t talk to you.</a:t>
            </a:r>
            <a:endParaRPr lang="en-DE" dirty="0"/>
          </a:p>
        </p:txBody>
      </p:sp>
      <p:pic>
        <p:nvPicPr>
          <p:cNvPr id="4" name="Content Placeholder 4" descr="A map of europe with different colors&#10;&#10;AI-generated content may be incorrect.">
            <a:extLst>
              <a:ext uri="{FF2B5EF4-FFF2-40B4-BE49-F238E27FC236}">
                <a16:creationId xmlns:a16="http://schemas.microsoft.com/office/drawing/2014/main" id="{52048945-0C6F-7523-7C88-4FC9CAFD3D2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67" t="45772" r="39580" b="18686"/>
          <a:stretch/>
        </p:blipFill>
        <p:spPr>
          <a:xfrm>
            <a:off x="3194401" y="2081510"/>
            <a:ext cx="5803197" cy="4352400"/>
          </a:xfrm>
          <a:prstGeom prst="rect">
            <a:avLst/>
          </a:prstGeom>
        </p:spPr>
      </p:pic>
      <p:pic>
        <p:nvPicPr>
          <p:cNvPr id="5" name="Picture 4" descr="A red white and blue flag&#10;&#10;AI-generated content may be incorrect.">
            <a:extLst>
              <a:ext uri="{FF2B5EF4-FFF2-40B4-BE49-F238E27FC236}">
                <a16:creationId xmlns:a16="http://schemas.microsoft.com/office/drawing/2014/main" id="{7EC5774E-FCBC-AA39-82FE-92795517BA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934" y="4679882"/>
            <a:ext cx="1144576" cy="763200"/>
          </a:xfrm>
          <a:prstGeom prst="rect">
            <a:avLst/>
          </a:prstGeom>
        </p:spPr>
      </p:pic>
      <p:pic>
        <p:nvPicPr>
          <p:cNvPr id="6" name="Picture 5" descr="A flag of germany with red yellow and black stripes&#10;&#10;AI-generated content may be incorrect.">
            <a:extLst>
              <a:ext uri="{FF2B5EF4-FFF2-40B4-BE49-F238E27FC236}">
                <a16:creationId xmlns:a16="http://schemas.microsoft.com/office/drawing/2014/main" id="{76E67441-8BDC-779E-057D-6F5956C3A3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7299" y="3220971"/>
            <a:ext cx="1080000" cy="72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44327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Facet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2318</Words>
  <Application>Microsoft Office PowerPoint</Application>
  <PresentationFormat>Widescreen</PresentationFormat>
  <Paragraphs>319</Paragraphs>
  <Slides>68</Slides>
  <Notes>15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71" baseType="lpstr">
      <vt:lpstr>Facet</vt:lpstr>
      <vt:lpstr>Office Theme</vt:lpstr>
      <vt:lpstr>Custom Design</vt:lpstr>
      <vt:lpstr>PowerPoint Presentation</vt:lpstr>
      <vt:lpstr>Germany’s Energiewende - Chance and Challenges</vt:lpstr>
      <vt:lpstr>Challenges In Modern Power System Protection</vt:lpstr>
      <vt:lpstr>Motivation</vt:lpstr>
      <vt:lpstr>Problem statement</vt:lpstr>
      <vt:lpstr>Dataset Overview: RTE Electrical Signals Database</vt:lpstr>
      <vt:lpstr>What we know (about the Dataset)</vt:lpstr>
      <vt:lpstr>What we don't know (about the Dataset)</vt:lpstr>
      <vt:lpstr>Alternative title: What to do, if your neighbor doesn’t talk to you.</vt:lpstr>
      <vt:lpstr>Which disturbance can be observed here?</vt:lpstr>
      <vt:lpstr>What type of fault can be observed here?</vt:lpstr>
      <vt:lpstr>Dataset</vt:lpstr>
      <vt:lpstr>Task</vt:lpstr>
      <vt:lpstr>Dataset</vt:lpstr>
      <vt:lpstr>Feature Extraction</vt:lpstr>
      <vt:lpstr>Feature Extraction</vt:lpstr>
      <vt:lpstr>Feature Extraction</vt:lpstr>
      <vt:lpstr>Feature Reduction</vt:lpstr>
      <vt:lpstr>Feature Reduction</vt:lpstr>
      <vt:lpstr>Feature Reduction</vt:lpstr>
      <vt:lpstr>Problem: Linear Transformation</vt:lpstr>
      <vt:lpstr>Problem: Linear Transformation</vt:lpstr>
      <vt:lpstr>Dimensionality Reduction: PCA or t-SNE?</vt:lpstr>
      <vt:lpstr>Dimensionality Reduction: PCA or t-SNE?</vt:lpstr>
      <vt:lpstr>Dimensionality Reduction: PCA + t-SNE</vt:lpstr>
      <vt:lpstr>Dimensionality Reduction: PCA + t-SNE</vt:lpstr>
      <vt:lpstr>Feature Clustering</vt:lpstr>
      <vt:lpstr>K-Means Clustering</vt:lpstr>
      <vt:lpstr>Initial Data Analysis</vt:lpstr>
      <vt:lpstr>Cluster Analysis</vt:lpstr>
      <vt:lpstr>Key Assumptions</vt:lpstr>
      <vt:lpstr>PowerPoint Presentation</vt:lpstr>
      <vt:lpstr>Comparison of Cluster Distribution </vt:lpstr>
      <vt:lpstr>🧪 Hypothesis</vt:lpstr>
      <vt:lpstr>Analysis of Manually Labeled Clustering Results</vt:lpstr>
      <vt:lpstr>Cluster Interpretation via Manual Labeling</vt:lpstr>
      <vt:lpstr>Event Distribution per Cluster</vt:lpstr>
      <vt:lpstr>Cluster With Primarily Normal Events</vt:lpstr>
      <vt:lpstr>PowerPoint Presentation</vt:lpstr>
      <vt:lpstr>Clusters With Primarily Switching Events</vt:lpstr>
      <vt:lpstr>PowerPoint Presentation</vt:lpstr>
      <vt:lpstr>Clusters With Primarily Short-Circuits Events</vt:lpstr>
      <vt:lpstr>PowerPoint Presentation</vt:lpstr>
      <vt:lpstr>Discussion</vt:lpstr>
      <vt:lpstr>Conclusion</vt:lpstr>
      <vt:lpstr>Thank you! Questions?</vt:lpstr>
      <vt:lpstr>Germany's Energiewende</vt:lpstr>
      <vt:lpstr>Overview</vt:lpstr>
      <vt:lpstr>Feature Extraction</vt:lpstr>
      <vt:lpstr>Feature Extraction</vt:lpstr>
      <vt:lpstr>Feature Extraction</vt:lpstr>
      <vt:lpstr>Feature Extraction</vt:lpstr>
      <vt:lpstr>One Problem: Curse of Dimensionality</vt:lpstr>
      <vt:lpstr>PCA</vt:lpstr>
      <vt:lpstr>Principal Component Analysis (PCA)</vt:lpstr>
      <vt:lpstr>t-Distributed Stochastic Neighbor Embedding</vt:lpstr>
      <vt:lpstr>PowerPoint Presentation</vt:lpstr>
      <vt:lpstr>Dimensionality Reduction: PCA</vt:lpstr>
      <vt:lpstr>Dimensionality Reduction: t-SNE</vt:lpstr>
      <vt:lpstr>PowerPoint Presentation</vt:lpstr>
      <vt:lpstr>Cluster Distribution for PCA Features</vt:lpstr>
      <vt:lpstr>Visual Cluster Analysis</vt:lpstr>
      <vt:lpstr>PowerPoint Presentation</vt:lpstr>
      <vt:lpstr>Cluster Distribution for t-SNE Features</vt:lpstr>
      <vt:lpstr>Cluster Metrics</vt:lpstr>
      <vt:lpstr>Example of Voltage Signal</vt:lpstr>
      <vt:lpstr>Example of Current Signal</vt:lpstr>
      <vt:lpstr>Example of combined signals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Theo Laughner</dc:creator>
  <cp:lastModifiedBy>Julian Oelhaf</cp:lastModifiedBy>
  <cp:revision>23</cp:revision>
  <dcterms:created xsi:type="dcterms:W3CDTF">2024-05-15T20:35:55Z</dcterms:created>
  <dcterms:modified xsi:type="dcterms:W3CDTF">2025-05-05T10:41:35Z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6791f77-3d39-4d72-9277-ac879ec799ed_Enabled">
    <vt:lpwstr>true</vt:lpwstr>
  </property>
  <property fmtid="{D5CDD505-2E9C-101B-9397-08002B2CF9AE}" pid="3" name="MSIP_Label_36791f77-3d39-4d72-9277-ac879ec799ed_SetDate">
    <vt:lpwstr>2025-04-04T13:56:41Z</vt:lpwstr>
  </property>
  <property fmtid="{D5CDD505-2E9C-101B-9397-08002B2CF9AE}" pid="4" name="MSIP_Label_36791f77-3d39-4d72-9277-ac879ec799ed_Method">
    <vt:lpwstr>Standard</vt:lpwstr>
  </property>
  <property fmtid="{D5CDD505-2E9C-101B-9397-08002B2CF9AE}" pid="5" name="MSIP_Label_36791f77-3d39-4d72-9277-ac879ec799ed_Name">
    <vt:lpwstr>restricted-default</vt:lpwstr>
  </property>
  <property fmtid="{D5CDD505-2E9C-101B-9397-08002B2CF9AE}" pid="6" name="MSIP_Label_36791f77-3d39-4d72-9277-ac879ec799ed_SiteId">
    <vt:lpwstr>254ba93e-1f6f-48f3-90e6-e2766664b477</vt:lpwstr>
  </property>
  <property fmtid="{D5CDD505-2E9C-101B-9397-08002B2CF9AE}" pid="7" name="MSIP_Label_36791f77-3d39-4d72-9277-ac879ec799ed_ActionId">
    <vt:lpwstr>d762074b-9287-498a-8e49-4d5b8f4f37de</vt:lpwstr>
  </property>
  <property fmtid="{D5CDD505-2E9C-101B-9397-08002B2CF9AE}" pid="8" name="MSIP_Label_36791f77-3d39-4d72-9277-ac879ec799ed_ContentBits">
    <vt:lpwstr>0</vt:lpwstr>
  </property>
  <property fmtid="{D5CDD505-2E9C-101B-9397-08002B2CF9AE}" pid="9" name="MSIP_Label_36791f77-3d39-4d72-9277-ac879ec799ed_Tag">
    <vt:lpwstr>10, 3, 0, 1</vt:lpwstr>
  </property>
</Properties>
</file>